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1"/>
  </p:notesMasterIdLst>
  <p:handoutMasterIdLst>
    <p:handoutMasterId r:id="rId32"/>
  </p:handoutMasterIdLst>
  <p:sldIdLst>
    <p:sldId id="655" r:id="rId2"/>
    <p:sldId id="740" r:id="rId3"/>
    <p:sldId id="741" r:id="rId4"/>
    <p:sldId id="742" r:id="rId5"/>
    <p:sldId id="743" r:id="rId6"/>
    <p:sldId id="744" r:id="rId7"/>
    <p:sldId id="745" r:id="rId8"/>
    <p:sldId id="746" r:id="rId9"/>
    <p:sldId id="747" r:id="rId10"/>
    <p:sldId id="748" r:id="rId11"/>
    <p:sldId id="749" r:id="rId12"/>
    <p:sldId id="750" r:id="rId13"/>
    <p:sldId id="700" r:id="rId14"/>
    <p:sldId id="730" r:id="rId15"/>
    <p:sldId id="731" r:id="rId16"/>
    <p:sldId id="732" r:id="rId17"/>
    <p:sldId id="734" r:id="rId18"/>
    <p:sldId id="702" r:id="rId19"/>
    <p:sldId id="729" r:id="rId20"/>
    <p:sldId id="733" r:id="rId21"/>
    <p:sldId id="657" r:id="rId22"/>
    <p:sldId id="735" r:id="rId23"/>
    <p:sldId id="736" r:id="rId24"/>
    <p:sldId id="727" r:id="rId25"/>
    <p:sldId id="671" r:id="rId26"/>
    <p:sldId id="611" r:id="rId27"/>
    <p:sldId id="724" r:id="rId28"/>
    <p:sldId id="738" r:id="rId29"/>
    <p:sldId id="739" r:id="rId30"/>
  </p:sldIdLst>
  <p:sldSz cx="9144000" cy="6858000" type="screen4x3"/>
  <p:notesSz cx="9144000" cy="6858000"/>
  <p:custDataLst>
    <p:tags r:id="rId3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BFBFBF"/>
    <a:srgbClr val="FF0000"/>
    <a:srgbClr val="F6DB3C"/>
    <a:srgbClr val="FFFFFF"/>
    <a:srgbClr val="F8F8F8"/>
    <a:srgbClr val="66FF99"/>
    <a:srgbClr val="FFFFBD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99" autoAdjust="0"/>
    <p:restoredTop sz="39243" autoAdjust="0"/>
  </p:normalViewPr>
  <p:slideViewPr>
    <p:cSldViewPr snapToGrid="0">
      <p:cViewPr>
        <p:scale>
          <a:sx n="100" d="100"/>
          <a:sy n="100" d="100"/>
        </p:scale>
        <p:origin x="-28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316BC-93E8-4EFA-98C0-19A69B70CCA4}" type="datetimeFigureOut">
              <a:rPr lang="en-CA" smtClean="0"/>
              <a:t>09/09/2015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05DAA-4F52-41C8-A14C-649DBF7DA00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0888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6ACBC76-97A6-4B54-B57F-BF46EC9E4A5A}" type="datetimeFigureOut">
              <a:rPr lang="en-US"/>
              <a:pPr>
                <a:defRPr/>
              </a:pPr>
              <a:t>9/9/2015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66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 a full fledged teenager, you have already experienced</a:t>
            </a:r>
            <a:r>
              <a:rPr lang="en-US" baseline="0" dirty="0" smtClean="0"/>
              <a:t> great transformations in your life and have accomplished many things, like walking and talking (congrats!). None of this was easy, you tried and tried and hit your head many times.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995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think about that journey</a:t>
            </a:r>
            <a:r>
              <a:rPr lang="en-US" baseline="0" dirty="0" smtClean="0"/>
              <a:t> and your accomplishments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0780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17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brains grow – by that we mean the connections in our brain. We all go through this process, without exception.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2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69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409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215DB-8188-403A-8ABF-257B918E4027}" type="datetime1">
              <a:rPr lang="en-US" smtClean="0"/>
              <a:t>9/9/2015</a:t>
            </a:fld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20DDE-A546-4682-BFF0-B6FF1391F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C1574-3F46-41E7-BD44-D3D0C87B1A66}" type="datetime1">
              <a:rPr lang="en-US" smtClean="0"/>
              <a:t>9/9/2015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2FB80-BF7F-418F-AB4B-0F61FA5A38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116AC-5707-49F0-BA81-919BB886AF8A}" type="datetime1">
              <a:rPr lang="en-US" smtClean="0"/>
              <a:t>9/9/2015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28D03-E24F-4B89-AEF6-99FF5F441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98"/>
            <a:ext cx="9144000" cy="1143000"/>
          </a:xfrm>
          <a:noFill/>
        </p:spPr>
        <p:txBody>
          <a:bodyPr/>
          <a:lstStyle>
            <a:lvl1pPr>
              <a:defRPr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4897438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  <a:lvl2pPr>
              <a:defRPr b="1">
                <a:latin typeface="Arial" pitchFamily="34" charset="0"/>
                <a:cs typeface="Arial" pitchFamily="34" charset="0"/>
              </a:defRPr>
            </a:lvl2pPr>
            <a:lvl3pPr>
              <a:defRPr b="1">
                <a:latin typeface="Arial" pitchFamily="34" charset="0"/>
                <a:cs typeface="Arial" pitchFamily="34" charset="0"/>
              </a:defRPr>
            </a:lvl3pPr>
            <a:lvl4pPr>
              <a:defRPr b="1">
                <a:latin typeface="Arial" pitchFamily="34" charset="0"/>
                <a:cs typeface="Arial" pitchFamily="34" charset="0"/>
              </a:defRPr>
            </a:lvl4pPr>
            <a:lvl5pPr>
              <a:defRPr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AD750-B8AC-4CAA-8B1F-EE0BADFB3E20}" type="datetime1">
              <a:rPr lang="en-US" smtClean="0"/>
              <a:t>9/9/2015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0A2E5-3F4D-481C-9566-8D84DB4486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FC928-4447-438C-B7FF-D16B206ED8F7}" type="datetime1">
              <a:rPr lang="en-US" smtClean="0"/>
              <a:t>9/9/2015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BCD7C-E086-4D96-8295-0F16B9BB8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76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FAE7D-1762-4CBA-9ACC-CE080DFDE048}" type="datetime1">
              <a:rPr lang="en-US" smtClean="0"/>
              <a:t>9/9/2015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A087F-AE5D-4FA3-BEE9-6737636937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9B688-DDC3-4BFD-8DEA-1838D03AE099}" type="datetime1">
              <a:rPr lang="en-US" smtClean="0"/>
              <a:t>9/9/2015</a:t>
            </a:fld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B106-81ED-488C-99AA-AE0629EB2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26538" cy="1143000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29CB1-E3AB-484F-86EC-CDBC52292553}" type="datetime1">
              <a:rPr lang="en-US" smtClean="0"/>
              <a:t>9/9/2015</a:t>
            </a:fld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D9A15-191F-4A34-B9B2-7431567A9D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AE0A3-5899-4C97-A106-0E1C5B18AC93}" type="datetime1">
              <a:rPr lang="en-US" smtClean="0"/>
              <a:t>9/9/2015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96643-BD77-4060-87DB-218BD0842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9EB98-CF17-4C39-80BF-7A01851364DB}" type="datetime1">
              <a:rPr lang="en-US" smtClean="0"/>
              <a:t>9/9/2015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2A0F8-5A87-4FC9-9079-85BA88068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8B86A-2232-4C9D-8134-E233B2F88219}" type="datetime1">
              <a:rPr lang="en-US" smtClean="0"/>
              <a:t>9/9/2015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BBCBA-6E69-4AD9-8AAE-FB7E85A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181FCA0-7D91-4923-8C1B-7BC937B3290F}" type="datetime1">
              <a:rPr lang="en-US" smtClean="0"/>
              <a:t>9/9/2015</a:t>
            </a:fld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56AEFCC-4177-4A3E-87D5-7BFB82233A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99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  <p:sp>
          <p:nvSpPr>
            <p:cNvPr id="399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399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0" y="0"/>
            <a:ext cx="912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99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41425"/>
            <a:ext cx="8229600" cy="488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advClick="0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C82Il2cjqA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hyperlink" Target="You%20Can%20Learn%20Anything.mp4" TargetMode="Externa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Dworet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Frensch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Melconian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7062424"/>
              </p:ext>
            </p:extLst>
          </p:nvPr>
        </p:nvGraphicFramePr>
        <p:xfrm>
          <a:off x="304800" y="2095499"/>
          <a:ext cx="8305800" cy="4854575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LI, SUNNY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LIN, EMILY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SUZUKI, SOICHIRO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WANG, ZIXIN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MARKAKOS, DANIEL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MOHAMMED, SEDIK ALI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CHAN, SHANNON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CHANG, TIFFANY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CHOI, NICOLE DOROTHY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JIANG, VICKY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KANG, MATTHEW G.J.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LAU, EBE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LIANG, SHELLY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LIN, ELIZABETH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LIN, JAMES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MARK, JULIAN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ROBATI, PEDRAM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YANG, ROSA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CA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Snyder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5028784"/>
              </p:ext>
            </p:extLst>
          </p:nvPr>
        </p:nvGraphicFramePr>
        <p:xfrm>
          <a:off x="257175" y="1847849"/>
          <a:ext cx="8305800" cy="5248666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ALLISON, JANE CAROL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ANGRISH, MANISH DEV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BONYADI BEHROUZ, ARDAVAN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CHEN, ALLEN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CHI, DAVID CHENGEN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DIVANIFARD, JASMINE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DOOST, SINA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GOLBIDY, YASMIN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HADLEY, HANA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HUM, ALYSSA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KANG, KEVIN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KETRZYNSKI, XANDER WOLF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LEVINE, BENJAMIN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LO, JACLYN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MALLIS, APOSTOLE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MOORE, RACHAEL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OLEAR, MIA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QUON, RACHEL NICOLE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RIVAYA SALVADORES, ELSA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ROSEN, ELLE JAYE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SEO, JENNY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SON, ALICE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SRIKANAPATHY, GOBIKAN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TSINAS, ATHENA SPIROULA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VIGNEUX, ALLYSHA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9 WANG, MICHELLE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9 ZAKINTHINOS, HANNAH ELIZABETH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9 ZHENG, SHALLY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700087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Tadros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7312992"/>
              </p:ext>
            </p:extLst>
          </p:nvPr>
        </p:nvGraphicFramePr>
        <p:xfrm>
          <a:off x="257175" y="1847849"/>
          <a:ext cx="8305800" cy="4854575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ARBABZADEH BROUJENI, SARA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BIERBRIER, JORDAN DANIEL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CHANG, SOPHIE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CHEN, HIMSON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CHEPURNYJ, EMME NEVADA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HE, EDDIE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HE, EDWARD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HU, LEON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JIA, KEVIN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KANG, LYNN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KERMANSHAHANI, RAYAN  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LEE, SEAN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LEE, STEVEN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LEUNG, CHLOE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LUO, ANGIE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MAMONE, AMAR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PARK, MELISSA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TAN, TERRI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WONG, NATALIE LAURA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ZHANG, EDWARD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ZHAO, SHUO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ZOU, JACK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4860696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Xeroulis</a:t>
            </a:r>
            <a:r>
              <a:rPr lang="en-US" sz="2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20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Phung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3913074"/>
              </p:ext>
            </p:extLst>
          </p:nvPr>
        </p:nvGraphicFramePr>
        <p:xfrm>
          <a:off x="257175" y="1847849"/>
          <a:ext cx="8305800" cy="4854575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ALAEINOVIN, KASRA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COLLINS, SASHA EMIL STEPHAN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HSING, DEREK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ING, KODY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KADDURA, WIDAD SOUAD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KHAN, NARISA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NASSAR, DALIA SOPHIA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OMOTO, TREVOR TRENT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OSBORNE-MORRISON, KODIE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SOLYMANI, SIMON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STEPHENSON, RAHEEM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JAMTORKI, EDDIE ARDESHIR 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5558009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upload.wikimedia.org/wikipedia/commons/thumb/2/24/York_Mills_Collegiate.JPG/800px-York_Mills_Collegiat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b="166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402467" y="2641127"/>
            <a:ext cx="8488906" cy="3398292"/>
          </a:xfrm>
        </p:spPr>
        <p:txBody>
          <a:bodyPr/>
          <a:lstStyle/>
          <a:p>
            <a:r>
              <a:rPr lang="en-US" sz="8000" dirty="0" smtClean="0"/>
              <a:t>Learning </a:t>
            </a:r>
            <a:br>
              <a:rPr lang="en-US" sz="8000" dirty="0" smtClean="0"/>
            </a:br>
            <a:r>
              <a:rPr lang="en-US" sz="8000" dirty="0" smtClean="0"/>
              <a:t>How to Learn</a:t>
            </a:r>
            <a:br>
              <a:rPr lang="en-US" sz="8000" dirty="0" smtClean="0"/>
            </a:br>
            <a:r>
              <a:rPr lang="en-US" sz="8000" dirty="0" smtClean="0"/>
              <a:t/>
            </a:r>
            <a:br>
              <a:rPr lang="en-US" sz="8000" dirty="0" smtClean="0"/>
            </a:br>
            <a:r>
              <a:rPr lang="en-US" sz="4000" dirty="0" smtClean="0">
                <a:solidFill>
                  <a:schemeClr val="tx1"/>
                </a:solidFill>
              </a:rPr>
              <a:t>(and succeed at York Mills!)</a:t>
            </a:r>
            <a:r>
              <a:rPr lang="en-US" sz="8000" dirty="0" smtClean="0"/>
              <a:t> </a:t>
            </a:r>
            <a:endParaRPr lang="en-CA" sz="8000" dirty="0"/>
          </a:p>
        </p:txBody>
      </p:sp>
    </p:spTree>
    <p:extLst>
      <p:ext uri="{BB962C8B-B14F-4D97-AF65-F5344CB8AC3E}">
        <p14:creationId xmlns:p14="http://schemas.microsoft.com/office/powerpoint/2010/main" val="4210672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FCEE3A"/>
                </a:solidFill>
              </a:rPr>
              <a:t>Find Your Answer Cards</a:t>
            </a:r>
            <a:endParaRPr lang="en-CA" sz="5400" dirty="0" smtClean="0">
              <a:solidFill>
                <a:srgbClr val="FCEE3A"/>
              </a:solidFill>
            </a:endParaRPr>
          </a:p>
        </p:txBody>
      </p:sp>
      <p:pic>
        <p:nvPicPr>
          <p:cNvPr id="5" name="Content Placeholder 4" descr="P1110658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457200" y="2348706"/>
            <a:ext cx="4038600" cy="302895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4648200" y="1095375"/>
            <a:ext cx="4324350" cy="5276850"/>
          </a:xfrm>
        </p:spPr>
        <p:txBody>
          <a:bodyPr/>
          <a:lstStyle/>
          <a:p>
            <a:r>
              <a:rPr lang="en-CA" sz="3000" dirty="0" smtClean="0"/>
              <a:t>Read the question quietly and privately select your response </a:t>
            </a:r>
            <a:r>
              <a:rPr lang="en-CA" sz="3000" dirty="0" smtClean="0">
                <a:solidFill>
                  <a:srgbClr val="92D050"/>
                </a:solidFill>
              </a:rPr>
              <a:t>(fold the paper)</a:t>
            </a:r>
          </a:p>
          <a:p>
            <a:r>
              <a:rPr lang="en-CA" sz="3000" dirty="0" smtClean="0"/>
              <a:t>When the class is ready, we will ask you to raise your cards</a:t>
            </a:r>
          </a:p>
          <a:p>
            <a:r>
              <a:rPr lang="en-CA" sz="3000" dirty="0" smtClean="0"/>
              <a:t>Do not look around at other students’ responses</a:t>
            </a:r>
          </a:p>
          <a:p>
            <a:pPr marL="0" indent="0">
              <a:buNone/>
            </a:pPr>
            <a:endParaRPr lang="en-CA" sz="3000" dirty="0"/>
          </a:p>
        </p:txBody>
      </p:sp>
    </p:spTree>
    <p:extLst>
      <p:ext uri="{BB962C8B-B14F-4D97-AF65-F5344CB8AC3E}">
        <p14:creationId xmlns:p14="http://schemas.microsoft.com/office/powerpoint/2010/main" val="13728267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Question!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550" y="1228726"/>
            <a:ext cx="8753475" cy="4897438"/>
          </a:xfrm>
        </p:spPr>
        <p:txBody>
          <a:bodyPr/>
          <a:lstStyle/>
          <a:p>
            <a:pPr algn="ctr">
              <a:buNone/>
              <a:defRPr/>
            </a:pPr>
            <a:r>
              <a:rPr lang="en-US" sz="3600" b="1" dirty="0" smtClean="0"/>
              <a:t>How would you describe your first week at York Mills?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A</a:t>
            </a:r>
            <a:r>
              <a:rPr lang="en-US" sz="3600" b="1" dirty="0" smtClean="0"/>
              <a:t>: Exciting!</a:t>
            </a:r>
          </a:p>
          <a:p>
            <a:pPr algn="ctr"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B</a:t>
            </a:r>
            <a:r>
              <a:rPr lang="en-US" sz="3600" b="1" dirty="0" smtClean="0"/>
              <a:t>: </a:t>
            </a:r>
            <a:r>
              <a:rPr lang="en-US" sz="3600" dirty="0"/>
              <a:t>Interesting!</a:t>
            </a:r>
          </a:p>
          <a:p>
            <a:pPr algn="ctr">
              <a:buNone/>
              <a:defRPr/>
            </a:pPr>
            <a:r>
              <a:rPr lang="en-US" sz="3600" dirty="0" smtClean="0">
                <a:solidFill>
                  <a:srgbClr val="F6DB3C"/>
                </a:solidFill>
              </a:rPr>
              <a:t>C</a:t>
            </a:r>
            <a:r>
              <a:rPr lang="en-US" sz="3600" dirty="0" smtClean="0"/>
              <a:t>: </a:t>
            </a:r>
            <a:r>
              <a:rPr lang="en-US" sz="3600" dirty="0"/>
              <a:t>Challenging!</a:t>
            </a:r>
          </a:p>
          <a:p>
            <a:pPr algn="ctr"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D</a:t>
            </a:r>
            <a:r>
              <a:rPr lang="en-US" sz="3600" b="1" dirty="0" smtClean="0"/>
              <a:t>: Not Very Interesting!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rgbClr val="F6DB3C"/>
                </a:solidFill>
              </a:rPr>
              <a:t>E</a:t>
            </a:r>
            <a:r>
              <a:rPr lang="en-US" sz="3600" b="1" dirty="0" smtClean="0"/>
              <a:t>: Confusing!</a:t>
            </a:r>
          </a:p>
          <a:p>
            <a:pPr algn="ctr">
              <a:buNone/>
              <a:defRPr/>
            </a:pPr>
            <a:r>
              <a:rPr lang="en-US" sz="3600" dirty="0" smtClean="0">
                <a:solidFill>
                  <a:srgbClr val="F6DB3C"/>
                </a:solidFill>
              </a:rPr>
              <a:t>F</a:t>
            </a:r>
            <a:r>
              <a:rPr lang="en-US" sz="3600" dirty="0" smtClean="0"/>
              <a:t>: </a:t>
            </a:r>
            <a:r>
              <a:rPr lang="en-US" sz="3600" dirty="0"/>
              <a:t>Stressful!</a:t>
            </a:r>
          </a:p>
          <a:p>
            <a:pPr algn="ctr">
              <a:buFont typeface="Wingdings" pitchFamily="2" charset="2"/>
              <a:buNone/>
              <a:defRPr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548007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Another Question!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1228726"/>
            <a:ext cx="8801100" cy="4897438"/>
          </a:xfrm>
        </p:spPr>
        <p:txBody>
          <a:bodyPr/>
          <a:lstStyle/>
          <a:p>
            <a:pPr algn="ctr">
              <a:buNone/>
              <a:defRPr/>
            </a:pPr>
            <a:r>
              <a:rPr lang="en-US" sz="3600" b="1" dirty="0" smtClean="0"/>
              <a:t>Overall, how well prepared do you feel for the challenges of high school?</a:t>
            </a:r>
          </a:p>
          <a:p>
            <a:pPr algn="ctr">
              <a:buNone/>
              <a:defRPr/>
            </a:pPr>
            <a:endParaRPr lang="en-US" sz="3600" dirty="0"/>
          </a:p>
          <a:p>
            <a:pPr algn="ctr">
              <a:buNone/>
              <a:defRPr/>
            </a:pPr>
            <a:r>
              <a:rPr lang="en-US" sz="3600" dirty="0">
                <a:solidFill>
                  <a:srgbClr val="F6DB3C"/>
                </a:solidFill>
              </a:rPr>
              <a:t>A</a:t>
            </a:r>
            <a:r>
              <a:rPr lang="en-US" sz="3600" dirty="0"/>
              <a:t>: </a:t>
            </a:r>
            <a:r>
              <a:rPr lang="en-US" sz="3600" dirty="0" smtClean="0"/>
              <a:t>Very well prepared</a:t>
            </a:r>
            <a:endParaRPr lang="en-US" sz="3600" dirty="0"/>
          </a:p>
          <a:p>
            <a:pPr algn="ctr">
              <a:buNone/>
              <a:defRPr/>
            </a:pPr>
            <a:r>
              <a:rPr lang="en-US" sz="3600" dirty="0">
                <a:solidFill>
                  <a:srgbClr val="F6DB3C"/>
                </a:solidFill>
              </a:rPr>
              <a:t>B</a:t>
            </a:r>
            <a:r>
              <a:rPr lang="en-US" sz="3600" dirty="0"/>
              <a:t>: </a:t>
            </a:r>
            <a:r>
              <a:rPr lang="en-US" sz="3600" dirty="0" smtClean="0"/>
              <a:t>Well prepared</a:t>
            </a:r>
            <a:endParaRPr lang="en-US" sz="3600" dirty="0"/>
          </a:p>
          <a:p>
            <a:pPr algn="ctr">
              <a:buNone/>
              <a:defRPr/>
            </a:pPr>
            <a:r>
              <a:rPr lang="en-US" sz="3600" dirty="0">
                <a:solidFill>
                  <a:srgbClr val="F6DB3C"/>
                </a:solidFill>
              </a:rPr>
              <a:t>C</a:t>
            </a:r>
            <a:r>
              <a:rPr lang="en-US" sz="3600" dirty="0"/>
              <a:t>: </a:t>
            </a:r>
            <a:r>
              <a:rPr lang="en-US" sz="3600" dirty="0" smtClean="0"/>
              <a:t>So-so prepared</a:t>
            </a:r>
            <a:endParaRPr lang="en-US" sz="3600" dirty="0"/>
          </a:p>
          <a:p>
            <a:pPr algn="ctr">
              <a:buNone/>
              <a:defRPr/>
            </a:pPr>
            <a:r>
              <a:rPr lang="en-US" sz="3600" dirty="0">
                <a:solidFill>
                  <a:srgbClr val="F6DB3C"/>
                </a:solidFill>
              </a:rPr>
              <a:t>D</a:t>
            </a:r>
            <a:r>
              <a:rPr lang="en-US" sz="3600" dirty="0"/>
              <a:t>: </a:t>
            </a:r>
            <a:r>
              <a:rPr lang="en-US" sz="3600" dirty="0" smtClean="0"/>
              <a:t>Maybe not well prepared</a:t>
            </a:r>
          </a:p>
          <a:p>
            <a:pPr algn="ctr">
              <a:buNone/>
              <a:defRPr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875540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38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One final question /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038" y="1228725"/>
            <a:ext cx="8624887" cy="489743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en-US" sz="3600" dirty="0" smtClean="0"/>
              <a:t>A person has a certain amount of intelligence, and that amount is pretty much fixed. </a:t>
            </a:r>
            <a:endParaRPr lang="en-US" sz="2800" dirty="0" smtClean="0">
              <a:solidFill>
                <a:srgbClr val="F6DB3C"/>
              </a:solidFill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6DB3C"/>
                </a:solidFill>
              </a:rPr>
              <a:t>A: </a:t>
            </a:r>
            <a:r>
              <a:rPr lang="en-US" dirty="0" smtClean="0"/>
              <a:t>Strongly Agree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6DB3C"/>
                </a:solidFill>
              </a:rPr>
              <a:t>B: </a:t>
            </a:r>
            <a:r>
              <a:rPr lang="en-US" dirty="0" smtClean="0"/>
              <a:t>Agree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6DB3C"/>
                </a:solidFill>
              </a:rPr>
              <a:t>C: </a:t>
            </a:r>
            <a:r>
              <a:rPr lang="en-US" dirty="0" smtClean="0"/>
              <a:t>Neutral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6DB3C"/>
                </a:solidFill>
              </a:rPr>
              <a:t>D: </a:t>
            </a:r>
            <a:r>
              <a:rPr lang="en-US" dirty="0" smtClean="0"/>
              <a:t>Disagree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6DB3C"/>
                </a:solidFill>
              </a:rPr>
              <a:t>E: </a:t>
            </a:r>
            <a:r>
              <a:rPr lang="en-US" dirty="0" smtClean="0"/>
              <a:t>Strongly Disagree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6DB3C"/>
                </a:solidFill>
              </a:rPr>
              <a:t>F: </a:t>
            </a:r>
            <a:r>
              <a:rPr lang="en-US" dirty="0" smtClean="0"/>
              <a:t>Not sure</a:t>
            </a:r>
          </a:p>
          <a:p>
            <a:pPr algn="ctr">
              <a:buFont typeface="Wingdings" pitchFamily="2" charset="2"/>
              <a:buNone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2587878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Today’s Topic: How We Learn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26" name="Picture 2" descr="http://blogs-images.forbes.com/paulrodgers/files/2015/03/brain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0679"/>
            <a:ext cx="9144000" cy="5747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69488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1" y="17176"/>
            <a:ext cx="8886824" cy="1143000"/>
          </a:xfrm>
        </p:spPr>
        <p:txBody>
          <a:bodyPr/>
          <a:lstStyle/>
          <a:p>
            <a:r>
              <a:rPr lang="en-CA" dirty="0" smtClean="0"/>
              <a:t>Good News: You’re Doing Well!</a:t>
            </a:r>
            <a:endParaRPr lang="en-CA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161925" y="1600200"/>
            <a:ext cx="4200525" cy="4638675"/>
          </a:xfrm>
        </p:spPr>
        <p:txBody>
          <a:bodyPr/>
          <a:lstStyle/>
          <a:p>
            <a:r>
              <a:rPr lang="en-CA" sz="3200" dirty="0" smtClean="0"/>
              <a:t>walking was pretty tough</a:t>
            </a:r>
          </a:p>
          <a:p>
            <a:r>
              <a:rPr lang="en-CA" sz="3200" dirty="0" smtClean="0"/>
              <a:t>you hit your head </a:t>
            </a:r>
            <a:r>
              <a:rPr lang="en-CA" sz="3200" dirty="0" smtClean="0">
                <a:solidFill>
                  <a:srgbClr val="92D050"/>
                </a:solidFill>
              </a:rPr>
              <a:t>a lot</a:t>
            </a:r>
            <a:r>
              <a:rPr lang="en-CA" sz="3200" dirty="0" smtClean="0"/>
              <a:t>, but succeeded!</a:t>
            </a:r>
            <a:endParaRPr lang="en-CA" sz="3200" dirty="0"/>
          </a:p>
        </p:txBody>
      </p:sp>
      <p:pic>
        <p:nvPicPr>
          <p:cNvPr id="12" name="Picture 3" descr="C:\Documents and Settings\Chris\My Documents\Teaching\Presentations\OAPT 2013\Daphne 11 Months Old - -4395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9" t="23614" r="834" b="2266"/>
          <a:stretch/>
        </p:blipFill>
        <p:spPr bwMode="auto">
          <a:xfrm>
            <a:off x="4580593" y="1485900"/>
            <a:ext cx="4001431" cy="52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24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Freudenthal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3924913"/>
              </p:ext>
            </p:extLst>
          </p:nvPr>
        </p:nvGraphicFramePr>
        <p:xfrm>
          <a:off x="304800" y="2095499"/>
          <a:ext cx="8305800" cy="4854575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HAKIMZADEH, GELAREH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KHAKIZADEH, MAHYAR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LEE, JENNIFER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LUO, TOM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WANG, HEALSON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ZHAO, JACOB  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4664409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050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8" t="12284" r="309" b="12284"/>
          <a:stretch/>
        </p:blipFill>
        <p:spPr bwMode="auto">
          <a:xfrm>
            <a:off x="0" y="26656"/>
            <a:ext cx="10767848" cy="6831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hlinkClick r:id="rId5" action="ppaction://hlinkfile"/>
          </p:cNvPr>
          <p:cNvSpPr txBox="1"/>
          <p:nvPr/>
        </p:nvSpPr>
        <p:spPr>
          <a:xfrm>
            <a:off x="257175" y="4657725"/>
            <a:ext cx="9496425" cy="1015663"/>
          </a:xfrm>
          <a:prstGeom prst="rect">
            <a:avLst/>
          </a:prstGeom>
          <a:solidFill>
            <a:schemeClr val="bg2">
              <a:lumMod val="25000"/>
              <a:lumOff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sz="6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start the video</a:t>
            </a:r>
            <a:endParaRPr lang="en-CA" sz="6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33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938"/>
            <a:ext cx="9067799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>
                <a:solidFill>
                  <a:srgbClr val="F6DB3C"/>
                </a:solidFill>
              </a:rPr>
              <a:t>Time for an Activity: Group Roles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250" y="1062391"/>
            <a:ext cx="5507038" cy="5538434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Manager</a:t>
            </a:r>
            <a:r>
              <a:rPr lang="en-US" b="1" dirty="0" smtClean="0">
                <a:solidFill>
                  <a:srgbClr val="FFFF66"/>
                </a:solidFill>
              </a:rPr>
              <a:t>:</a:t>
            </a:r>
            <a:r>
              <a:rPr lang="en-US" b="1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Lead and organize group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Recorder: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Check that each person has written a response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Speaker: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Read out the questions to the group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F6DB3C"/>
                </a:solidFill>
              </a:rPr>
              <a:t>Motivator: </a:t>
            </a:r>
            <a:endParaRPr lang="en-US" dirty="0">
              <a:solidFill>
                <a:srgbClr val="F6DB3C"/>
              </a:solidFill>
            </a:endParaRPr>
          </a:p>
          <a:p>
            <a:pPr eaLnBrk="1" hangingPunct="1">
              <a:buNone/>
              <a:defRPr/>
            </a:pPr>
            <a:r>
              <a:rPr lang="en-US" dirty="0"/>
              <a:t>   </a:t>
            </a:r>
            <a:r>
              <a:rPr lang="en-US" dirty="0" smtClean="0"/>
              <a:t>Encourage the group!</a:t>
            </a:r>
            <a:endParaRPr lang="en-US" dirty="0"/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0238" y="1651460"/>
            <a:ext cx="3228975" cy="4025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7828" name="Picture 4" descr="http://2.bp.blogspot.com/_I8HGG8TCxIk/SaMvyGvQkJI/AAAAAAAABYc/BdY1kkIsMUI/s1600/cmdictation.g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64200" y="2037222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6" descr="http://www.toonpool.com/user/3447/files/talking_his_way_out_of_it_40920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26113" y="1918160"/>
            <a:ext cx="3243262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www.bilgaines.com/wp-content/uploads/2012/11/male-cheerlead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113" y="1608596"/>
            <a:ext cx="3243262" cy="475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Time to Start!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686800" cy="5305424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 smtClean="0">
                <a:solidFill>
                  <a:srgbClr val="92D050"/>
                </a:solidFill>
              </a:rPr>
              <a:t>Please:</a:t>
            </a:r>
            <a:endParaRPr lang="en-CA" dirty="0" smtClean="0">
              <a:solidFill>
                <a:srgbClr val="92D050"/>
              </a:solidFill>
            </a:endParaRPr>
          </a:p>
          <a:p>
            <a:r>
              <a:rPr lang="en-CA" dirty="0" smtClean="0"/>
              <a:t>Sit facing your group members</a:t>
            </a:r>
          </a:p>
          <a:p>
            <a:r>
              <a:rPr lang="en-CA" dirty="0" smtClean="0"/>
              <a:t>Introduce yourselves to one another</a:t>
            </a:r>
          </a:p>
          <a:p>
            <a:r>
              <a:rPr lang="en-CA" dirty="0"/>
              <a:t>Find your activity sheets</a:t>
            </a:r>
          </a:p>
          <a:p>
            <a:r>
              <a:rPr lang="en-CA" dirty="0" smtClean="0"/>
              <a:t>Choose your group role</a:t>
            </a:r>
          </a:p>
          <a:p>
            <a:r>
              <a:rPr lang="en-CA" dirty="0" smtClean="0"/>
              <a:t>Carefully record responses to the questions, later on you will hand these in</a:t>
            </a:r>
          </a:p>
          <a:p>
            <a:pPr marL="0" indent="0">
              <a:buNone/>
            </a:pPr>
            <a:r>
              <a:rPr lang="en-US" sz="3600" dirty="0" smtClean="0">
                <a:solidFill>
                  <a:srgbClr val="92D050"/>
                </a:solidFill>
              </a:rPr>
              <a:t>Start!</a:t>
            </a:r>
            <a:endParaRPr lang="en-CA" sz="3600" dirty="0" smtClean="0">
              <a:solidFill>
                <a:srgbClr val="92D050"/>
              </a:solidFill>
            </a:endParaRP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452687569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sz="11500" dirty="0" smtClean="0"/>
              <a:t>Summary</a:t>
            </a:r>
            <a:endParaRPr lang="en-CA" sz="115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15118506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Intelligence is not fixed: it grows</a:t>
            </a:r>
            <a:endParaRPr lang="en-CA" dirty="0"/>
          </a:p>
        </p:txBody>
      </p:sp>
      <p:pic>
        <p:nvPicPr>
          <p:cNvPr id="6" name="Picture 9" descr="AlbertEinstein"/>
          <p:cNvPicPr>
            <a:picLocks noChangeAspect="1" noChangeArrowheads="1"/>
          </p:cNvPicPr>
          <p:nvPr/>
        </p:nvPicPr>
        <p:blipFill rotWithShape="1">
          <a:blip r:embed="rId3" cstate="print"/>
          <a:srcRect l="8110" r="27736"/>
          <a:stretch/>
        </p:blipFill>
        <p:spPr bwMode="auto">
          <a:xfrm>
            <a:off x="4644008" y="1143000"/>
            <a:ext cx="4499992" cy="685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 rotWithShape="1">
          <a:blip r:embed="rId4" cstate="print"/>
          <a:srcRect l="7748" r="9633"/>
          <a:stretch/>
        </p:blipFill>
        <p:spPr>
          <a:xfrm>
            <a:off x="-12318" y="1143000"/>
            <a:ext cx="4666593" cy="6850062"/>
          </a:xfrm>
          <a:prstGeom prst="rect">
            <a:avLst/>
          </a:prstGeom>
        </p:spPr>
      </p:pic>
      <p:sp>
        <p:nvSpPr>
          <p:cNvPr id="7" name="Notched Right Arrow 6"/>
          <p:cNvSpPr/>
          <p:nvPr/>
        </p:nvSpPr>
        <p:spPr>
          <a:xfrm>
            <a:off x="3167844" y="4941168"/>
            <a:ext cx="2952328" cy="129614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016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buNone/>
            </a:pPr>
            <a:r>
              <a:rPr lang="en-US" cap="none" dirty="0" smtClean="0"/>
              <a:t>Exercise your mind, like muscles</a:t>
            </a:r>
            <a:endParaRPr lang="en-CA" cap="none" dirty="0"/>
          </a:p>
        </p:txBody>
      </p:sp>
      <p:pic>
        <p:nvPicPr>
          <p:cNvPr id="5124" name="Picture 4" descr="http://www.purecostumes.com/mm5/graphics/00000001/F5852_full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720" y="1209675"/>
            <a:ext cx="45262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skolskiportal.hr/media/mozaaktek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96" y="1209675"/>
            <a:ext cx="4801716" cy="480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http://www.jenniferhudson.com/sites/jhudson/files/imagecache/600wide_max/photos/3_my_lazy_c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0888" y="2265707"/>
            <a:ext cx="4583112" cy="358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126538" cy="1600201"/>
          </a:xfrm>
        </p:spPr>
        <p:txBody>
          <a:bodyPr/>
          <a:lstStyle/>
          <a:p>
            <a:r>
              <a:rPr lang="en-US" dirty="0" smtClean="0"/>
              <a:t>Challenge yourself, </a:t>
            </a:r>
            <a:br>
              <a:rPr lang="en-US" dirty="0" smtClean="0"/>
            </a:br>
            <a:r>
              <a:rPr lang="en-US" dirty="0" smtClean="0"/>
              <a:t>or connections shrink</a:t>
            </a:r>
            <a:endParaRPr lang="en-CA" dirty="0"/>
          </a:p>
        </p:txBody>
      </p:sp>
      <p:pic>
        <p:nvPicPr>
          <p:cNvPr id="29700" name="Picture 2" descr="http://cl.jroo.me/z3/t/V/B/e/a.baa-Lazy-cute-cat-on-coa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60944"/>
            <a:ext cx="47625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43000" y="-1"/>
            <a:ext cx="6677025" cy="1304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Mistakes are essential for learning</a:t>
            </a:r>
            <a:endParaRPr lang="en-US" dirty="0"/>
          </a:p>
        </p:txBody>
      </p:sp>
      <p:pic>
        <p:nvPicPr>
          <p:cNvPr id="48130" name="Picture 2" descr="https://bestepisodeever.files.wordpress.com/2013/04/3f14a.jpg"/>
          <p:cNvPicPr>
            <a:picLocks noChangeAspect="1" noChangeArrowheads="1"/>
          </p:cNvPicPr>
          <p:nvPr/>
        </p:nvPicPr>
        <p:blipFill rotWithShape="1">
          <a:blip r:embed="rId2" cstate="print"/>
          <a:srcRect t="6129"/>
          <a:stretch/>
        </p:blipFill>
        <p:spPr bwMode="auto">
          <a:xfrm>
            <a:off x="614149" y="1409700"/>
            <a:ext cx="7820167" cy="5448300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1"/>
            <a:ext cx="9126538" cy="1304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Good sleep is </a:t>
            </a:r>
            <a:br>
              <a:rPr lang="en-US" dirty="0" smtClean="0"/>
            </a:br>
            <a:r>
              <a:rPr lang="en-US" dirty="0" smtClean="0"/>
              <a:t>important for learning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62024" y="1455738"/>
            <a:ext cx="6772275" cy="514836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62422078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upload.wikimedia.org/wikipedia/commons/thumb/2/24/York_Mills_Collegiate.JPG/800px-York_Mills_Collegiat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b="166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822847" y="276225"/>
            <a:ext cx="7673453" cy="2810444"/>
          </a:xfrm>
          <a:solidFill>
            <a:srgbClr val="000000">
              <a:alpha val="36863"/>
            </a:srgbClr>
          </a:solidFill>
        </p:spPr>
        <p:txBody>
          <a:bodyPr/>
          <a:lstStyle/>
          <a:p>
            <a:r>
              <a:rPr lang="en-US" sz="8000" dirty="0" smtClean="0"/>
              <a:t>Good luck at York Mills!</a:t>
            </a:r>
            <a:endParaRPr lang="en-CA" sz="8000" dirty="0"/>
          </a:p>
        </p:txBody>
      </p:sp>
    </p:spTree>
    <p:extLst>
      <p:ext uri="{BB962C8B-B14F-4D97-AF65-F5344CB8AC3E}">
        <p14:creationId xmlns:p14="http://schemas.microsoft.com/office/powerpoint/2010/main" val="201846740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Hoyt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229996"/>
              </p:ext>
            </p:extLst>
          </p:nvPr>
        </p:nvGraphicFramePr>
        <p:xfrm>
          <a:off x="304800" y="2095499"/>
          <a:ext cx="8305800" cy="4854575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CHEN, VICKI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CIRA, DAVID PAUL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DAI, JENNIFER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DANKOTUWAGE, TANUSHA  DEVANI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DEMETER, JESSICA ANNE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ERSOZOGLU, KEREM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GEORGIOU, CONSTANTINE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GHANBARALIHA, AVA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HSING, DEBORAH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KARAOGLU, DERIN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KUNG, JEFFREY SIYANG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LAU, LOVEWELL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LEE, TRISTAN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LIN, JOEY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MAWJI, NOAH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NISHIMURA, RYAN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PARK, CHERIE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THIENSIRISAK, JUNIOR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TRIGAZIS, NATASSIA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XIE, SELENA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YEUNG, DOROTHY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ZHANG, CATHY </a:t>
                      </a: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862600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Kung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0475847"/>
              </p:ext>
            </p:extLst>
          </p:nvPr>
        </p:nvGraphicFramePr>
        <p:xfrm>
          <a:off x="257175" y="1847849"/>
          <a:ext cx="8305800" cy="4919482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ABAZI, KELVI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ALMON, ERIC ROY JUN-YEEN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BARZEGAR, BABAK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CHAUHAN, NOAH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CHEN, BRYAN NATHANIEL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CHEN, SKY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FATHOLLALI, ALI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FODOR, JUSTIN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GIBSON, JORDAN ANTHONY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HACKER, GABRIEL BENJAMIN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KARACASU, DERIN KYLE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KRAVTSOV, ARTUR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LAI, SHELDON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MARKOFF, JUSTIN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MAZRAEH, DANIEL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MCCALLUM, NIGEL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PANAITE, VLAD CHRISTIAN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PLATIS, THEO KONSTANTINOS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PUJIANTO, ABROR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RADPOUR, RADMEHR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STROUTZAS, CHRISTIAN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SZCZEPANIAK, TYLER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WILDFONG, TYLER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WU, CHARLES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YOUNG, OMARI CONSTANTINE LAWRENCE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ZHAO, MICHAEL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386796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Mihaila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7460221"/>
              </p:ext>
            </p:extLst>
          </p:nvPr>
        </p:nvGraphicFramePr>
        <p:xfrm>
          <a:off x="257175" y="1847849"/>
          <a:ext cx="8305800" cy="5151130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AMANOLLAHI, EDDY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ASANO, NICOLAS AKIRA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ASLANYAN, ALEX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BABAEI, SAM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BELL, KATIE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BOUDJENANE, LEILA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CHEN, ANDY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CHEN, YANLONG KEVIN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CHENG, ADRIAN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CHEUNG, CHRISTOPHER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CHIAROT, ALEXANDER PAUL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CUTHBERTSON, JULIA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HSIEH, JASPER  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ISRAEL, LAUREN SOPHIE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KANG, JOHN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KIM, DONGHYUN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KIM, HAN SU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LEE, FELIX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MILLISTE, KRISTA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MORTON, CHARLIE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NDRECA, BORIS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PERADA, GODFRED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THOMS, CHRISTOPHER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YUAN, YE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ZHANG, ALEX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ZHAO, SHARON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64580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Noce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8614756"/>
              </p:ext>
            </p:extLst>
          </p:nvPr>
        </p:nvGraphicFramePr>
        <p:xfrm>
          <a:off x="257175" y="1847849"/>
          <a:ext cx="8305800" cy="5187706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ANDRIOPOULOS, GEORGE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BACHIR, SIHAM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BUBURUZAN, ADELINA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CHIU, TROY MICHAEL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DABBOUS, FATIMA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DAMER, REHAM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FINKELZON, ELIZABETH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HASHIMOTO, MIKIKO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JAMES, KEYSHAUN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JOUNG, SEONG HYEON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KOSARNIA, MEGAN TINA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MAJARALI, ADIL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MOOSVI, ZAIN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MURCIA BRIZNEDA, VALERIA  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NEALS, THOMAS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NING, GLORIA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PARK, VANESSA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REBEN, STEPHANIE REBECCA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SAMNANI, ALYKHAN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SCHOFIELD, BRIANNA ARDEN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SU, JENNY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TODOROVA, VALENTINA YORDANOVA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TOTTEN, BREANNA ASHLEIGH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TURBENDIAN, ALLESSA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9 VAINSTEIN, DALE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9 VELJOVIC, MILA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9 ZHOU, JOHN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768228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Pandurevic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3895076"/>
              </p:ext>
            </p:extLst>
          </p:nvPr>
        </p:nvGraphicFramePr>
        <p:xfrm>
          <a:off x="257175" y="1847849"/>
          <a:ext cx="8305800" cy="4898146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BERHE, AZARIA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BERIH, MEME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BINESH, ROZ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CHEUNG, VICTORIA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COCOVICI, VICTOR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CONSTANTINESCU, DANIEL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DABBOUS, ALI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GAL, ARIELLE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HU, VIVIEN CHOW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IBRAHIM, MUNERA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JOHN, VINYSSA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KIM, JENNY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KO, GRACE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KUTLU, ALISA  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LAM, CARTER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LIANG, BOBBY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LIOUTAS, EVI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LUTFULLAH, NURIANA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MEHRA, ARJUN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NEALS, KRISTEN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PETROVSKY, MARA VICTORIA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SHEN, WENDY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THUTOP, TENZIN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WAYBRANT, HAZEL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WEISBERG, JAYME HANNAH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ZHANG, BRUCE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9008119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Russell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5278348"/>
              </p:ext>
            </p:extLst>
          </p:nvPr>
        </p:nvGraphicFramePr>
        <p:xfrm>
          <a:off x="257175" y="1847849"/>
          <a:ext cx="8305800" cy="4854575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AHMADI, POUYA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ASOGAN, CURTIS T.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BI, SIYUAN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BORBOLLA GARCES, SARAH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BROWN, TAILA JORDAN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CHUNG, IVY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FOLEY, OLIVIA ERIN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HOMAYED, ADAM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JAFAAR, SHUM JAZA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JALALI, ROJINA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LIU, LUCY YIXUAN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MIAN, ZUHAYR  </a:t>
                      </a: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MORTON, MAX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NEJAD HEYDARI, MAHDI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O'DONNELL, RYAN MICHAEL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QIAN, ADELE LUYUAN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RADMARD-MOGHANI, PARMIS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SEO, HEE JAE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SHAHI, RAHA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XU, AMY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XU, TONY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YOON, SUNG MIN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ZHOU, JENNY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33830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297"/>
            <a:ext cx="9144000" cy="2401528"/>
          </a:xfrm>
        </p:spPr>
        <p:txBody>
          <a:bodyPr/>
          <a:lstStyle/>
          <a:p>
            <a:pPr lvl="0"/>
            <a:r>
              <a:rPr lang="en-US" dirty="0" smtClean="0"/>
              <a:t>Please find your group number and table.</a:t>
            </a:r>
            <a:br>
              <a:rPr lang="en-US" dirty="0" smtClean="0"/>
            </a:br>
            <a:r>
              <a:rPr lang="en-US" sz="2000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Homeform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Shockness</a:t>
            </a:r>
            <a: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en-US" alt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en-CA" dirty="0"/>
          </a:p>
        </p:txBody>
      </p:sp>
      <p:graphicFrame>
        <p:nvGraphicFramePr>
          <p:cNvPr id="3" name="Group 1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3842859"/>
              </p:ext>
            </p:extLst>
          </p:nvPr>
        </p:nvGraphicFramePr>
        <p:xfrm>
          <a:off x="257175" y="1847849"/>
          <a:ext cx="8305800" cy="5090170"/>
        </p:xfrm>
        <a:graphic>
          <a:graphicData uri="http://schemas.openxmlformats.org/drawingml/2006/table">
            <a:tbl>
              <a:tblPr/>
              <a:tblGrid>
                <a:gridCol w="4191000"/>
                <a:gridCol w="4114800"/>
              </a:tblGrid>
              <a:tr h="4854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BOUCHER, REBECCA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CHAN, ISABEL WEI YEE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1 COCKBURN, SAMANTHA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DENG, LISA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DHANI, RAMANPAL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2 ELLIS, TRISTAN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GHOLAMI, HASTI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HONG, RICHARD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3 HUMBY, KENZIE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KWON, DOYOON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LI, TRACY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4 LYNCH, KERRI ELIZABETH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MAGSI, MUHAMMAD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MAMUN, RIDIA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5 MAROZZO, LILY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MILLIGAN, CAROLINE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MINECAN, LUCA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6 NGUYEN, CELINE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POTTS, THOMAS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SAFARIAN, NOURA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7 SAYERS, LIAM MICHAEL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SONDERMEYER, QUINN BLOIS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SOORTY, RAYAAN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8 STEVENS, RICKY DAVID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705675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17&quot;&gt;&lt;object type=&quot;3&quot; unique_id=&quot;10024&quot;&gt;&lt;property id=&quot;20148&quot; value=&quot;5&quot;/&gt;&lt;property id=&quot;20300&quot; value=&quot;Slide 7 - &amp;quot;The Problem with Lectures&amp;quot;&quot;/&gt;&lt;property id=&quot;20307&quot; value=&quot;427&quot;/&gt;&lt;/object&gt;&lt;object type=&quot;3&quot; unique_id=&quot;10025&quot;&gt;&lt;property id=&quot;20148&quot; value=&quot;5&quot;/&gt;&lt;property id=&quot;20300&quot; value=&quot;Slide 13&quot;/&gt;&lt;property id=&quot;20307&quot; value=&quot;402&quot;/&gt;&lt;/object&gt;&lt;object type=&quot;3&quot; unique_id=&quot;10044&quot;&gt;&lt;property id=&quot;20148&quot; value=&quot;5&quot;/&gt;&lt;property id=&quot;20300&quot; value=&quot;Slide 5 - &amp;quot;Mazur’s Discovery&amp;quot;&quot;/&gt;&lt;property id=&quot;20307&quot; value=&quot;390&quot;/&gt;&lt;/object&gt;&lt;object type=&quot;3&quot; unique_id=&quot;10045&quot;&gt;&lt;property id=&quot;20148&quot; value=&quot;5&quot;/&gt;&lt;property id=&quot;20300&quot; value=&quot;Slide 6 - &amp;quot;Mazur’s Discovery&amp;quot;&quot;/&gt;&lt;property id=&quot;20307&quot; value=&quot;391&quot;/&gt;&lt;/object&gt;&lt;object type=&quot;3&quot; unique_id=&quot;10064&quot;&gt;&lt;property id=&quot;20148&quot; value=&quot;5&quot;/&gt;&lt;property id=&quot;20300&quot; value=&quot;Slide 11 - &amp;quot;Answer: Physics Education Research&amp;quot;&quot;/&gt;&lt;property id=&quot;20307&quot; value=&quot;319&quot;/&gt;&lt;/object&gt;&lt;object type=&quot;3&quot; unique_id=&quot;10065&quot;&gt;&lt;property id=&quot;20148&quot; value=&quot;5&quot;/&gt;&lt;property id=&quot;20300&quot; value=&quot;Slide 19 - &amp;quot;Force Concept Inventory (FCI)&amp;quot;&quot;/&gt;&lt;property id=&quot;20307&quot; value=&quot;361&quot;/&gt;&lt;/object&gt;&lt;object type=&quot;3&quot; unique_id=&quot;10067&quot;&gt;&lt;property id=&quot;20148&quot; value=&quot;5&quot;/&gt;&lt;property id=&quot;20300&quot; value=&quot;Slide 22 - &amp;quot;Force Concept Inventory (FCI)&amp;quot;&quot;/&gt;&lt;property id=&quot;20307&quot; value=&quot;370&quot;/&gt;&lt;/object&gt;&lt;object type=&quot;3&quot; unique_id=&quot;10076&quot;&gt;&lt;property id=&quot;20148&quot; value=&quot;5&quot;/&gt;&lt;property id=&quot;20300&quot; value=&quot;Slide 31 - &amp;quot;meyercreations.com/physics&amp;quot;&quot;/&gt;&lt;property id=&quot;20307&quot; value=&quot;362&quot;/&gt;&lt;/object&gt;&lt;object type=&quot;3&quot; unique_id=&quot;10077&quot;&gt;&lt;property id=&quot;20148&quot; value=&quot;5&quot;/&gt;&lt;property id=&quot;20300&quot; value=&quot;Slide 32&quot;/&gt;&lt;property id=&quot;20307&quot; value=&quot;363&quot;/&gt;&lt;/object&gt;&lt;object type=&quot;3&quot; unique_id=&quot;13354&quot;&gt;&lt;property id=&quot;20148&quot; value=&quot;5&quot;/&gt;&lt;property id=&quot;20300&quot; value=&quot;Slide 1 - &amp;quot;The Problem with Lectures&amp;quot;&quot;/&gt;&lt;property id=&quot;20307&quot; value=&quot;463&quot;/&gt;&lt;/object&gt;&lt;object type=&quot;3&quot; unique_id=&quot;13355&quot;&gt;&lt;property id=&quot;20148&quot; value=&quot;5&quot;/&gt;&lt;property id=&quot;20300&quot; value=&quot;Slide 10 - &amp;quot;Question: What’s Going on Upstairs?&amp;quot;&quot;/&gt;&lt;property id=&quot;20307&quot; value=&quot;474&quot;/&gt;&lt;/object&gt;&lt;object type=&quot;3&quot; unique_id=&quot;13363&quot;&gt;&lt;property id=&quot;20148&quot; value=&quot;5&quot;/&gt;&lt;property id=&quot;20300&quot; value=&quot;Slide 23 - &amp;quot;Other Surveys&amp;quot;&quot;/&gt;&lt;property id=&quot;20307&quot; value=&quot;464&quot;/&gt;&lt;/object&gt;&lt;object type=&quot;3&quot; unique_id=&quot;13364&quot;&gt;&lt;property id=&quot;20148&quot; value=&quot;5&quot;/&gt;&lt;property id=&quot;20300&quot; value=&quot;Slide 25 - &amp;quot;Success: Rich Problem Solving&amp;quot;&quot;/&gt;&lt;property id=&quot;20307&quot; value=&quot;472&quot;/&gt;&lt;/object&gt;&lt;object type=&quot;3&quot; unique_id=&quot;13365&quot;&gt;&lt;property id=&quot;20148&quot; value=&quot;5&quot;/&gt;&lt;property id=&quot;20300&quot; value=&quot;Slide 27 - &amp;quot;Success: A Median Student’s Test&amp;quot;&quot;/&gt;&lt;property id=&quot;20307&quot; value=&quot;473&quot;/&gt;&lt;/object&gt;&lt;object type=&quot;3&quot; unique_id=&quot;13822&quot;&gt;&lt;property id=&quot;20148&quot; value=&quot;5&quot;/&gt;&lt;property id=&quot;20300&quot; value=&quot;Slide 35 - &amp;quot;The Reform Imperative&amp;quot;&quot;/&gt;&lt;property id=&quot;20307&quot; value=&quot;475&quot;/&gt;&lt;/object&gt;&lt;object type=&quot;3&quot; unique_id=&quot;13823&quot;&gt;&lt;property id=&quot;20148&quot; value=&quot;5&quot;/&gt;&lt;property id=&quot;20300&quot; value=&quot;Slide 37 - &amp;quot;The Reform Imperative&amp;quot;&quot;/&gt;&lt;property id=&quot;20307&quot; value=&quot;476&quot;/&gt;&lt;/object&gt;&lt;object type=&quot;3&quot; unique_id=&quot;13825&quot;&gt;&lt;property id=&quot;20148&quot; value=&quot;5&quot;/&gt;&lt;property id=&quot;20300&quot; value=&quot;Slide 38 - &amp;quot;The Reform Imperative&amp;quot;&quot;/&gt;&lt;property id=&quot;20307&quot; value=&quot;478&quot;/&gt;&lt;/object&gt;&lt;object type=&quot;3&quot; unique_id=&quot;14178&quot;&gt;&lt;property id=&quot;20148&quot; value=&quot;5&quot;/&gt;&lt;property id=&quot;20300&quot; value=&quot;Slide 2 - &amp;quot;The Problem with Lectures&amp;quot;&quot;/&gt;&lt;property id=&quot;20307&quot; value=&quot;479&quot;/&gt;&lt;/object&gt;&lt;object type=&quot;3&quot; unique_id=&quot;14179&quot;&gt;&lt;property id=&quot;20148&quot; value=&quot;5&quot;/&gt;&lt;property id=&quot;20300&quot; value=&quot;Slide 3 - &amp;quot;Eric Mazur&amp;quot;&quot;/&gt;&lt;property id=&quot;20307&quot; value=&quot;481&quot;/&gt;&lt;/object&gt;&lt;object type=&quot;3&quot; unique_id=&quot;14180&quot;&gt;&lt;property id=&quot;20148&quot; value=&quot;5&quot;/&gt;&lt;property id=&quot;20300&quot; value=&quot;Slide 12 - &amp;quot;Tool: Force Concept Inventory&amp;quot;&quot;/&gt;&lt;property id=&quot;20307&quot; value=&quot;480&quot;/&gt;&lt;/object&gt;&lt;object type=&quot;3&quot; unique_id=&quot;14597&quot;&gt;&lt;property id=&quot;20148&quot; value=&quot;5&quot;/&gt;&lt;property id=&quot;20300&quot; value=&quot;Slide 8 - &amp;quot;Best Lesson Ever&amp;quot;&quot;/&gt;&lt;property id=&quot;20307&quot; value=&quot;482&quot;/&gt;&lt;/object&gt;&lt;object type=&quot;3&quot; unique_id=&quot;14598&quot;&gt;&lt;property id=&quot;20148&quot; value=&quot;5&quot;/&gt;&lt;property id=&quot;20300&quot; value=&quot;Slide 16 - &amp;quot;A PER Classroom&amp;quot;&quot;/&gt;&lt;property id=&quot;20307&quot; value=&quot;483&quot;/&gt;&lt;/object&gt;&lt;object type=&quot;3&quot; unique_id=&quot;15065&quot;&gt;&lt;property id=&quot;20148&quot; value=&quot;5&quot;/&gt;&lt;property id=&quot;20300&quot; value=&quot;Slide 17 - &amp;quot;No Lectures  Guided Inquiry Activities&amp;quot;&quot;/&gt;&lt;property id=&quot;20307&quot; value=&quot;484&quot;/&gt;&lt;/object&gt;&lt;object type=&quot;3&quot; unique_id=&quot;15066&quot;&gt;&lt;property id=&quot;20148&quot; value=&quot;5&quot;/&gt;&lt;property id=&quot;20300&quot; value=&quot;Slide 18 - &amp;quot;Students Explain to Students&amp;quot;&quot;/&gt;&lt;property id=&quot;20307&quot; value=&quot;485&quot;/&gt;&lt;/object&gt;&lt;object type=&quot;3&quot; unique_id=&quot;15298&quot;&gt;&lt;property id=&quot;20148&quot; value=&quot;5&quot;/&gt;&lt;property id=&quot;20300&quot; value=&quot;Slide 20 - &amp;quot;FCI: Pretest (Starting Gr. 12)&amp;quot;&quot;/&gt;&lt;property id=&quot;20307&quot; value=&quot;486&quot;/&gt;&lt;/object&gt;&lt;object type=&quot;3&quot; unique_id=&quot;15299&quot;&gt;&lt;property id=&quot;20148&quot; value=&quot;5&quot;/&gt;&lt;property id=&quot;20300&quot; value=&quot;Slide 21 - &amp;quot;FCI: Posttest (Finishing Gr. 12)&amp;quot;&quot;/&gt;&lt;property id=&quot;20307&quot; value=&quot;487&quot;/&gt;&lt;/object&gt;&lt;object type=&quot;3&quot; unique_id=&quot;15487&quot;&gt;&lt;property id=&quot;20148&quot; value=&quot;5&quot;/&gt;&lt;property id=&quot;20300&quot; value=&quot;Slide 26 - &amp;quot;Success: HomeWork with Vitamins!&amp;quot;&quot;/&gt;&lt;property id=&quot;20307&quot; value=&quot;488&quot;/&gt;&lt;/object&gt;&lt;object type=&quot;3&quot; unique_id=&quot;15680&quot;&gt;&lt;property id=&quot;20148&quot; value=&quot;5&quot;/&gt;&lt;property id=&quot;20300&quot; value=&quot;Slide 24 - &amp;quot;Success: Daily Class Work&amp;quot;&quot;/&gt;&lt;property id=&quot;20307&quot; value=&quot;490&quot;/&gt;&lt;/object&gt;&lt;object type=&quot;3&quot; unique_id=&quot;15819&quot;&gt;&lt;property id=&quot;20148&quot; value=&quot;5&quot;/&gt;&lt;property id=&quot;20300&quot; value=&quot;Slide 4 - &amp;quot;High-tech Jiffy Pop?&amp;quot;&quot;/&gt;&lt;property id=&quot;20307&quot; value=&quot;491&quot;/&gt;&lt;/object&gt;&lt;object type=&quot;3&quot; unique_id=&quot;15820&quot;&gt;&lt;property id=&quot;20148&quot; value=&quot;5&quot;/&gt;&lt;property id=&quot;20300&quot; value=&quot;Slide 15&quot;/&gt;&lt;property id=&quot;20307&quot; value=&quot;492&quot;/&gt;&lt;/object&gt;&lt;object type=&quot;3&quot; unique_id=&quot;16037&quot;&gt;&lt;property id=&quot;20148&quot; value=&quot;5&quot;/&gt;&lt;property id=&quot;20300&quot; value=&quot;Slide 36 - &amp;quot;The Reform Imperative&amp;quot;&quot;/&gt;&lt;property id=&quot;20307&quot; value=&quot;493&quot;/&gt;&lt;/object&gt;&lt;object type=&quot;3&quot; unique_id=&quot;16150&quot;&gt;&lt;property id=&quot;20148&quot; value=&quot;5&quot;/&gt;&lt;property id=&quot;20300&quot; value=&quot;Slide 14&quot;/&gt;&lt;property id=&quot;20307&quot; value=&quot;494&quot;/&gt;&lt;/object&gt;&lt;object type=&quot;3&quot; unique_id=&quot;16266&quot;&gt;&lt;property id=&quot;20148&quot; value=&quot;5&quot;/&gt;&lt;property id=&quot;20300&quot; value=&quot;Slide 28 - &amp;quot;Dip Your Toes in the PER Pool&amp;quot;&quot;/&gt;&lt;property id=&quot;20307&quot; value=&quot;495&quot;/&gt;&lt;/object&gt;&lt;object type=&quot;3&quot; unique_id=&quot;16420&quot;&gt;&lt;property id=&quot;20148&quot; value=&quot;5&quot;/&gt;&lt;property id=&quot;20300&quot; value=&quot;Slide 29 - &amp;quot;Or Dive Right In&amp;quot;&quot;/&gt;&lt;property id=&quot;20307&quot; value=&quot;496&quot;/&gt;&lt;/object&gt;&lt;object type=&quot;3&quot; unique_id=&quot;16421&quot;&gt;&lt;property id=&quot;20148&quot; value=&quot;5&quot;/&gt;&lt;property id=&quot;20300&quot; value=&quot;Slide 30 - &amp;quot;Or Dive Right In&amp;quot;&quot;/&gt;&lt;property id=&quot;20307&quot; value=&quot;497&quot;/&gt;&lt;/object&gt;&lt;object type=&quot;3&quot; unique_id=&quot;16811&quot;&gt;&lt;property id=&quot;20148&quot; value=&quot;5&quot;/&gt;&lt;property id=&quot;20300&quot; value=&quot;Slide 9&quot;/&gt;&lt;property id=&quot;20307&quot; value=&quot;498&quot;/&gt;&lt;/object&gt;&lt;object type=&quot;3&quot; unique_id=&quot;16812&quot;&gt;&lt;property id=&quot;20148&quot; value=&quot;5&quot;/&gt;&lt;property id=&quot;20300&quot; value=&quot;Slide 39 - &amp;quot;Try It: You’ll Like It!&amp;quot;&quot;/&gt;&lt;property id=&quot;20307&quot; value=&quot;499&quot;/&gt;&lt;/object&gt;&lt;object type=&quot;3&quot; unique_id=&quot;20491&quot;&gt;&lt;property id=&quot;20148&quot; value=&quot;5&quot;/&gt;&lt;property id=&quot;20300&quot; value=&quot;Slide 34&quot;/&gt;&lt;property id=&quot;20307&quot; value=&quot;500&quot;/&gt;&lt;/object&gt;&lt;object type=&quot;3&quot; unique_id=&quot;20745&quot;&gt;&lt;property id=&quot;20148&quot; value=&quot;5&quot;/&gt;&lt;property id=&quot;20300&quot; value=&quot;Slide 33&quot;/&gt;&lt;property id=&quot;20307&quot; value=&quot;501&quot;/&gt;&lt;/object&gt;&lt;/object&gt;&lt;object type=&quot;8&quot; unique_id=&quot;1014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9795</TotalTime>
  <Words>1610</Words>
  <Application>Microsoft Office PowerPoint</Application>
  <PresentationFormat>On-screen Show (4:3)</PresentationFormat>
  <Paragraphs>350</Paragraphs>
  <Slides>29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Stream</vt:lpstr>
      <vt:lpstr>Please find your group number and table. Homeform: Dworet, Frensch, Melconian </vt:lpstr>
      <vt:lpstr>Please find your group number and table. Homeform: Freudenthal </vt:lpstr>
      <vt:lpstr>Please find your group number and table. Homeform: Hoyt </vt:lpstr>
      <vt:lpstr>Please find your group number and table. Homeform: Kung </vt:lpstr>
      <vt:lpstr>Please find your group number and table. Homeform: Mihaila </vt:lpstr>
      <vt:lpstr>Please find your group number and table. Homeform: Noce </vt:lpstr>
      <vt:lpstr>Please find your group number and table. Homeform: Pandurevic </vt:lpstr>
      <vt:lpstr>Please find your group number and table. Homeform: Russell </vt:lpstr>
      <vt:lpstr>Please find your group number and table. Homeform: Shockness </vt:lpstr>
      <vt:lpstr>Please find your group number and table. Homeform: Snyder </vt:lpstr>
      <vt:lpstr>Please find your group number and table. Homeform: Tadros </vt:lpstr>
      <vt:lpstr>Please find your group number and table. Homeform: Xeroulis/Phung </vt:lpstr>
      <vt:lpstr>Learning  How to Learn  (and succeed at York Mills!) </vt:lpstr>
      <vt:lpstr>Find Your Answer Cards</vt:lpstr>
      <vt:lpstr>A Question!</vt:lpstr>
      <vt:lpstr>Another Question!</vt:lpstr>
      <vt:lpstr>One final question / statement</vt:lpstr>
      <vt:lpstr>Today’s Topic: How We Learn</vt:lpstr>
      <vt:lpstr>Good News: You’re Doing Well!</vt:lpstr>
      <vt:lpstr>PowerPoint Presentation</vt:lpstr>
      <vt:lpstr>Time for an Activity: Group Roles</vt:lpstr>
      <vt:lpstr>Time to Start!</vt:lpstr>
      <vt:lpstr>Summary</vt:lpstr>
      <vt:lpstr>Intelligence is not fixed: it grows</vt:lpstr>
      <vt:lpstr>Exercise your mind, like muscles</vt:lpstr>
      <vt:lpstr>Challenge yourself,  or connections shrink</vt:lpstr>
      <vt:lpstr>Mistakes are essential for learning</vt:lpstr>
      <vt:lpstr>Good sleep is  important for learning</vt:lpstr>
      <vt:lpstr>Good luck at York Mills!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 by Inquiry</dc:title>
  <dc:creator>Chris Meyer</dc:creator>
  <cp:lastModifiedBy>Meyer, Christopher</cp:lastModifiedBy>
  <cp:revision>592</cp:revision>
  <cp:lastPrinted>2015-09-03T16:29:56Z</cp:lastPrinted>
  <dcterms:created xsi:type="dcterms:W3CDTF">2011-11-28T00:45:59Z</dcterms:created>
  <dcterms:modified xsi:type="dcterms:W3CDTF">2015-09-10T16:47:32Z</dcterms:modified>
</cp:coreProperties>
</file>