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5"/>
  </p:notesMasterIdLst>
  <p:sldIdLst>
    <p:sldId id="654" r:id="rId2"/>
    <p:sldId id="689" r:id="rId3"/>
    <p:sldId id="690" r:id="rId4"/>
    <p:sldId id="694" r:id="rId5"/>
    <p:sldId id="691" r:id="rId6"/>
    <p:sldId id="692" r:id="rId7"/>
    <p:sldId id="693" r:id="rId8"/>
    <p:sldId id="695" r:id="rId9"/>
    <p:sldId id="699" r:id="rId10"/>
    <p:sldId id="700" r:id="rId11"/>
    <p:sldId id="685" r:id="rId12"/>
    <p:sldId id="686" r:id="rId13"/>
    <p:sldId id="684" r:id="rId14"/>
    <p:sldId id="696" r:id="rId15"/>
    <p:sldId id="714" r:id="rId16"/>
    <p:sldId id="710" r:id="rId17"/>
    <p:sldId id="713" r:id="rId18"/>
    <p:sldId id="701" r:id="rId19"/>
    <p:sldId id="706" r:id="rId20"/>
    <p:sldId id="707" r:id="rId21"/>
    <p:sldId id="702" r:id="rId22"/>
    <p:sldId id="712" r:id="rId23"/>
    <p:sldId id="703" r:id="rId24"/>
    <p:sldId id="709" r:id="rId25"/>
    <p:sldId id="704" r:id="rId26"/>
    <p:sldId id="715" r:id="rId27"/>
    <p:sldId id="711" r:id="rId28"/>
    <p:sldId id="705" r:id="rId29"/>
    <p:sldId id="679" r:id="rId30"/>
    <p:sldId id="680" r:id="rId31"/>
    <p:sldId id="681" r:id="rId32"/>
    <p:sldId id="682" r:id="rId33"/>
    <p:sldId id="708" r:id="rId34"/>
  </p:sldIdLst>
  <p:sldSz cx="9144000" cy="6858000" type="screen4x3"/>
  <p:notesSz cx="6858000" cy="9144000"/>
  <p:custDataLst>
    <p:tags r:id="rId3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FF"/>
    <a:srgbClr val="F6DB3C"/>
    <a:srgbClr val="FF0000"/>
    <a:srgbClr val="99FF66"/>
    <a:srgbClr val="000000"/>
    <a:srgbClr val="003399"/>
    <a:srgbClr val="F8F8F8"/>
    <a:srgbClr val="66FF99"/>
    <a:srgbClr val="FFFF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99" autoAdjust="0"/>
    <p:restoredTop sz="39243" autoAdjust="0"/>
  </p:normalViewPr>
  <p:slideViewPr>
    <p:cSldViewPr snapToGrid="0">
      <p:cViewPr>
        <p:scale>
          <a:sx n="100" d="100"/>
          <a:sy n="100" d="100"/>
        </p:scale>
        <p:origin x="-26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6ACBC76-97A6-4B54-B57F-BF46EC9E4A5A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9266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409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AB016-58DE-491A-9B70-C609257EC11F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20DDE-A546-4682-BFF0-B6FF1391F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7219E-A8C4-42CF-A76C-A9A8057244DE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2FB80-BF7F-418F-AB4B-0F61FA5A3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2191B-5CE3-4585-9D17-43DB79E80F1B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28D03-E24F-4B89-AEF6-99FF5F441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  <a:noFill/>
        </p:spPr>
        <p:txBody>
          <a:bodyPr/>
          <a:lstStyle>
            <a:lvl1pPr>
              <a:defRPr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897438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  <a:lvl2pPr>
              <a:defRPr b="1">
                <a:latin typeface="Arial" pitchFamily="34" charset="0"/>
                <a:cs typeface="Arial" pitchFamily="34" charset="0"/>
              </a:defRPr>
            </a:lvl2pPr>
            <a:lvl3pPr>
              <a:defRPr b="1">
                <a:latin typeface="Arial" pitchFamily="34" charset="0"/>
                <a:cs typeface="Arial" pitchFamily="34" charset="0"/>
              </a:defRPr>
            </a:lvl3pPr>
            <a:lvl4pPr>
              <a:defRPr b="1">
                <a:latin typeface="Arial" pitchFamily="34" charset="0"/>
                <a:cs typeface="Arial" pitchFamily="34" charset="0"/>
              </a:defRPr>
            </a:lvl4pPr>
            <a:lvl5pPr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375C9-D231-4742-B7C4-D3B1EB838BEF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0A2E5-3F4D-481C-9566-8D84DB4486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10ADC-0B25-4892-B5C2-40BF6B0D6931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BCD7C-E086-4D96-8295-0F16B9BB8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176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629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629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C32E9-FF7A-4847-BD5C-741FE6D61523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A087F-AE5D-4FA3-BEE9-6737636937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520D5-C784-4980-AB4A-A8037628CED9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B106-81ED-488C-99AA-AE0629EB2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26538" cy="1143000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122F6-0502-4384-BE95-DA6360808AD3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D9A15-191F-4A34-B9B2-7431567A9D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DCE8E-7854-49BA-8049-E55835F583B4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96643-BD77-4060-87DB-218BD0842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157C7-2455-41DB-B88B-09A3C40A29D7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2A0F8-5A87-4FC9-9079-85BA88068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8E25-7EF1-476B-8F3D-94AAB57BFCB8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BBCBA-6E69-4AD9-8AAE-FB7E85A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16B4707-45B1-44C2-BE7D-D184A7D0D669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56AEFCC-4177-4A3E-87D5-7BFB82233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399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399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0" y="0"/>
            <a:ext cx="912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41425"/>
            <a:ext cx="8229600" cy="488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advClick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pcentral.collegeboard.com/apc/public/repository/Physics_Multiple_Representations_of_Knowledge_SF.pdf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064525" y="3886200"/>
            <a:ext cx="7151427" cy="1752600"/>
          </a:xfrm>
        </p:spPr>
        <p:txBody>
          <a:bodyPr/>
          <a:lstStyle/>
          <a:p>
            <a:r>
              <a:rPr lang="en-US" dirty="0" smtClean="0"/>
              <a:t>Chris Meyer: York Mills C. I.</a:t>
            </a:r>
          </a:p>
          <a:p>
            <a:r>
              <a:rPr lang="en-US" dirty="0" smtClean="0"/>
              <a:t>Tim Langford: </a:t>
            </a:r>
            <a:r>
              <a:rPr lang="en-US" dirty="0" err="1" smtClean="0"/>
              <a:t>Newtonbrook</a:t>
            </a:r>
            <a:r>
              <a:rPr lang="en-US" dirty="0" smtClean="0"/>
              <a:t> S. 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99FF66"/>
                </a:solidFill>
              </a:rPr>
              <a:t>www.meyercreations.com/physics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0024" y="1881485"/>
            <a:ext cx="80439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Represent!</a:t>
            </a:r>
            <a:endParaRPr lang="en-US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6DB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 Diagrams - Goals</a:t>
            </a:r>
            <a:endParaRPr lang="en-CA" dirty="0"/>
          </a:p>
        </p:txBody>
      </p:sp>
      <p:sp>
        <p:nvSpPr>
          <p:cNvPr id="5" name="Flowchart: Alternate Process 4"/>
          <p:cNvSpPr/>
          <p:nvPr/>
        </p:nvSpPr>
        <p:spPr bwMode="auto">
          <a:xfrm>
            <a:off x="3159457" y="3171822"/>
            <a:ext cx="2825086" cy="1343028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Motion Diagrams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lowchart: Alternate Process 5"/>
          <p:cNvSpPr/>
          <p:nvPr/>
        </p:nvSpPr>
        <p:spPr bwMode="auto">
          <a:xfrm>
            <a:off x="438150" y="1590672"/>
            <a:ext cx="2962275" cy="762003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Interpret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lowchart: Alternate Process 6"/>
          <p:cNvSpPr/>
          <p:nvPr/>
        </p:nvSpPr>
        <p:spPr bwMode="auto">
          <a:xfrm>
            <a:off x="5682443" y="1619247"/>
            <a:ext cx="2962275" cy="762003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Construct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lowchart: Alternate Process 7"/>
          <p:cNvSpPr/>
          <p:nvPr/>
        </p:nvSpPr>
        <p:spPr bwMode="auto">
          <a:xfrm>
            <a:off x="581025" y="5153022"/>
            <a:ext cx="2962275" cy="762003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Connect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lowchart: Alternate Process 8"/>
          <p:cNvSpPr/>
          <p:nvPr/>
        </p:nvSpPr>
        <p:spPr bwMode="auto">
          <a:xfrm>
            <a:off x="5257799" y="4981572"/>
            <a:ext cx="3638551" cy="1752603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Multiple representations</a:t>
            </a:r>
            <a:r>
              <a:rPr kumimoji="0" lang="en-US" sz="32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 p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roblem solving</a:t>
            </a:r>
            <a:endParaRPr kumimoji="0" lang="en-CA" sz="32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Arrow Connector 10"/>
          <p:cNvCxnSpPr>
            <a:stCxn id="6" idx="2"/>
          </p:cNvCxnSpPr>
          <p:nvPr/>
        </p:nvCxnSpPr>
        <p:spPr bwMode="auto">
          <a:xfrm rot="16200000" flipH="1">
            <a:off x="2140744" y="2131218"/>
            <a:ext cx="809625" cy="125253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>
            <a:stCxn id="7" idx="2"/>
          </p:cNvCxnSpPr>
          <p:nvPr/>
        </p:nvCxnSpPr>
        <p:spPr bwMode="auto">
          <a:xfrm rot="5400000">
            <a:off x="6182114" y="2209411"/>
            <a:ext cx="809628" cy="1153306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>
            <a:stCxn id="8" idx="0"/>
          </p:cNvCxnSpPr>
          <p:nvPr/>
        </p:nvCxnSpPr>
        <p:spPr bwMode="auto">
          <a:xfrm rot="5400000" flipH="1" flipV="1">
            <a:off x="2250283" y="4298156"/>
            <a:ext cx="666747" cy="104298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rot="10800000">
            <a:off x="5955123" y="4489049"/>
            <a:ext cx="436152" cy="416327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FF00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FCEE3A"/>
                </a:solidFill>
              </a:rPr>
              <a:t>Find Your Answer Cards</a:t>
            </a:r>
            <a:endParaRPr lang="en-CA" sz="5400" dirty="0" smtClean="0">
              <a:solidFill>
                <a:srgbClr val="FCEE3A"/>
              </a:solidFill>
            </a:endParaRPr>
          </a:p>
        </p:txBody>
      </p:sp>
      <p:pic>
        <p:nvPicPr>
          <p:cNvPr id="5" name="Content Placeholder 4" descr="P11106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163" y="1600200"/>
            <a:ext cx="6035675" cy="4525963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4113"/>
            <a:ext cx="8686800" cy="4525962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en-US" b="1" dirty="0" smtClean="0"/>
              <a:t>What is your experience with motion </a:t>
            </a:r>
            <a:r>
              <a:rPr lang="en-US" dirty="0" smtClean="0"/>
              <a:t>diagrams</a:t>
            </a:r>
            <a:r>
              <a:rPr lang="en-US" b="1" dirty="0" smtClean="0"/>
              <a:t>?</a:t>
            </a:r>
          </a:p>
          <a:p>
            <a:pPr>
              <a:buFont typeface="Wingdings" pitchFamily="2" charset="2"/>
              <a:buNone/>
              <a:defRPr/>
            </a:pPr>
            <a:endParaRPr lang="en-US" b="1" dirty="0" smtClean="0"/>
          </a:p>
          <a:p>
            <a:pPr>
              <a:buFont typeface="Wingdings" pitchFamily="2" charset="2"/>
              <a:buNone/>
              <a:defRPr/>
            </a:pPr>
            <a:endParaRPr lang="en-US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6DB3C"/>
                </a:solidFill>
              </a:rPr>
              <a:t>A</a:t>
            </a:r>
            <a:r>
              <a:rPr lang="en-US" b="1" dirty="0" smtClean="0"/>
              <a:t>: I have used them for years and years</a:t>
            </a:r>
          </a:p>
          <a:p>
            <a:pPr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6DB3C"/>
                </a:solidFill>
              </a:rPr>
              <a:t>B</a:t>
            </a:r>
            <a:r>
              <a:rPr lang="en-US" b="1" dirty="0" smtClean="0"/>
              <a:t>: I </a:t>
            </a:r>
            <a:r>
              <a:rPr lang="en-US" b="1" dirty="0" smtClean="0"/>
              <a:t>have used them a bit</a:t>
            </a:r>
            <a:endParaRPr lang="en-US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6DB3C"/>
                </a:solidFill>
              </a:rPr>
              <a:t>C</a:t>
            </a:r>
            <a:r>
              <a:rPr lang="en-US" b="1" dirty="0" smtClean="0"/>
              <a:t>: Heard of ‘</a:t>
            </a:r>
            <a:r>
              <a:rPr lang="en-US" b="1" dirty="0" err="1" smtClean="0"/>
              <a:t>em</a:t>
            </a:r>
            <a:r>
              <a:rPr lang="en-US" b="1" dirty="0" smtClean="0"/>
              <a:t>, pretty sure…</a:t>
            </a:r>
          </a:p>
          <a:p>
            <a:pPr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6DB3C"/>
                </a:solidFill>
              </a:rPr>
              <a:t>D</a:t>
            </a:r>
            <a:r>
              <a:rPr lang="en-US" b="1" dirty="0" smtClean="0"/>
              <a:t>: None, that’s why I’m here.</a:t>
            </a:r>
          </a:p>
          <a:p>
            <a:pPr>
              <a:buNone/>
              <a:defRPr/>
            </a:pPr>
            <a:r>
              <a:rPr lang="en-US" dirty="0" smtClean="0">
                <a:solidFill>
                  <a:srgbClr val="F6DB3C"/>
                </a:solidFill>
              </a:rPr>
              <a:t>E</a:t>
            </a:r>
            <a:r>
              <a:rPr lang="en-US" dirty="0" smtClean="0"/>
              <a:t>: Not sure … what workshop is this?</a:t>
            </a:r>
          </a:p>
          <a:p>
            <a:pPr>
              <a:buFont typeface="Wingdings" pitchFamily="2" charset="2"/>
              <a:buNone/>
              <a:defRPr/>
            </a:pPr>
            <a:endParaRPr lang="en-US" b="1" dirty="0"/>
          </a:p>
        </p:txBody>
      </p:sp>
      <p:sp>
        <p:nvSpPr>
          <p:cNvPr id="8" name="Rectangle 7"/>
          <p:cNvSpPr/>
          <p:nvPr/>
        </p:nvSpPr>
        <p:spPr bwMode="auto">
          <a:xfrm>
            <a:off x="3012551" y="2465545"/>
            <a:ext cx="3070746" cy="66874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Few Questions</a:t>
            </a:r>
            <a:endParaRPr lang="en-US" dirty="0"/>
          </a:p>
        </p:txBody>
      </p:sp>
      <p:sp>
        <p:nvSpPr>
          <p:cNvPr id="4" name="Line 83"/>
          <p:cNvSpPr>
            <a:spLocks noChangeShapeType="1"/>
          </p:cNvSpPr>
          <p:nvPr/>
        </p:nvSpPr>
        <p:spPr bwMode="auto">
          <a:xfrm flipH="1">
            <a:off x="3270203" y="2878659"/>
            <a:ext cx="2352675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5" name="Text Box 84"/>
          <p:cNvSpPr txBox="1">
            <a:spLocks noChangeArrowheads="1"/>
          </p:cNvSpPr>
          <p:nvPr/>
        </p:nvSpPr>
        <p:spPr bwMode="auto">
          <a:xfrm>
            <a:off x="3424134" y="2608038"/>
            <a:ext cx="2420937" cy="5232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2800" dirty="0">
                <a:solidFill>
                  <a:schemeClr val="bg2"/>
                </a:solidFill>
              </a:rPr>
              <a:t>● ●  ●   ●    ●   </a:t>
            </a:r>
            <a:r>
              <a:rPr lang="en-CA" sz="2800" dirty="0" smtClean="0">
                <a:solidFill>
                  <a:schemeClr val="bg2"/>
                </a:solidFill>
              </a:rPr>
              <a:t>    </a:t>
            </a:r>
            <a:endParaRPr lang="en-CA" sz="2800" dirty="0">
              <a:solidFill>
                <a:schemeClr val="bg2"/>
              </a:solidFill>
            </a:endParaRPr>
          </a:p>
        </p:txBody>
      </p:sp>
      <p:sp>
        <p:nvSpPr>
          <p:cNvPr id="7" name="Text Box 86"/>
          <p:cNvSpPr txBox="1">
            <a:spLocks noChangeArrowheads="1"/>
          </p:cNvSpPr>
          <p:nvPr/>
        </p:nvSpPr>
        <p:spPr bwMode="auto">
          <a:xfrm>
            <a:off x="3462291" y="2430984"/>
            <a:ext cx="498475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20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CA" sz="20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86"/>
          <p:cNvSpPr txBox="1">
            <a:spLocks noChangeArrowheads="1"/>
          </p:cNvSpPr>
          <p:nvPr/>
        </p:nvSpPr>
        <p:spPr bwMode="auto">
          <a:xfrm>
            <a:off x="5217415" y="2433256"/>
            <a:ext cx="498475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20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CA" sz="20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5400000" flipH="1" flipV="1">
            <a:off x="5501651" y="2862570"/>
            <a:ext cx="27432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6DB3C"/>
                </a:solidFill>
              </a:rPr>
              <a:t>Group Roles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250" y="1171575"/>
            <a:ext cx="5507038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Manager</a:t>
            </a:r>
            <a:r>
              <a:rPr lang="en-US" b="1" dirty="0" smtClean="0">
                <a:solidFill>
                  <a:srgbClr val="FFFF66"/>
                </a:solidFill>
              </a:rPr>
              <a:t>:</a:t>
            </a:r>
            <a:r>
              <a:rPr lang="en-US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Organizes / directs group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Recorder: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Official write-up / whiteboard 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Speaker: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Speaks! / quality control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0238" y="1119188"/>
            <a:ext cx="3228975" cy="402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7828" name="Picture 4" descr="http://2.bp.blogspot.com/_I8HGG8TCxIk/SaMvyGvQkJI/AAAAAAAABYc/BdY1kkIsMUI/s1600/cmdicta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4200" y="15049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 descr="http://www.toonpool.com/user/3447/files/talking_his_way_out_of_it_409205.jpg"/>
          <p:cNvPicPr>
            <a:picLocks noChangeAspect="1" noChangeArrowheads="1"/>
          </p:cNvPicPr>
          <p:nvPr/>
        </p:nvPicPr>
        <p:blipFill>
          <a:blip r:embed="rId4" cstate="print"/>
          <a:srcRect l="11392" r="14241"/>
          <a:stretch>
            <a:fillRect/>
          </a:stretch>
        </p:blipFill>
        <p:spPr bwMode="auto">
          <a:xfrm>
            <a:off x="5726113" y="1385888"/>
            <a:ext cx="3243262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248150" y="3529699"/>
            <a:ext cx="1485966" cy="943006"/>
          </a:xfrm>
          <a:prstGeom prst="rect">
            <a:avLst/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Started!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a group of three</a:t>
            </a:r>
          </a:p>
          <a:p>
            <a:r>
              <a:rPr lang="en-US" dirty="0" smtClean="0"/>
              <a:t>Choose your roles</a:t>
            </a:r>
          </a:p>
          <a:p>
            <a:r>
              <a:rPr lang="en-US" dirty="0" smtClean="0"/>
              <a:t>Adjust your seating</a:t>
            </a:r>
          </a:p>
          <a:p>
            <a:r>
              <a:rPr lang="en-US" dirty="0" smtClean="0"/>
              <a:t>Get started!</a:t>
            </a:r>
            <a:endParaRPr lang="en-CA" dirty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3794126" y="2666999"/>
            <a:ext cx="4484283" cy="2634869"/>
          </a:xfrm>
          <a:prstGeom prst="roundRect">
            <a:avLst>
              <a:gd name="adj" fmla="val 42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791200" y="3529699"/>
            <a:ext cx="1485966" cy="943006"/>
          </a:xfrm>
          <a:prstGeom prst="rect">
            <a:avLst/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606547" y="2693529"/>
            <a:ext cx="1011092" cy="963506"/>
          </a:xfrm>
          <a:prstGeom prst="ellipse">
            <a:avLst/>
          </a:prstGeom>
          <a:solidFill>
            <a:srgbClr val="CC99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900767" y="2711617"/>
            <a:ext cx="960242" cy="980388"/>
          </a:xfrm>
          <a:prstGeom prst="ellipse">
            <a:avLst/>
          </a:prstGeom>
          <a:solidFill>
            <a:srgbClr val="FF9999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 rot="19020000">
            <a:off x="5593580" y="3608555"/>
            <a:ext cx="767484" cy="88874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814680" y="4370188"/>
            <a:ext cx="960242" cy="980388"/>
          </a:xfrm>
          <a:prstGeom prst="ellipse">
            <a:avLst/>
          </a:prstGeom>
          <a:solidFill>
            <a:schemeClr val="bg1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464124" y="2910344"/>
            <a:ext cx="1306733" cy="586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754667" y="2986544"/>
            <a:ext cx="1306733" cy="5848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649594" y="4661037"/>
            <a:ext cx="1306733" cy="5848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 bwMode="auto">
          <a:xfrm>
            <a:off x="552450" y="1714500"/>
            <a:ext cx="8391525" cy="46101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350551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Which motion diagram best represents the FD shown below?</a:t>
            </a:r>
            <a:endParaRPr lang="en-US" dirty="0"/>
          </a:p>
        </p:txBody>
      </p:sp>
      <p:pic>
        <p:nvPicPr>
          <p:cNvPr id="10" name="Content Placeholder 9" descr="Note Mar 4, 2014 (2).pdf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35" t="12985" r="42998" b="59414"/>
          <a:stretch/>
        </p:blipFill>
        <p:spPr>
          <a:xfrm>
            <a:off x="627106" y="1772679"/>
            <a:ext cx="3198244" cy="3725067"/>
          </a:xfrm>
        </p:spPr>
      </p:pic>
      <p:grpSp>
        <p:nvGrpSpPr>
          <p:cNvPr id="54" name="Group 53"/>
          <p:cNvGrpSpPr/>
          <p:nvPr/>
        </p:nvGrpSpPr>
        <p:grpSpPr>
          <a:xfrm>
            <a:off x="3438526" y="1903101"/>
            <a:ext cx="2413466" cy="1449699"/>
            <a:chOff x="3939644" y="1903101"/>
            <a:chExt cx="1912347" cy="988933"/>
          </a:xfrm>
        </p:grpSpPr>
        <p:cxnSp>
          <p:nvCxnSpPr>
            <p:cNvPr id="9" name="Straight Arrow Connector 8"/>
            <p:cNvCxnSpPr/>
            <p:nvPr/>
          </p:nvCxnSpPr>
          <p:spPr>
            <a:xfrm>
              <a:off x="4606270" y="2488622"/>
              <a:ext cx="1150471" cy="403412"/>
            </a:xfrm>
            <a:prstGeom prst="straightConnector1">
              <a:avLst/>
            </a:prstGeom>
            <a:ln w="57150" cap="rnd" cmpd="sng">
              <a:solidFill>
                <a:schemeClr val="bg2"/>
              </a:solidFill>
              <a:headEnd type="diamond" w="lg" len="sm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>
              <a:spLocks noChangeAspect="1"/>
            </p:cNvSpPr>
            <p:nvPr/>
          </p:nvSpPr>
          <p:spPr>
            <a:xfrm>
              <a:off x="4735139" y="2276215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4977187" y="2333274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5196744" y="2387584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>
            <a:xfrm>
              <a:off x="5398525" y="2455792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5580807" y="2503605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523657" y="2087767"/>
              <a:ext cx="328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618377" y="190310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939644" y="2112171"/>
              <a:ext cx="5645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A)</a:t>
              </a:r>
              <a:endParaRPr lang="en-US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492343" y="2043550"/>
            <a:ext cx="2299257" cy="1404500"/>
            <a:chOff x="6507981" y="1891150"/>
            <a:chExt cx="1825566" cy="988933"/>
          </a:xfrm>
        </p:grpSpPr>
        <p:cxnSp>
          <p:nvCxnSpPr>
            <p:cNvPr id="19" name="Straight Arrow Connector 18"/>
            <p:cNvCxnSpPr/>
            <p:nvPr/>
          </p:nvCxnSpPr>
          <p:spPr>
            <a:xfrm>
              <a:off x="7103254" y="2476671"/>
              <a:ext cx="1150471" cy="403412"/>
            </a:xfrm>
            <a:prstGeom prst="straightConnector1">
              <a:avLst/>
            </a:prstGeom>
            <a:ln w="57150" cap="rnd" cmpd="sng">
              <a:solidFill>
                <a:schemeClr val="bg2"/>
              </a:solidFill>
              <a:headEnd type="diamond" w="lg" len="sm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>
              <a:spLocks noChangeAspect="1"/>
            </p:cNvSpPr>
            <p:nvPr/>
          </p:nvSpPr>
          <p:spPr>
            <a:xfrm>
              <a:off x="7232123" y="2264264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21" name="Oval 20"/>
            <p:cNvSpPr>
              <a:spLocks noChangeAspect="1"/>
            </p:cNvSpPr>
            <p:nvPr/>
          </p:nvSpPr>
          <p:spPr>
            <a:xfrm>
              <a:off x="7474171" y="2321323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7693714" y="2382549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23" name="Oval 22"/>
            <p:cNvSpPr>
              <a:spLocks noChangeAspect="1"/>
            </p:cNvSpPr>
            <p:nvPr/>
          </p:nvSpPr>
          <p:spPr>
            <a:xfrm>
              <a:off x="7895509" y="2443841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8077791" y="2491654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20641" y="207581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en-US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15361" y="189115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507981" y="2131221"/>
              <a:ext cx="5645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B)</a:t>
              </a:r>
              <a:endParaRPr lang="en-US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019425" y="4429125"/>
            <a:ext cx="2733357" cy="1550878"/>
            <a:chOff x="4034894" y="4867057"/>
            <a:chExt cx="2317963" cy="1093896"/>
          </a:xfrm>
        </p:grpSpPr>
        <p:cxnSp>
          <p:nvCxnSpPr>
            <p:cNvPr id="27" name="Straight Arrow Connector 26"/>
            <p:cNvCxnSpPr/>
            <p:nvPr/>
          </p:nvCxnSpPr>
          <p:spPr>
            <a:xfrm>
              <a:off x="4758670" y="5509728"/>
              <a:ext cx="1446961" cy="451225"/>
            </a:xfrm>
            <a:prstGeom prst="straightConnector1">
              <a:avLst/>
            </a:prstGeom>
            <a:ln w="57150" cap="rnd" cmpd="sng">
              <a:solidFill>
                <a:schemeClr val="bg2"/>
              </a:solidFill>
              <a:headEnd type="diamond" w="lg" len="sm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4768011" y="5262023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4920413" y="5304141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5207282" y="5381836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6133631" y="5644524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5583797" y="5504354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039951" y="5223485"/>
              <a:ext cx="31290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711953" y="486705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034894" y="5217321"/>
              <a:ext cx="5645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C)</a:t>
              </a:r>
              <a:endParaRPr lang="en-US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981700" y="4600576"/>
            <a:ext cx="2653507" cy="1512778"/>
            <a:chOff x="6444719" y="4974216"/>
            <a:chExt cx="2190488" cy="1139137"/>
          </a:xfrm>
        </p:grpSpPr>
        <p:sp>
          <p:nvSpPr>
            <p:cNvPr id="35" name="TextBox 34"/>
            <p:cNvSpPr txBox="1"/>
            <p:nvPr/>
          </p:nvSpPr>
          <p:spPr>
            <a:xfrm>
              <a:off x="8322301" y="535120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en-US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000893" y="497421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7103254" y="5662128"/>
              <a:ext cx="1446961" cy="451225"/>
            </a:xfrm>
            <a:prstGeom prst="straightConnector1">
              <a:avLst/>
            </a:prstGeom>
            <a:ln w="57150" cap="rnd" cmpd="sng">
              <a:solidFill>
                <a:schemeClr val="bg2"/>
              </a:solidFill>
              <a:headEnd type="diamond" w="lg" len="sm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7112595" y="5404898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7264997" y="5447016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7551866" y="5524711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41" name="Oval 40"/>
            <p:cNvSpPr>
              <a:spLocks noChangeAspect="1"/>
            </p:cNvSpPr>
            <p:nvPr/>
          </p:nvSpPr>
          <p:spPr>
            <a:xfrm>
              <a:off x="8478215" y="5796924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42" name="Oval 41"/>
            <p:cNvSpPr>
              <a:spLocks noChangeAspect="1"/>
            </p:cNvSpPr>
            <p:nvPr/>
          </p:nvSpPr>
          <p:spPr>
            <a:xfrm>
              <a:off x="7928381" y="5647229"/>
              <a:ext cx="72000" cy="72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444719" y="5303046"/>
              <a:ext cx="5645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D)</a:t>
              </a:r>
              <a:endParaRPr lang="en-US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773392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533400"/>
            <a:ext cx="8229600" cy="1600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Did you hear from each member before writing your own answers?</a:t>
            </a:r>
            <a:endParaRPr lang="en-CA" sz="40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mtClean="0">
                <a:solidFill>
                  <a:srgbClr val="FFFF00"/>
                </a:solidFill>
              </a:rPr>
              <a:t>A</a:t>
            </a:r>
            <a:r>
              <a:rPr lang="en-US" smtClean="0"/>
              <a:t>: All the time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>
                <a:solidFill>
                  <a:srgbClr val="FFFF00"/>
                </a:solidFill>
              </a:rPr>
              <a:t>B</a:t>
            </a:r>
            <a:r>
              <a:rPr lang="en-US" smtClean="0"/>
              <a:t>: Most of the time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>
                <a:solidFill>
                  <a:srgbClr val="FFFF00"/>
                </a:solidFill>
              </a:rPr>
              <a:t>C</a:t>
            </a:r>
            <a:r>
              <a:rPr lang="en-US" smtClean="0"/>
              <a:t>: Some of the time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>
                <a:solidFill>
                  <a:srgbClr val="FFFF00"/>
                </a:solidFill>
              </a:rPr>
              <a:t>D</a:t>
            </a:r>
            <a:r>
              <a:rPr lang="en-US" smtClean="0"/>
              <a:t>: Just a little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>
                <a:solidFill>
                  <a:srgbClr val="FFFF00"/>
                </a:solidFill>
              </a:rPr>
              <a:t>E</a:t>
            </a:r>
            <a:r>
              <a:rPr lang="en-US" smtClean="0"/>
              <a:t>: Never</a:t>
            </a:r>
            <a:endParaRPr lang="en-CA" smtClean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How do you rate your contribution to the group? </a:t>
            </a:r>
            <a:br>
              <a:rPr lang="en-US" sz="4000" dirty="0" smtClean="0"/>
            </a:br>
            <a:r>
              <a:rPr lang="en-US" sz="3600" dirty="0" smtClean="0">
                <a:solidFill>
                  <a:schemeClr val="tx1"/>
                </a:solidFill>
              </a:rPr>
              <a:t>(e.g. providing ideas, asking questions, helping others)</a:t>
            </a:r>
            <a:endParaRPr lang="en-CA" sz="3600" dirty="0" smtClean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590800"/>
            <a:ext cx="8229600" cy="3657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en-US" dirty="0" smtClean="0"/>
              <a:t>: Excellent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dirty="0" smtClean="0"/>
              <a:t>: Good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C</a:t>
            </a:r>
            <a:r>
              <a:rPr lang="en-US" dirty="0" smtClean="0"/>
              <a:t>: OK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D</a:t>
            </a:r>
            <a:r>
              <a:rPr lang="en-US" dirty="0" smtClean="0"/>
              <a:t>: Little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E</a:t>
            </a:r>
            <a:r>
              <a:rPr lang="en-US" dirty="0" smtClean="0"/>
              <a:t>: Nothing today!</a:t>
            </a:r>
            <a:endParaRPr lang="en-CA" dirty="0" smtClean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704850" y="2527300"/>
            <a:ext cx="7772400" cy="1920875"/>
          </a:xfrm>
        </p:spPr>
        <p:txBody>
          <a:bodyPr/>
          <a:lstStyle/>
          <a:p>
            <a:r>
              <a:rPr lang="en-US" dirty="0" smtClean="0"/>
              <a:t>Interaction Diagrams</a:t>
            </a:r>
            <a:endParaRPr lang="en-CA" dirty="0"/>
          </a:p>
        </p:txBody>
      </p:sp>
      <p:sp>
        <p:nvSpPr>
          <p:cNvPr id="6" name="Subtitle 5"/>
          <p:cNvSpPr>
            <a:spLocks noGrp="1"/>
          </p:cNvSpPr>
          <p:nvPr>
            <p:ph type="subTitle" sz="quarter" idx="1"/>
          </p:nvPr>
        </p:nvSpPr>
        <p:spPr>
          <a:xfrm>
            <a:off x="1362075" y="781050"/>
            <a:ext cx="6400800" cy="628650"/>
          </a:xfrm>
        </p:spPr>
        <p:txBody>
          <a:bodyPr/>
          <a:lstStyle/>
          <a:p>
            <a:r>
              <a:rPr lang="en-US" dirty="0" smtClean="0"/>
              <a:t>Lesson 2</a:t>
            </a:r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Diagrams - Goals</a:t>
            </a:r>
            <a:endParaRPr lang="en-CA" dirty="0"/>
          </a:p>
        </p:txBody>
      </p:sp>
      <p:sp>
        <p:nvSpPr>
          <p:cNvPr id="5" name="Flowchart: Alternate Process 4"/>
          <p:cNvSpPr/>
          <p:nvPr/>
        </p:nvSpPr>
        <p:spPr bwMode="auto">
          <a:xfrm>
            <a:off x="3159457" y="3171822"/>
            <a:ext cx="2825086" cy="1343028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InteractionDiagrams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lowchart: Alternate Process 5"/>
          <p:cNvSpPr/>
          <p:nvPr/>
        </p:nvSpPr>
        <p:spPr bwMode="auto">
          <a:xfrm>
            <a:off x="409575" y="1666875"/>
            <a:ext cx="2962275" cy="790575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Interpret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lowchart: Alternate Process 6"/>
          <p:cNvSpPr/>
          <p:nvPr/>
        </p:nvSpPr>
        <p:spPr bwMode="auto">
          <a:xfrm>
            <a:off x="5682443" y="1619247"/>
            <a:ext cx="2962275" cy="762003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Construct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lowchart: Alternate Process 7"/>
          <p:cNvSpPr/>
          <p:nvPr/>
        </p:nvSpPr>
        <p:spPr bwMode="auto">
          <a:xfrm>
            <a:off x="304800" y="5153023"/>
            <a:ext cx="3733799" cy="1343028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Connect to force</a:t>
            </a:r>
            <a:r>
              <a:rPr kumimoji="0" lang="en-US" sz="36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 diagrams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lowchart: Alternate Process 8"/>
          <p:cNvSpPr/>
          <p:nvPr/>
        </p:nvSpPr>
        <p:spPr bwMode="auto">
          <a:xfrm>
            <a:off x="5810250" y="5286372"/>
            <a:ext cx="2990850" cy="1390653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Explanatory</a:t>
            </a:r>
            <a:r>
              <a:rPr kumimoji="0" lang="en-US" sz="36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 power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Arrow Connector 10"/>
          <p:cNvCxnSpPr>
            <a:stCxn id="6" idx="2"/>
          </p:cNvCxnSpPr>
          <p:nvPr/>
        </p:nvCxnSpPr>
        <p:spPr bwMode="auto">
          <a:xfrm rot="16200000" flipH="1">
            <a:off x="2155031" y="2193131"/>
            <a:ext cx="723900" cy="125253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>
            <a:stCxn id="7" idx="2"/>
          </p:cNvCxnSpPr>
          <p:nvPr/>
        </p:nvCxnSpPr>
        <p:spPr bwMode="auto">
          <a:xfrm rot="5400000">
            <a:off x="6182114" y="2209411"/>
            <a:ext cx="809628" cy="1153306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>
            <a:stCxn id="8" idx="0"/>
          </p:cNvCxnSpPr>
          <p:nvPr/>
        </p:nvCxnSpPr>
        <p:spPr bwMode="auto">
          <a:xfrm rot="5400000" flipH="1" flipV="1">
            <a:off x="2305060" y="4352933"/>
            <a:ext cx="666730" cy="93345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rot="10800000">
            <a:off x="6000753" y="4467226"/>
            <a:ext cx="809622" cy="752474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FF00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Expert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75" y="1228726"/>
            <a:ext cx="5448300" cy="4897438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99FF66"/>
                </a:solidFill>
              </a:rPr>
              <a:t>Robust: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b="1" dirty="0" smtClean="0"/>
              <a:t>Many interconnections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99FF66"/>
                </a:solidFill>
              </a:rPr>
              <a:t>Contextual: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b="1" dirty="0" smtClean="0"/>
              <a:t>When to apply it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99FF66"/>
                </a:solidFill>
              </a:rPr>
              <a:t>Deep: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b="1" dirty="0" smtClean="0"/>
              <a:t>Focus on underlying patterns</a:t>
            </a:r>
          </a:p>
          <a:p>
            <a:pPr marL="0" indent="0" algn="ctr">
              <a:buFont typeface="Wingdings" pitchFamily="2" charset="2"/>
              <a:buNone/>
              <a:defRPr/>
            </a:pPr>
            <a:endParaRPr lang="en-US" dirty="0" smtClean="0"/>
          </a:p>
          <a:p>
            <a:pPr marL="0" indent="0" algn="ctr">
              <a:buFont typeface="Wingdings" pitchFamily="2" charset="2"/>
              <a:buNone/>
              <a:defRPr/>
            </a:pPr>
            <a:endParaRPr lang="en-US" b="1" dirty="0"/>
          </a:p>
        </p:txBody>
      </p:sp>
      <p:pic>
        <p:nvPicPr>
          <p:cNvPr id="1028" name="Picture 4" descr="http://images.sodahead.com/profiles/0/0/3/6/3/1/7/0/3/Pinky-and-the-brain-10752349392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7283" y="1209675"/>
            <a:ext cx="3349892" cy="49339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</p:spPr>
        <p:txBody>
          <a:bodyPr/>
          <a:lstStyle/>
          <a:p>
            <a:r>
              <a:rPr lang="en-US" dirty="0" smtClean="0"/>
              <a:t>Force Diagram Self-Evaluation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5"/>
            <a:ext cx="8229600" cy="5410199"/>
          </a:xfrm>
        </p:spPr>
        <p:txBody>
          <a:bodyPr/>
          <a:lstStyle/>
          <a:p>
            <a:pPr marL="0" indent="0">
              <a:buClrTx/>
              <a:buSzPct val="100000"/>
              <a:buNone/>
            </a:pPr>
            <a:r>
              <a:rPr lang="en-US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(A) </a:t>
            </a:r>
            <a:r>
              <a:rPr lang="en-US" u="sng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 </a:t>
            </a:r>
            <a:r>
              <a:rPr lang="en-US" u="sng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4:</a:t>
            </a:r>
            <a:r>
              <a:rPr lang="en-US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errors and each force is labeled, object represented as </a:t>
            </a:r>
            <a:r>
              <a:rPr lang="en-US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particle, acceleration vector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included</a:t>
            </a:r>
            <a:endParaRPr lang="en-US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ClrTx/>
              <a:buSzPct val="100000"/>
              <a:buNone/>
            </a:pPr>
            <a:r>
              <a:rPr lang="en-US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(B) </a:t>
            </a:r>
            <a:r>
              <a:rPr lang="en-US" u="sng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 </a:t>
            </a:r>
            <a:r>
              <a:rPr lang="en-US" u="sng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3:</a:t>
            </a:r>
            <a:r>
              <a:rPr lang="en-US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errors in forces, </a:t>
            </a:r>
            <a:r>
              <a:rPr lang="en-US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lacks</a:t>
            </a: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labels, forces are </a:t>
            </a:r>
            <a:r>
              <a:rPr lang="en-US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mislabeled</a:t>
            </a: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lvl="0" indent="0">
              <a:buClrTx/>
              <a:buSzPct val="100000"/>
              <a:buNone/>
            </a:pPr>
            <a:r>
              <a:rPr lang="en-US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(C) </a:t>
            </a:r>
            <a:r>
              <a:rPr lang="en-US" u="sng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 </a:t>
            </a:r>
            <a:r>
              <a:rPr lang="en-US" u="sng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FD contains 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 errors such as an incorrect </a:t>
            </a:r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relative </a:t>
            </a:r>
            <a:r>
              <a:rPr lang="en-US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length</a:t>
            </a:r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</a:t>
            </a:r>
            <a:r>
              <a:rPr lang="en-US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direction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extra 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incorrect force vectors, a </a:t>
            </a:r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missing 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force vector, or a force exerted on a </a:t>
            </a:r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object. </a:t>
            </a:r>
            <a:endParaRPr lang="en-US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buClrTx/>
              <a:buSzPct val="100000"/>
              <a:buNone/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5942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248150" y="3529699"/>
            <a:ext cx="1485966" cy="943006"/>
          </a:xfrm>
          <a:prstGeom prst="rect">
            <a:avLst/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Started!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Choose </a:t>
            </a:r>
            <a:r>
              <a:rPr lang="en-US" dirty="0" smtClean="0">
                <a:solidFill>
                  <a:srgbClr val="F6DB3C"/>
                </a:solidFill>
              </a:rPr>
              <a:t>new</a:t>
            </a:r>
            <a:r>
              <a:rPr lang="en-US" dirty="0" smtClean="0"/>
              <a:t> roles</a:t>
            </a:r>
          </a:p>
          <a:p>
            <a:r>
              <a:rPr lang="en-US" dirty="0" smtClean="0"/>
              <a:t>Adjust your seating</a:t>
            </a:r>
          </a:p>
          <a:p>
            <a:r>
              <a:rPr lang="en-US" dirty="0" smtClean="0"/>
              <a:t>Get started!</a:t>
            </a:r>
            <a:endParaRPr lang="en-CA" dirty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3794126" y="2666999"/>
            <a:ext cx="4484283" cy="2634869"/>
          </a:xfrm>
          <a:prstGeom prst="roundRect">
            <a:avLst>
              <a:gd name="adj" fmla="val 42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791200" y="3529699"/>
            <a:ext cx="1485966" cy="943006"/>
          </a:xfrm>
          <a:prstGeom prst="rect">
            <a:avLst/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606547" y="2693529"/>
            <a:ext cx="1011092" cy="963506"/>
          </a:xfrm>
          <a:prstGeom prst="ellipse">
            <a:avLst/>
          </a:prstGeom>
          <a:solidFill>
            <a:srgbClr val="CC99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900767" y="2711617"/>
            <a:ext cx="960242" cy="980388"/>
          </a:xfrm>
          <a:prstGeom prst="ellipse">
            <a:avLst/>
          </a:prstGeom>
          <a:solidFill>
            <a:srgbClr val="FF9999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 rot="19020000">
            <a:off x="5184004" y="3589505"/>
            <a:ext cx="767484" cy="88874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814680" y="4370188"/>
            <a:ext cx="960242" cy="980388"/>
          </a:xfrm>
          <a:prstGeom prst="ellipse">
            <a:avLst/>
          </a:prstGeom>
          <a:solidFill>
            <a:schemeClr val="bg1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464124" y="2910344"/>
            <a:ext cx="1306733" cy="586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754667" y="2986544"/>
            <a:ext cx="1306733" cy="5848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649594" y="4661037"/>
            <a:ext cx="1306733" cy="5848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Self-Regulation Check-Up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897438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dirty="0" smtClean="0"/>
              <a:t>How well focused were you during today’s class?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000" dirty="0" smtClean="0">
                <a:solidFill>
                  <a:srgbClr val="F6DB3C"/>
                </a:solidFill>
              </a:rPr>
              <a:t>A: </a:t>
            </a:r>
            <a:r>
              <a:rPr lang="en-US" sz="3000" dirty="0" smtClean="0"/>
              <a:t>Excellent – My attention was focused on physics tasks more than 90% of the time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000" dirty="0" smtClean="0">
                <a:solidFill>
                  <a:srgbClr val="F6DB3C"/>
                </a:solidFill>
              </a:rPr>
              <a:t>B: </a:t>
            </a:r>
            <a:r>
              <a:rPr lang="en-US" sz="3000" dirty="0" smtClean="0"/>
              <a:t>Good – My attention was focused on physics tasks more than 80% of the time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000" dirty="0" smtClean="0">
                <a:solidFill>
                  <a:srgbClr val="F6DB3C"/>
                </a:solidFill>
              </a:rPr>
              <a:t>C: </a:t>
            </a:r>
            <a:r>
              <a:rPr lang="en-US" sz="3000" dirty="0" smtClean="0"/>
              <a:t>OK – I was focused on the task 70% of the time, or I was somewhat distracted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000" dirty="0" smtClean="0">
                <a:solidFill>
                  <a:srgbClr val="F6DB3C"/>
                </a:solidFill>
              </a:rPr>
              <a:t>D: </a:t>
            </a:r>
            <a:r>
              <a:rPr lang="en-US" sz="3000" dirty="0" smtClean="0"/>
              <a:t>Poor – I was focused for less than 70% of the time, or I was fairly distracted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695325" y="2355850"/>
            <a:ext cx="7772400" cy="1920875"/>
          </a:xfrm>
        </p:spPr>
        <p:txBody>
          <a:bodyPr/>
          <a:lstStyle/>
          <a:p>
            <a:r>
              <a:rPr lang="en-US" dirty="0" smtClean="0"/>
              <a:t>Energy Representations</a:t>
            </a:r>
            <a:endParaRPr lang="en-CA" dirty="0"/>
          </a:p>
        </p:txBody>
      </p:sp>
      <p:sp>
        <p:nvSpPr>
          <p:cNvPr id="6" name="Subtitle 5"/>
          <p:cNvSpPr>
            <a:spLocks noGrp="1"/>
          </p:cNvSpPr>
          <p:nvPr>
            <p:ph type="subTitle" sz="quarter" idx="1"/>
          </p:nvPr>
        </p:nvSpPr>
        <p:spPr>
          <a:xfrm>
            <a:off x="1343025" y="438150"/>
            <a:ext cx="6400800" cy="647700"/>
          </a:xfrm>
        </p:spPr>
        <p:txBody>
          <a:bodyPr/>
          <a:lstStyle/>
          <a:p>
            <a:r>
              <a:rPr lang="en-US" dirty="0" smtClean="0"/>
              <a:t>Lesson 3</a:t>
            </a:r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Representations - Goals</a:t>
            </a:r>
            <a:endParaRPr lang="en-CA" dirty="0"/>
          </a:p>
        </p:txBody>
      </p:sp>
      <p:sp>
        <p:nvSpPr>
          <p:cNvPr id="5" name="Flowchart: Alternate Process 4"/>
          <p:cNvSpPr/>
          <p:nvPr/>
        </p:nvSpPr>
        <p:spPr bwMode="auto">
          <a:xfrm>
            <a:off x="2667000" y="3171822"/>
            <a:ext cx="3895725" cy="1343028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Energy Representations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lowchart: Alternate Process 5"/>
          <p:cNvSpPr/>
          <p:nvPr/>
        </p:nvSpPr>
        <p:spPr bwMode="auto">
          <a:xfrm>
            <a:off x="409575" y="1666875"/>
            <a:ext cx="2962275" cy="790575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Interpret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lowchart: Alternate Process 6"/>
          <p:cNvSpPr/>
          <p:nvPr/>
        </p:nvSpPr>
        <p:spPr bwMode="auto">
          <a:xfrm>
            <a:off x="5682443" y="1619247"/>
            <a:ext cx="2962275" cy="762003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Construct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lowchart: Alternate Process 7"/>
          <p:cNvSpPr/>
          <p:nvPr/>
        </p:nvSpPr>
        <p:spPr bwMode="auto">
          <a:xfrm>
            <a:off x="666751" y="5314948"/>
            <a:ext cx="2628900" cy="771527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rPr>
              <a:t>Translate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lowchart: Alternate Process 8"/>
          <p:cNvSpPr/>
          <p:nvPr/>
        </p:nvSpPr>
        <p:spPr bwMode="auto">
          <a:xfrm>
            <a:off x="5810250" y="5286372"/>
            <a:ext cx="2990850" cy="781053"/>
          </a:xfrm>
          <a:prstGeom prst="flowChartAlternateProcess">
            <a:avLst/>
          </a:prstGeom>
          <a:solidFill>
            <a:schemeClr val="tx1"/>
          </a:solidFill>
          <a:ln w="762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Momentum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Arrow Connector 10"/>
          <p:cNvCxnSpPr>
            <a:stCxn id="6" idx="2"/>
          </p:cNvCxnSpPr>
          <p:nvPr/>
        </p:nvCxnSpPr>
        <p:spPr bwMode="auto">
          <a:xfrm rot="16200000" flipH="1">
            <a:off x="1974057" y="2374106"/>
            <a:ext cx="685803" cy="85249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>
            <a:stCxn id="7" idx="2"/>
          </p:cNvCxnSpPr>
          <p:nvPr/>
        </p:nvCxnSpPr>
        <p:spPr bwMode="auto">
          <a:xfrm rot="5400000">
            <a:off x="6434528" y="2433247"/>
            <a:ext cx="781050" cy="677056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>
            <a:stCxn id="8" idx="0"/>
          </p:cNvCxnSpPr>
          <p:nvPr/>
        </p:nvCxnSpPr>
        <p:spPr bwMode="auto">
          <a:xfrm rot="5400000" flipH="1" flipV="1">
            <a:off x="1971678" y="4552949"/>
            <a:ext cx="771523" cy="75247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rot="16200000" flipV="1">
            <a:off x="6500813" y="4481512"/>
            <a:ext cx="704850" cy="695325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FF00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248150" y="3529699"/>
            <a:ext cx="1485966" cy="943006"/>
          </a:xfrm>
          <a:prstGeom prst="rect">
            <a:avLst/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Started!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Choose </a:t>
            </a:r>
            <a:r>
              <a:rPr lang="en-US" dirty="0" smtClean="0">
                <a:solidFill>
                  <a:srgbClr val="F6DB3C"/>
                </a:solidFill>
              </a:rPr>
              <a:t>new</a:t>
            </a:r>
            <a:r>
              <a:rPr lang="en-US" dirty="0" smtClean="0"/>
              <a:t> roles</a:t>
            </a:r>
          </a:p>
          <a:p>
            <a:r>
              <a:rPr lang="en-US" dirty="0" smtClean="0"/>
              <a:t>Adjust your seating</a:t>
            </a:r>
          </a:p>
          <a:p>
            <a:r>
              <a:rPr lang="en-US" dirty="0" smtClean="0"/>
              <a:t>Get started!</a:t>
            </a:r>
            <a:endParaRPr lang="en-CA" dirty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3794126" y="2666999"/>
            <a:ext cx="4484283" cy="2634869"/>
          </a:xfrm>
          <a:prstGeom prst="roundRect">
            <a:avLst>
              <a:gd name="adj" fmla="val 42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791200" y="3529699"/>
            <a:ext cx="1485966" cy="943006"/>
          </a:xfrm>
          <a:prstGeom prst="rect">
            <a:avLst/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606547" y="2693529"/>
            <a:ext cx="1011092" cy="963506"/>
          </a:xfrm>
          <a:prstGeom prst="ellipse">
            <a:avLst/>
          </a:prstGeom>
          <a:solidFill>
            <a:srgbClr val="CC99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900767" y="2711617"/>
            <a:ext cx="960242" cy="980388"/>
          </a:xfrm>
          <a:prstGeom prst="ellipse">
            <a:avLst/>
          </a:prstGeom>
          <a:solidFill>
            <a:srgbClr val="FF9999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 rot="19020000">
            <a:off x="5641204" y="3589505"/>
            <a:ext cx="767484" cy="88874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814680" y="4370188"/>
            <a:ext cx="960242" cy="980388"/>
          </a:xfrm>
          <a:prstGeom prst="ellipse">
            <a:avLst/>
          </a:prstGeom>
          <a:solidFill>
            <a:schemeClr val="bg1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464124" y="2910344"/>
            <a:ext cx="1306733" cy="586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754667" y="2986544"/>
            <a:ext cx="1306733" cy="5848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649594" y="4661037"/>
            <a:ext cx="1306733" cy="5848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/>
        </p:nvSpPr>
        <p:spPr bwMode="auto">
          <a:xfrm>
            <a:off x="1400175" y="1076325"/>
            <a:ext cx="6067425" cy="5781675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76200" y="90488"/>
            <a:ext cx="8915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situation is represented pictorially below.  Which bar chart best matches the picture? </a:t>
            </a:r>
          </a:p>
        </p:txBody>
      </p:sp>
      <p:grpSp>
        <p:nvGrpSpPr>
          <p:cNvPr id="3" name="Group 141"/>
          <p:cNvGrpSpPr>
            <a:grpSpLocks/>
          </p:cNvGrpSpPr>
          <p:nvPr/>
        </p:nvGrpSpPr>
        <p:grpSpPr bwMode="auto">
          <a:xfrm>
            <a:off x="1828800" y="1106488"/>
            <a:ext cx="5467350" cy="1433513"/>
            <a:chOff x="1152" y="690"/>
            <a:chExt cx="3444" cy="903"/>
          </a:xfrm>
        </p:grpSpPr>
        <p:sp>
          <p:nvSpPr>
            <p:cNvPr id="5128" name="Line 8"/>
            <p:cNvSpPr>
              <a:spLocks noChangeShapeType="1"/>
            </p:cNvSpPr>
            <p:nvPr/>
          </p:nvSpPr>
          <p:spPr bwMode="auto">
            <a:xfrm>
              <a:off x="1152" y="1593"/>
              <a:ext cx="317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9" name="Oval 9"/>
            <p:cNvSpPr>
              <a:spLocks noChangeArrowheads="1"/>
            </p:cNvSpPr>
            <p:nvPr/>
          </p:nvSpPr>
          <p:spPr bwMode="auto">
            <a:xfrm>
              <a:off x="3166" y="722"/>
              <a:ext cx="115" cy="127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0" name="Line 10"/>
            <p:cNvSpPr>
              <a:spLocks noChangeShapeType="1"/>
            </p:cNvSpPr>
            <p:nvPr/>
          </p:nvSpPr>
          <p:spPr bwMode="auto">
            <a:xfrm flipH="1">
              <a:off x="2419" y="753"/>
              <a:ext cx="752" cy="48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3160" y="881"/>
              <a:ext cx="243" cy="27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2" name="Line 12"/>
            <p:cNvSpPr>
              <a:spLocks noChangeShapeType="1"/>
            </p:cNvSpPr>
            <p:nvPr/>
          </p:nvSpPr>
          <p:spPr bwMode="auto">
            <a:xfrm flipH="1">
              <a:off x="2153" y="1417"/>
              <a:ext cx="98" cy="17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3" name="Line 13"/>
            <p:cNvSpPr>
              <a:spLocks noChangeShapeType="1"/>
            </p:cNvSpPr>
            <p:nvPr/>
          </p:nvSpPr>
          <p:spPr bwMode="auto">
            <a:xfrm flipH="1" flipV="1">
              <a:off x="2251" y="1429"/>
              <a:ext cx="70" cy="15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4" name="Line 14"/>
            <p:cNvSpPr>
              <a:spLocks noChangeShapeType="1"/>
            </p:cNvSpPr>
            <p:nvPr/>
          </p:nvSpPr>
          <p:spPr bwMode="auto">
            <a:xfrm flipH="1">
              <a:off x="2240" y="1200"/>
              <a:ext cx="40" cy="24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5" name="Line 15"/>
            <p:cNvSpPr>
              <a:spLocks noChangeShapeType="1"/>
            </p:cNvSpPr>
            <p:nvPr/>
          </p:nvSpPr>
          <p:spPr bwMode="auto">
            <a:xfrm flipH="1">
              <a:off x="2274" y="1242"/>
              <a:ext cx="151" cy="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6" name="Oval 16"/>
            <p:cNvSpPr>
              <a:spLocks noChangeArrowheads="1"/>
            </p:cNvSpPr>
            <p:nvPr/>
          </p:nvSpPr>
          <p:spPr bwMode="auto">
            <a:xfrm>
              <a:off x="2246" y="1109"/>
              <a:ext cx="86" cy="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0" name="Text Box 20"/>
            <p:cNvSpPr txBox="1">
              <a:spLocks noChangeArrowheads="1"/>
            </p:cNvSpPr>
            <p:nvPr/>
          </p:nvSpPr>
          <p:spPr bwMode="auto">
            <a:xfrm>
              <a:off x="3453" y="1322"/>
              <a:ext cx="671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800" b="1" i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y</a:t>
              </a:r>
              <a:r>
                <a:rPr lang="en-US" sz="1800" b="1" baseline="-250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1</a:t>
              </a:r>
              <a:r>
                <a:rPr lang="en-US" sz="1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800" b="1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= 0</a:t>
              </a:r>
            </a:p>
          </p:txBody>
        </p:sp>
        <p:sp>
          <p:nvSpPr>
            <p:cNvPr id="5141" name="Text Box 21"/>
            <p:cNvSpPr txBox="1">
              <a:spLocks noChangeArrowheads="1"/>
            </p:cNvSpPr>
            <p:nvPr/>
          </p:nvSpPr>
          <p:spPr bwMode="auto">
            <a:xfrm>
              <a:off x="3549" y="1009"/>
              <a:ext cx="1047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800" b="1" i="1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v</a:t>
              </a:r>
              <a:r>
                <a:rPr lang="en-US" sz="1800" b="1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 = constant</a:t>
              </a:r>
            </a:p>
          </p:txBody>
        </p:sp>
        <p:sp>
          <p:nvSpPr>
            <p:cNvPr id="5143" name="Text Box 23"/>
            <p:cNvSpPr txBox="1">
              <a:spLocks noChangeArrowheads="1"/>
            </p:cNvSpPr>
            <p:nvPr/>
          </p:nvSpPr>
          <p:spPr bwMode="auto">
            <a:xfrm>
              <a:off x="3460" y="724"/>
              <a:ext cx="67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800" b="1" i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y</a:t>
              </a:r>
              <a:r>
                <a:rPr lang="en-US" sz="1800" b="1" i="1" baseline="-250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</a:t>
              </a:r>
              <a:r>
                <a:rPr lang="en-US" sz="1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800" b="1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= </a:t>
              </a:r>
              <a:r>
                <a:rPr lang="en-US" sz="1800" b="1" i="1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h</a:t>
              </a:r>
              <a:endParaRPr lang="en-US" sz="1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5" name="Line 25"/>
            <p:cNvSpPr>
              <a:spLocks noChangeShapeType="1"/>
            </p:cNvSpPr>
            <p:nvPr/>
          </p:nvSpPr>
          <p:spPr bwMode="auto">
            <a:xfrm flipH="1">
              <a:off x="3276" y="798"/>
              <a:ext cx="7" cy="8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6" name="Text Box 26"/>
            <p:cNvSpPr txBox="1">
              <a:spLocks noChangeArrowheads="1"/>
            </p:cNvSpPr>
            <p:nvPr/>
          </p:nvSpPr>
          <p:spPr bwMode="auto">
            <a:xfrm>
              <a:off x="1161" y="690"/>
              <a:ext cx="1743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System = block, Earth</a:t>
              </a:r>
              <a:endParaRPr lang="en-US" sz="1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Line 25"/>
            <p:cNvSpPr>
              <a:spLocks noChangeShapeType="1"/>
            </p:cNvSpPr>
            <p:nvPr/>
          </p:nvSpPr>
          <p:spPr bwMode="auto">
            <a:xfrm flipV="1">
              <a:off x="3275" y="1155"/>
              <a:ext cx="0" cy="1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Rectangle 11"/>
            <p:cNvSpPr>
              <a:spLocks noChangeArrowheads="1"/>
            </p:cNvSpPr>
            <p:nvPr/>
          </p:nvSpPr>
          <p:spPr bwMode="auto">
            <a:xfrm>
              <a:off x="3166" y="1313"/>
              <a:ext cx="243" cy="27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192" name="Text Box 72"/>
          <p:cNvSpPr txBox="1">
            <a:spLocks noChangeArrowheads="1"/>
          </p:cNvSpPr>
          <p:nvPr/>
        </p:nvSpPr>
        <p:spPr bwMode="auto">
          <a:xfrm>
            <a:off x="2120900" y="3181350"/>
            <a:ext cx="4127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4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400" b="1" i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2400" b="1" i="1" baseline="-25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k1</a:t>
            </a:r>
            <a:r>
              <a:rPr lang="en-US"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+ </a:t>
            </a:r>
            <a:r>
              <a:rPr lang="en-US"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2400" b="1" baseline="-25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g1 </a:t>
            </a:r>
            <a:r>
              <a:rPr lang="en-US"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+ </a:t>
            </a:r>
            <a:r>
              <a:rPr lang="en-US" sz="2400" b="1" i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  = </a:t>
            </a:r>
            <a:r>
              <a:rPr lang="en-US" sz="2400" b="1" i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2400" b="1" i="1" baseline="-25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k2 </a:t>
            </a:r>
            <a:r>
              <a:rPr lang="en-US"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+ </a:t>
            </a:r>
            <a:r>
              <a:rPr lang="en-US" sz="2400" b="1" i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2400" b="1" i="1" baseline="-25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g2</a:t>
            </a:r>
            <a:r>
              <a:rPr lang="en-US" sz="2400" b="1" baseline="-25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24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93" name="Line 73"/>
          <p:cNvSpPr>
            <a:spLocks noChangeShapeType="1"/>
          </p:cNvSpPr>
          <p:nvPr/>
        </p:nvSpPr>
        <p:spPr bwMode="auto">
          <a:xfrm>
            <a:off x="2249488" y="3673475"/>
            <a:ext cx="450850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194" name="Line 74"/>
          <p:cNvSpPr>
            <a:spLocks noChangeShapeType="1"/>
          </p:cNvSpPr>
          <p:nvPr/>
        </p:nvSpPr>
        <p:spPr bwMode="auto">
          <a:xfrm flipH="1">
            <a:off x="2230438" y="3506788"/>
            <a:ext cx="0" cy="31115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CA" b="1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95" name="Line 75"/>
          <p:cNvSpPr>
            <a:spLocks noChangeShapeType="1"/>
          </p:cNvSpPr>
          <p:nvPr/>
        </p:nvSpPr>
        <p:spPr bwMode="auto">
          <a:xfrm>
            <a:off x="2255838" y="4487863"/>
            <a:ext cx="44815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196" name="Line 76"/>
          <p:cNvSpPr>
            <a:spLocks noChangeShapeType="1"/>
          </p:cNvSpPr>
          <p:nvPr/>
        </p:nvSpPr>
        <p:spPr bwMode="auto">
          <a:xfrm>
            <a:off x="2249488" y="5548313"/>
            <a:ext cx="44815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197" name="Line 77"/>
          <p:cNvSpPr>
            <a:spLocks noChangeShapeType="1"/>
          </p:cNvSpPr>
          <p:nvPr/>
        </p:nvSpPr>
        <p:spPr bwMode="auto">
          <a:xfrm>
            <a:off x="2255838" y="6608763"/>
            <a:ext cx="44815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198" name="Line 78"/>
          <p:cNvSpPr>
            <a:spLocks noChangeShapeType="1"/>
          </p:cNvSpPr>
          <p:nvPr/>
        </p:nvSpPr>
        <p:spPr bwMode="auto">
          <a:xfrm>
            <a:off x="2263775" y="3825875"/>
            <a:ext cx="450850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199" name="Line 79"/>
          <p:cNvSpPr>
            <a:spLocks noChangeShapeType="1"/>
          </p:cNvSpPr>
          <p:nvPr/>
        </p:nvSpPr>
        <p:spPr bwMode="auto">
          <a:xfrm>
            <a:off x="2270125" y="3992563"/>
            <a:ext cx="450850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0" name="Line 80"/>
          <p:cNvSpPr>
            <a:spLocks noChangeShapeType="1"/>
          </p:cNvSpPr>
          <p:nvPr/>
        </p:nvSpPr>
        <p:spPr bwMode="auto">
          <a:xfrm>
            <a:off x="2249488" y="4144963"/>
            <a:ext cx="450850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1" name="Line 81"/>
          <p:cNvSpPr>
            <a:spLocks noChangeShapeType="1"/>
          </p:cNvSpPr>
          <p:nvPr/>
        </p:nvSpPr>
        <p:spPr bwMode="auto">
          <a:xfrm>
            <a:off x="2249488" y="4313238"/>
            <a:ext cx="450850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2" name="Line 82"/>
          <p:cNvSpPr>
            <a:spLocks noChangeShapeType="1"/>
          </p:cNvSpPr>
          <p:nvPr/>
        </p:nvSpPr>
        <p:spPr bwMode="auto">
          <a:xfrm>
            <a:off x="2235200" y="4648200"/>
            <a:ext cx="45100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3" name="Line 83"/>
          <p:cNvSpPr>
            <a:spLocks noChangeShapeType="1"/>
          </p:cNvSpPr>
          <p:nvPr/>
        </p:nvSpPr>
        <p:spPr bwMode="auto">
          <a:xfrm>
            <a:off x="2263775" y="4808538"/>
            <a:ext cx="450850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4" name="Line 84"/>
          <p:cNvSpPr>
            <a:spLocks noChangeShapeType="1"/>
          </p:cNvSpPr>
          <p:nvPr/>
        </p:nvSpPr>
        <p:spPr bwMode="auto">
          <a:xfrm>
            <a:off x="2255838" y="4953000"/>
            <a:ext cx="45100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5" name="Line 85"/>
          <p:cNvSpPr>
            <a:spLocks noChangeShapeType="1"/>
          </p:cNvSpPr>
          <p:nvPr/>
        </p:nvSpPr>
        <p:spPr bwMode="auto">
          <a:xfrm>
            <a:off x="2255838" y="5105400"/>
            <a:ext cx="45100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6" name="Line 86"/>
          <p:cNvSpPr>
            <a:spLocks noChangeShapeType="1"/>
          </p:cNvSpPr>
          <p:nvPr/>
        </p:nvSpPr>
        <p:spPr bwMode="auto">
          <a:xfrm>
            <a:off x="2249488" y="5256213"/>
            <a:ext cx="450850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7" name="Line 87"/>
          <p:cNvSpPr>
            <a:spLocks noChangeShapeType="1"/>
          </p:cNvSpPr>
          <p:nvPr/>
        </p:nvSpPr>
        <p:spPr bwMode="auto">
          <a:xfrm>
            <a:off x="2255838" y="5410200"/>
            <a:ext cx="45100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8" name="Line 88"/>
          <p:cNvSpPr>
            <a:spLocks noChangeShapeType="1"/>
          </p:cNvSpPr>
          <p:nvPr/>
        </p:nvSpPr>
        <p:spPr bwMode="auto">
          <a:xfrm>
            <a:off x="2255838" y="5691188"/>
            <a:ext cx="45100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09" name="Line 89"/>
          <p:cNvSpPr>
            <a:spLocks noChangeShapeType="1"/>
          </p:cNvSpPr>
          <p:nvPr/>
        </p:nvSpPr>
        <p:spPr bwMode="auto">
          <a:xfrm>
            <a:off x="2255838" y="5853113"/>
            <a:ext cx="45100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10" name="Line 90"/>
          <p:cNvSpPr>
            <a:spLocks noChangeShapeType="1"/>
          </p:cNvSpPr>
          <p:nvPr/>
        </p:nvSpPr>
        <p:spPr bwMode="auto">
          <a:xfrm>
            <a:off x="2243138" y="6005513"/>
            <a:ext cx="450850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11" name="Line 91"/>
          <p:cNvSpPr>
            <a:spLocks noChangeShapeType="1"/>
          </p:cNvSpPr>
          <p:nvPr/>
        </p:nvSpPr>
        <p:spPr bwMode="auto">
          <a:xfrm>
            <a:off x="2255838" y="6157913"/>
            <a:ext cx="45100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12" name="Line 92"/>
          <p:cNvSpPr>
            <a:spLocks noChangeShapeType="1"/>
          </p:cNvSpPr>
          <p:nvPr/>
        </p:nvSpPr>
        <p:spPr bwMode="auto">
          <a:xfrm>
            <a:off x="2255838" y="6310313"/>
            <a:ext cx="45100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13" name="Line 93"/>
          <p:cNvSpPr>
            <a:spLocks noChangeShapeType="1"/>
          </p:cNvSpPr>
          <p:nvPr/>
        </p:nvSpPr>
        <p:spPr bwMode="auto">
          <a:xfrm>
            <a:off x="2255838" y="6462713"/>
            <a:ext cx="45100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14" name="Rectangle 94"/>
          <p:cNvSpPr>
            <a:spLocks noChangeArrowheads="1"/>
          </p:cNvSpPr>
          <p:nvPr/>
        </p:nvSpPr>
        <p:spPr bwMode="auto">
          <a:xfrm>
            <a:off x="3956050" y="3219450"/>
            <a:ext cx="406400" cy="3381376"/>
          </a:xfrm>
          <a:prstGeom prst="rect">
            <a:avLst/>
          </a:prstGeom>
          <a:solidFill>
            <a:srgbClr val="0000FF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15" name="Rectangle 95"/>
          <p:cNvSpPr>
            <a:spLocks noChangeArrowheads="1"/>
          </p:cNvSpPr>
          <p:nvPr/>
        </p:nvSpPr>
        <p:spPr bwMode="auto">
          <a:xfrm>
            <a:off x="2382838" y="4797425"/>
            <a:ext cx="224062" cy="738188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 b="1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16" name="Rectangle 96"/>
          <p:cNvSpPr>
            <a:spLocks noChangeArrowheads="1"/>
          </p:cNvSpPr>
          <p:nvPr/>
        </p:nvSpPr>
        <p:spPr bwMode="auto">
          <a:xfrm>
            <a:off x="3201988" y="5121275"/>
            <a:ext cx="245608" cy="419100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17" name="Rectangle 97"/>
          <p:cNvSpPr>
            <a:spLocks noChangeArrowheads="1"/>
          </p:cNvSpPr>
          <p:nvPr/>
        </p:nvSpPr>
        <p:spPr bwMode="auto">
          <a:xfrm>
            <a:off x="4876799" y="4635500"/>
            <a:ext cx="275769" cy="904875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18" name="Rectangle 98"/>
          <p:cNvSpPr>
            <a:spLocks noChangeArrowheads="1"/>
          </p:cNvSpPr>
          <p:nvPr/>
        </p:nvSpPr>
        <p:spPr bwMode="auto">
          <a:xfrm>
            <a:off x="2360613" y="3998913"/>
            <a:ext cx="318858" cy="49530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 b="1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19" name="Rectangle 99"/>
          <p:cNvSpPr>
            <a:spLocks noChangeArrowheads="1"/>
          </p:cNvSpPr>
          <p:nvPr/>
        </p:nvSpPr>
        <p:spPr bwMode="auto">
          <a:xfrm>
            <a:off x="4017963" y="3998913"/>
            <a:ext cx="318858" cy="49530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20" name="Rectangle 100"/>
          <p:cNvSpPr>
            <a:spLocks noChangeArrowheads="1"/>
          </p:cNvSpPr>
          <p:nvPr/>
        </p:nvSpPr>
        <p:spPr bwMode="auto">
          <a:xfrm>
            <a:off x="4868863" y="3998913"/>
            <a:ext cx="318858" cy="49530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21" name="Rectangle 101"/>
          <p:cNvSpPr>
            <a:spLocks noChangeArrowheads="1"/>
          </p:cNvSpPr>
          <p:nvPr/>
        </p:nvSpPr>
        <p:spPr bwMode="auto">
          <a:xfrm>
            <a:off x="5595938" y="3998913"/>
            <a:ext cx="318858" cy="49530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22" name="Rectangle 102"/>
          <p:cNvSpPr>
            <a:spLocks noChangeArrowheads="1"/>
          </p:cNvSpPr>
          <p:nvPr/>
        </p:nvSpPr>
        <p:spPr bwMode="auto">
          <a:xfrm>
            <a:off x="4040188" y="5849938"/>
            <a:ext cx="224062" cy="754063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23" name="Rectangle 103"/>
          <p:cNvSpPr>
            <a:spLocks noChangeArrowheads="1"/>
          </p:cNvSpPr>
          <p:nvPr/>
        </p:nvSpPr>
        <p:spPr bwMode="auto">
          <a:xfrm>
            <a:off x="4897437" y="6010275"/>
            <a:ext cx="280079" cy="59372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24" name="Rectangle 104"/>
          <p:cNvSpPr>
            <a:spLocks noChangeArrowheads="1"/>
          </p:cNvSpPr>
          <p:nvPr/>
        </p:nvSpPr>
        <p:spPr bwMode="auto">
          <a:xfrm>
            <a:off x="5646737" y="5995988"/>
            <a:ext cx="211137" cy="61595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49" name="Text Box 129"/>
          <p:cNvSpPr txBox="1">
            <a:spLocks noChangeArrowheads="1"/>
          </p:cNvSpPr>
          <p:nvPr/>
        </p:nvSpPr>
        <p:spPr bwMode="auto">
          <a:xfrm>
            <a:off x="1758950" y="3711575"/>
            <a:ext cx="45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</a:t>
            </a:r>
            <a:endParaRPr lang="en-US" sz="40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50" name="Text Box 130"/>
          <p:cNvSpPr txBox="1">
            <a:spLocks noChangeArrowheads="1"/>
          </p:cNvSpPr>
          <p:nvPr/>
        </p:nvSpPr>
        <p:spPr bwMode="auto">
          <a:xfrm>
            <a:off x="1733550" y="4757738"/>
            <a:ext cx="45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40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51" name="Text Box 131"/>
          <p:cNvSpPr txBox="1">
            <a:spLocks noChangeArrowheads="1"/>
          </p:cNvSpPr>
          <p:nvPr/>
        </p:nvSpPr>
        <p:spPr bwMode="auto">
          <a:xfrm>
            <a:off x="1735138" y="5835650"/>
            <a:ext cx="45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</a:t>
            </a:r>
            <a:endParaRPr lang="en-US" sz="40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57" name="Rectangle 137"/>
          <p:cNvSpPr>
            <a:spLocks noChangeArrowheads="1"/>
          </p:cNvSpPr>
          <p:nvPr/>
        </p:nvSpPr>
        <p:spPr bwMode="auto">
          <a:xfrm>
            <a:off x="4024313" y="5119688"/>
            <a:ext cx="245608" cy="419100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58" name="Rectangle 138"/>
          <p:cNvSpPr>
            <a:spLocks noChangeArrowheads="1"/>
          </p:cNvSpPr>
          <p:nvPr/>
        </p:nvSpPr>
        <p:spPr bwMode="auto">
          <a:xfrm>
            <a:off x="5618162" y="4811713"/>
            <a:ext cx="275769" cy="750888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59" name="Rectangle 139"/>
          <p:cNvSpPr>
            <a:spLocks noChangeArrowheads="1"/>
          </p:cNvSpPr>
          <p:nvPr/>
        </p:nvSpPr>
        <p:spPr bwMode="auto">
          <a:xfrm>
            <a:off x="2433638" y="5835650"/>
            <a:ext cx="224062" cy="754063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 b="1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Brain Check-Up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458200" cy="546735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Did you (and your brain) feel challenged today?</a:t>
            </a:r>
          </a:p>
          <a:p>
            <a:pPr>
              <a:buNone/>
              <a:defRPr/>
            </a:pPr>
            <a:r>
              <a:rPr lang="en-US" sz="2800" dirty="0" smtClean="0">
                <a:solidFill>
                  <a:srgbClr val="F6DB3C"/>
                </a:solidFill>
              </a:rPr>
              <a:t>A: </a:t>
            </a:r>
            <a:r>
              <a:rPr lang="en-US" sz="2800" dirty="0" smtClean="0"/>
              <a:t>Well challenged – I was thinking hard and understanding</a:t>
            </a:r>
          </a:p>
          <a:p>
            <a:pPr>
              <a:buNone/>
              <a:defRPr/>
            </a:pPr>
            <a:r>
              <a:rPr lang="en-US" sz="2800" dirty="0" smtClean="0">
                <a:solidFill>
                  <a:srgbClr val="F6DB3C"/>
                </a:solidFill>
              </a:rPr>
              <a:t>B: </a:t>
            </a:r>
            <a:r>
              <a:rPr lang="en-US" sz="2800" dirty="0" smtClean="0"/>
              <a:t>Too much challenge – I felt lost</a:t>
            </a:r>
          </a:p>
          <a:p>
            <a:pPr>
              <a:buNone/>
              <a:defRPr/>
            </a:pPr>
            <a:r>
              <a:rPr lang="en-US" sz="2800" dirty="0" smtClean="0">
                <a:solidFill>
                  <a:srgbClr val="F6DB3C"/>
                </a:solidFill>
              </a:rPr>
              <a:t>C: </a:t>
            </a:r>
            <a:r>
              <a:rPr lang="en-US" sz="2800" dirty="0" smtClean="0"/>
              <a:t>Too much challenge – I was thinking hard but not understanding</a:t>
            </a:r>
          </a:p>
          <a:p>
            <a:pPr>
              <a:buNone/>
              <a:defRPr/>
            </a:pPr>
            <a:r>
              <a:rPr lang="en-US" sz="2800" dirty="0" smtClean="0">
                <a:solidFill>
                  <a:srgbClr val="F6DB3C"/>
                </a:solidFill>
              </a:rPr>
              <a:t>D: </a:t>
            </a:r>
            <a:r>
              <a:rPr lang="en-US" sz="2800" dirty="0" smtClean="0"/>
              <a:t>Not enough challenge – I got it without thinking hard</a:t>
            </a:r>
          </a:p>
          <a:p>
            <a:pPr>
              <a:buNone/>
              <a:defRPr/>
            </a:pPr>
            <a:r>
              <a:rPr lang="en-US" sz="2800" dirty="0" smtClean="0">
                <a:solidFill>
                  <a:srgbClr val="F6DB3C"/>
                </a:solidFill>
              </a:rPr>
              <a:t>E: </a:t>
            </a:r>
            <a:r>
              <a:rPr lang="en-US" sz="2800" dirty="0" smtClean="0"/>
              <a:t>Not enough challenge since I didn’t try hard </a:t>
            </a:r>
            <a:r>
              <a:rPr lang="en-US" sz="2800" dirty="0" smtClean="0"/>
              <a:t>today</a:t>
            </a:r>
            <a:endParaRPr lang="en-US" sz="2800" dirty="0" smtClean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1247775" y="3886200"/>
            <a:ext cx="6696075" cy="1752600"/>
          </a:xfrm>
        </p:spPr>
        <p:txBody>
          <a:bodyPr/>
          <a:lstStyle/>
          <a:p>
            <a:r>
              <a:rPr lang="en-US" dirty="0" smtClean="0"/>
              <a:t>Make multiple representations a part of your students’ daily work</a:t>
            </a:r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11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Daily Class Work</a:t>
            </a:r>
            <a:endParaRPr lang="en-US" dirty="0"/>
          </a:p>
        </p:txBody>
      </p:sp>
      <p:pic>
        <p:nvPicPr>
          <p:cNvPr id="36870" name="Picture 6" descr="C:\Documents and Settings\Chris\My Documents\Teaching\12 Physics - New\Sample Student Work\12 Thinking Circular - A.jpg"/>
          <p:cNvPicPr>
            <a:picLocks noChangeAspect="1" noChangeArrowheads="1"/>
          </p:cNvPicPr>
          <p:nvPr/>
        </p:nvPicPr>
        <p:blipFill>
          <a:blip r:embed="rId2" cstate="print"/>
          <a:srcRect l="6163" t="2638" r="4185"/>
          <a:stretch>
            <a:fillRect/>
          </a:stretch>
        </p:blipFill>
        <p:spPr bwMode="auto">
          <a:xfrm>
            <a:off x="0" y="1166813"/>
            <a:ext cx="9144000" cy="135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6457E-6 L 0 -0.9352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Novice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5448300" cy="3819524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99FF66"/>
                </a:solidFill>
              </a:rPr>
              <a:t>Sparse: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b="1" dirty="0" smtClean="0"/>
              <a:t>Few interconnections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99FF66"/>
                </a:solidFill>
              </a:rPr>
              <a:t>Blunt: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b="1" dirty="0" smtClean="0"/>
              <a:t>Applied indiscriminately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99FF66"/>
                </a:solidFill>
              </a:rPr>
              <a:t>Superficial: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b="1" dirty="0" smtClean="0"/>
              <a:t>Stuck on surface features</a:t>
            </a:r>
          </a:p>
          <a:p>
            <a:pPr marL="0" indent="0" algn="ctr">
              <a:buFont typeface="Wingdings" pitchFamily="2" charset="2"/>
              <a:buNone/>
              <a:defRPr/>
            </a:pPr>
            <a:endParaRPr lang="en-US" dirty="0" smtClean="0"/>
          </a:p>
          <a:p>
            <a:pPr marL="0" indent="0" algn="ctr">
              <a:buFont typeface="Wingdings" pitchFamily="2" charset="2"/>
              <a:buNone/>
              <a:defRPr/>
            </a:pPr>
            <a:endParaRPr lang="en-US" b="1" dirty="0"/>
          </a:p>
        </p:txBody>
      </p:sp>
      <p:pic>
        <p:nvPicPr>
          <p:cNvPr id="24578" name="Picture 2" descr="https://pbs.twimg.com/profile_images/549419368/Pin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08650" y="1525586"/>
            <a:ext cx="3434055" cy="33893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1113"/>
            <a:ext cx="9144000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Problem Solving</a:t>
            </a:r>
            <a:endParaRPr lang="en-US" dirty="0"/>
          </a:p>
        </p:txBody>
      </p:sp>
      <p:pic>
        <p:nvPicPr>
          <p:cNvPr id="81923" name="Picture 4" descr="C:\Documents and Settings\Chris\My Documents\Teaching\12 Physics - New\Sample Student Work\Older Work\rlaunche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38225"/>
            <a:ext cx="9144000" cy="1226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1113"/>
            <a:ext cx="9144000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Homework</a:t>
            </a:r>
            <a:endParaRPr lang="en-US" dirty="0"/>
          </a:p>
        </p:txBody>
      </p:sp>
      <p:pic>
        <p:nvPicPr>
          <p:cNvPr id="39940" name="Picture 2" descr="C:\Documents and Settings\Chris\My Documents\Teaching\12 Physics - New\Sample Student Work\Older Work\kinematics homework.jpg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t="-27" r="39229"/>
          <a:stretch>
            <a:fillRect/>
          </a:stretch>
        </p:blipFill>
        <p:spPr bwMode="auto">
          <a:xfrm>
            <a:off x="522288" y="1077913"/>
            <a:ext cx="8170862" cy="179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96296E-6 L 5.55556E-7 -1.5326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913" y="0"/>
            <a:ext cx="859155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Median Student’s Test</a:t>
            </a:r>
            <a:endParaRPr lang="en-US" dirty="0"/>
          </a:p>
        </p:txBody>
      </p:sp>
      <p:pic>
        <p:nvPicPr>
          <p:cNvPr id="40964" name="Picture 4" descr="C:\Documents and Settings\Chris\My Documents\Teaching\12 Physics - New\Sample Student Work\12 Forces Test C1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t="7149"/>
          <a:stretch>
            <a:fillRect/>
          </a:stretch>
        </p:blipFill>
        <p:spPr bwMode="auto">
          <a:xfrm>
            <a:off x="0" y="1071563"/>
            <a:ext cx="9144000" cy="139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463 L 0 -1.1803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Try it!</a:t>
            </a:r>
            <a:endParaRPr lang="en-CA" dirty="0"/>
          </a:p>
        </p:txBody>
      </p:sp>
      <p:sp>
        <p:nvSpPr>
          <p:cNvPr id="4" name="Subtitle 3"/>
          <p:cNvSpPr>
            <a:spLocks noGrp="1"/>
          </p:cNvSpPr>
          <p:nvPr>
            <p:ph type="subTitle" sz="quarter" idx="1"/>
          </p:nvPr>
        </p:nvSpPr>
        <p:spPr>
          <a:xfrm>
            <a:off x="895350" y="3886200"/>
            <a:ext cx="7372350" cy="1752600"/>
          </a:xfrm>
        </p:spPr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Find the resources at:</a:t>
            </a:r>
          </a:p>
          <a:p>
            <a:r>
              <a:rPr lang="en-US" dirty="0" smtClean="0"/>
              <a:t>www.meyercreations.com/physics</a:t>
            </a:r>
            <a:endParaRPr lang="en-CA" dirty="0"/>
          </a:p>
        </p:txBody>
      </p:sp>
    </p:spTree>
  </p:cSld>
  <p:clrMapOvr>
    <a:masterClrMapping/>
  </p:clrMapOvr>
  <p:transition advClick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Recommended Reading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28900" y="1047749"/>
            <a:ext cx="3886200" cy="5808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CA" dirty="0"/>
          </a:p>
        </p:txBody>
      </p:sp>
      <p:pic>
        <p:nvPicPr>
          <p:cNvPr id="4" name="Picture 4" descr="http://images.sodahead.com/profiles/0/0/3/6/3/1/7/0/3/Pinky-and-the-brain-10752349392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4883" y="1266825"/>
            <a:ext cx="3349892" cy="4933950"/>
          </a:xfrm>
          <a:prstGeom prst="rect">
            <a:avLst/>
          </a:prstGeom>
          <a:noFill/>
        </p:spPr>
      </p:pic>
      <p:pic>
        <p:nvPicPr>
          <p:cNvPr id="5" name="Picture 2" descr="https://pbs.twimg.com/profile_images/549419368/Pink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300" y="1716086"/>
            <a:ext cx="3434055" cy="3389313"/>
          </a:xfrm>
          <a:prstGeom prst="rect">
            <a:avLst/>
          </a:prstGeom>
          <a:noFill/>
        </p:spPr>
      </p:pic>
      <p:pic>
        <p:nvPicPr>
          <p:cNvPr id="25602" name="Picture 2" descr="http://media-cache-ak0.pinimg.com/736x/74/03/a3/7403a3bff32fef7e5f25ff6e1680b2aa.jpg"/>
          <p:cNvPicPr>
            <a:picLocks noChangeAspect="1" noChangeArrowheads="1"/>
          </p:cNvPicPr>
          <p:nvPr/>
        </p:nvPicPr>
        <p:blipFill>
          <a:blip r:embed="rId4"/>
          <a:srcRect l="13167" t="3250" r="15833" b="11750"/>
          <a:stretch>
            <a:fillRect/>
          </a:stretch>
        </p:blipFill>
        <p:spPr bwMode="auto">
          <a:xfrm>
            <a:off x="3067049" y="3334421"/>
            <a:ext cx="2943225" cy="3523579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 bwMode="auto">
          <a:xfrm>
            <a:off x="3200400" y="3048000"/>
            <a:ext cx="2895600" cy="158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076700" y="1400175"/>
            <a:ext cx="1276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latin typeface="Arial" pitchFamily="34" charset="0"/>
                <a:cs typeface="Arial" pitchFamily="34" charset="0"/>
              </a:rPr>
              <a:t>?</a:t>
            </a:r>
            <a:endParaRPr lang="en-CA" sz="9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Representations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1781174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Teach students to describe (represent) physical phenomena in multiple, mutually reinforcing ways</a:t>
            </a:r>
            <a:endParaRPr lang="en-CA" dirty="0"/>
          </a:p>
        </p:txBody>
      </p:sp>
      <p:pic>
        <p:nvPicPr>
          <p:cNvPr id="4" name="Picture 4" descr="C:\Documents and Settings\Chris\My Documents\Teaching\12 Physics - New\Sample Student Work\12 Forces Test C1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6042" t="11987" r="13626" b="69672"/>
          <a:stretch>
            <a:fillRect/>
          </a:stretch>
        </p:blipFill>
        <p:spPr bwMode="auto">
          <a:xfrm>
            <a:off x="0" y="2819399"/>
            <a:ext cx="91440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2524125" y="3105151"/>
            <a:ext cx="6619875" cy="3190874"/>
            <a:chOff x="2524125" y="3105151"/>
            <a:chExt cx="6619875" cy="3190874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2524125" y="4695825"/>
              <a:ext cx="2552700" cy="1600200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7" name="Rounded Rectangle 6"/>
            <p:cNvSpPr/>
            <p:nvPr/>
          </p:nvSpPr>
          <p:spPr bwMode="auto">
            <a:xfrm>
              <a:off x="7277100" y="3352799"/>
              <a:ext cx="1866900" cy="2828925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 bwMode="auto">
            <a:xfrm>
              <a:off x="2524125" y="3105151"/>
              <a:ext cx="2438400" cy="1504950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3000378"/>
            <a:ext cx="7277100" cy="2324096"/>
            <a:chOff x="0" y="3000378"/>
            <a:chExt cx="7277100" cy="2324096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0" y="3114677"/>
              <a:ext cx="2552700" cy="2209797"/>
            </a:xfrm>
            <a:prstGeom prst="roundRect">
              <a:avLst/>
            </a:prstGeom>
            <a:noFill/>
            <a:ln w="5715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 bwMode="auto">
            <a:xfrm>
              <a:off x="4933950" y="3000378"/>
              <a:ext cx="2343150" cy="2057397"/>
            </a:xfrm>
            <a:prstGeom prst="roundRect">
              <a:avLst/>
            </a:prstGeom>
            <a:noFill/>
            <a:ln w="5715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Representations</a:t>
            </a:r>
            <a:endParaRPr lang="en-CA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2582" y="1252539"/>
            <a:ext cx="5938837" cy="3985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5429250"/>
            <a:ext cx="8229600" cy="400050"/>
          </a:xfrm>
        </p:spPr>
        <p:txBody>
          <a:bodyPr/>
          <a:lstStyle/>
          <a:p>
            <a:pPr>
              <a:buNone/>
            </a:pPr>
            <a:r>
              <a:rPr lang="en-CA" sz="1100" dirty="0" smtClean="0">
                <a:hlinkClick r:id="rId3"/>
              </a:rPr>
              <a:t>http://apcentral.collegeboard.com/apc/public/repository/Physics_Multiple_Representations_of_Knowledge_SF.pdf</a:t>
            </a:r>
            <a:endParaRPr lang="en-CA" sz="1100" dirty="0" smtClean="0"/>
          </a:p>
          <a:p>
            <a:endParaRPr lang="en-CA" sz="1100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Buy 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3981449"/>
          </a:xfrm>
        </p:spPr>
        <p:txBody>
          <a:bodyPr/>
          <a:lstStyle/>
          <a:p>
            <a:r>
              <a:rPr lang="en-US" dirty="0" smtClean="0"/>
              <a:t>This is purposeful, meaningful work</a:t>
            </a:r>
          </a:p>
          <a:p>
            <a:r>
              <a:rPr lang="en-US" dirty="0" smtClean="0"/>
              <a:t>The more deeply you grapple with it, the more you will get out of it (it’s rich)</a:t>
            </a:r>
          </a:p>
          <a:p>
            <a:r>
              <a:rPr lang="en-US" dirty="0" smtClean="0"/>
              <a:t>No shortcuts to building a deep understanding: </a:t>
            </a:r>
            <a:r>
              <a:rPr lang="en-US" dirty="0" smtClean="0">
                <a:solidFill>
                  <a:srgbClr val="92D050"/>
                </a:solidFill>
              </a:rPr>
              <a:t>deliberate practice </a:t>
            </a:r>
            <a:r>
              <a:rPr lang="en-US" dirty="0" smtClean="0"/>
              <a:t>under expert supervision</a:t>
            </a:r>
          </a:p>
          <a:p>
            <a:r>
              <a:rPr lang="en-US" dirty="0" smtClean="0"/>
              <a:t>I mean you!</a:t>
            </a:r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5848350"/>
            <a:ext cx="8591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en-CA" sz="1600" b="1" dirty="0" smtClean="0">
                <a:latin typeface="Arial" pitchFamily="34" charset="0"/>
                <a:cs typeface="Arial" pitchFamily="34" charset="0"/>
              </a:rPr>
              <a:t>Ericsson, K. A., </a:t>
            </a:r>
            <a:r>
              <a:rPr lang="en-CA" sz="1600" b="1" dirty="0" err="1" smtClean="0">
                <a:latin typeface="Arial" pitchFamily="34" charset="0"/>
                <a:cs typeface="Arial" pitchFamily="34" charset="0"/>
              </a:rPr>
              <a:t>Krampe</a:t>
            </a:r>
            <a:r>
              <a:rPr lang="en-CA" sz="1600" b="1" dirty="0" smtClean="0">
                <a:latin typeface="Arial" pitchFamily="34" charset="0"/>
                <a:cs typeface="Arial" pitchFamily="34" charset="0"/>
              </a:rPr>
              <a:t>, R. T., &amp; </a:t>
            </a:r>
            <a:r>
              <a:rPr lang="en-CA" sz="1600" b="1" dirty="0" err="1" smtClean="0">
                <a:latin typeface="Arial" pitchFamily="34" charset="0"/>
                <a:cs typeface="Arial" pitchFamily="34" charset="0"/>
              </a:rPr>
              <a:t>Tesch-Römer</a:t>
            </a:r>
            <a:r>
              <a:rPr lang="en-CA" sz="1600" b="1" dirty="0" smtClean="0">
                <a:latin typeface="Arial" pitchFamily="34" charset="0"/>
                <a:cs typeface="Arial" pitchFamily="34" charset="0"/>
              </a:rPr>
              <a:t>, C. (1993). The role of deliberate practice in the acquisition of expert performance. </a:t>
            </a:r>
            <a:r>
              <a:rPr lang="en-CA" sz="1600" b="1" i="1" dirty="0" smtClean="0">
                <a:latin typeface="Arial" pitchFamily="34" charset="0"/>
                <a:cs typeface="Arial" pitchFamily="34" charset="0"/>
              </a:rPr>
              <a:t>Psychological review</a:t>
            </a:r>
            <a:r>
              <a:rPr lang="en-CA" sz="1600" b="1" dirty="0" smtClean="0">
                <a:latin typeface="Arial" pitchFamily="34" charset="0"/>
                <a:cs typeface="Arial" pitchFamily="34" charset="0"/>
              </a:rPr>
              <a:t>, </a:t>
            </a:r>
            <a:r>
              <a:rPr lang="en-CA" sz="1600" b="1" i="1" dirty="0" smtClean="0">
                <a:latin typeface="Arial" pitchFamily="34" charset="0"/>
                <a:cs typeface="Arial" pitchFamily="34" charset="0"/>
              </a:rPr>
              <a:t>100</a:t>
            </a:r>
            <a:r>
              <a:rPr lang="en-CA" sz="1600" b="1" dirty="0" smtClean="0">
                <a:latin typeface="Arial" pitchFamily="34" charset="0"/>
                <a:cs typeface="Arial" pitchFamily="34" charset="0"/>
              </a:rPr>
              <a:t>(3), 363. Chicago</a:t>
            </a:r>
            <a:br>
              <a:rPr lang="en-CA" sz="1600" b="1" dirty="0" smtClean="0">
                <a:latin typeface="Arial" pitchFamily="34" charset="0"/>
                <a:cs typeface="Arial" pitchFamily="34" charset="0"/>
              </a:rPr>
            </a:br>
            <a:endParaRPr lang="en-CA" sz="1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685800" y="2003425"/>
            <a:ext cx="7772400" cy="3035300"/>
          </a:xfrm>
        </p:spPr>
        <p:txBody>
          <a:bodyPr/>
          <a:lstStyle/>
          <a:p>
            <a:r>
              <a:rPr lang="en-US" dirty="0" smtClean="0"/>
              <a:t>Motion Diagrams</a:t>
            </a:r>
            <a:br>
              <a:rPr lang="en-US" dirty="0" smtClean="0"/>
            </a:br>
            <a:r>
              <a:rPr lang="en-US" dirty="0" smtClean="0">
                <a:solidFill>
                  <a:srgbClr val="FFFFFF"/>
                </a:solidFill>
              </a:rPr>
              <a:t>and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Problem Solving</a:t>
            </a:r>
            <a:endParaRPr lang="en-CA" dirty="0"/>
          </a:p>
        </p:txBody>
      </p:sp>
      <p:sp>
        <p:nvSpPr>
          <p:cNvPr id="6" name="Subtitle 5"/>
          <p:cNvSpPr>
            <a:spLocks noGrp="1"/>
          </p:cNvSpPr>
          <p:nvPr>
            <p:ph type="subTitle" sz="quarter" idx="1"/>
          </p:nvPr>
        </p:nvSpPr>
        <p:spPr>
          <a:xfrm>
            <a:off x="1352550" y="542925"/>
            <a:ext cx="6400800" cy="647700"/>
          </a:xfrm>
        </p:spPr>
        <p:txBody>
          <a:bodyPr/>
          <a:lstStyle/>
          <a:p>
            <a:r>
              <a:rPr lang="en-US" dirty="0" smtClean="0"/>
              <a:t>Lesson One</a:t>
            </a:r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17&quot;&gt;&lt;object type=&quot;3&quot; unique_id=&quot;10024&quot;&gt;&lt;property id=&quot;20148&quot; value=&quot;5&quot;/&gt;&lt;property id=&quot;20300&quot; value=&quot;Slide 7 - &amp;quot;The Problem with Lectures&amp;quot;&quot;/&gt;&lt;property id=&quot;20307&quot; value=&quot;427&quot;/&gt;&lt;/object&gt;&lt;object type=&quot;3&quot; unique_id=&quot;10025&quot;&gt;&lt;property id=&quot;20148&quot; value=&quot;5&quot;/&gt;&lt;property id=&quot;20300&quot; value=&quot;Slide 13&quot;/&gt;&lt;property id=&quot;20307&quot; value=&quot;402&quot;/&gt;&lt;/object&gt;&lt;object type=&quot;3&quot; unique_id=&quot;10044&quot;&gt;&lt;property id=&quot;20148&quot; value=&quot;5&quot;/&gt;&lt;property id=&quot;20300&quot; value=&quot;Slide 5 - &amp;quot;Mazur’s Discovery&amp;quot;&quot;/&gt;&lt;property id=&quot;20307&quot; value=&quot;390&quot;/&gt;&lt;/object&gt;&lt;object type=&quot;3&quot; unique_id=&quot;10045&quot;&gt;&lt;property id=&quot;20148&quot; value=&quot;5&quot;/&gt;&lt;property id=&quot;20300&quot; value=&quot;Slide 6 - &amp;quot;Mazur’s Discovery&amp;quot;&quot;/&gt;&lt;property id=&quot;20307&quot; value=&quot;391&quot;/&gt;&lt;/object&gt;&lt;object type=&quot;3&quot; unique_id=&quot;10064&quot;&gt;&lt;property id=&quot;20148&quot; value=&quot;5&quot;/&gt;&lt;property id=&quot;20300&quot; value=&quot;Slide 11 - &amp;quot;Answer: Physics Education Research&amp;quot;&quot;/&gt;&lt;property id=&quot;20307&quot; value=&quot;319&quot;/&gt;&lt;/object&gt;&lt;object type=&quot;3&quot; unique_id=&quot;10065&quot;&gt;&lt;property id=&quot;20148&quot; value=&quot;5&quot;/&gt;&lt;property id=&quot;20300&quot; value=&quot;Slide 19 - &amp;quot;Force Concept Inventory (FCI)&amp;quot;&quot;/&gt;&lt;property id=&quot;20307&quot; value=&quot;361&quot;/&gt;&lt;/object&gt;&lt;object type=&quot;3&quot; unique_id=&quot;10067&quot;&gt;&lt;property id=&quot;20148&quot; value=&quot;5&quot;/&gt;&lt;property id=&quot;20300&quot; value=&quot;Slide 22 - &amp;quot;Force Concept Inventory (FCI)&amp;quot;&quot;/&gt;&lt;property id=&quot;20307&quot; value=&quot;370&quot;/&gt;&lt;/object&gt;&lt;object type=&quot;3&quot; unique_id=&quot;10076&quot;&gt;&lt;property id=&quot;20148&quot; value=&quot;5&quot;/&gt;&lt;property id=&quot;20300&quot; value=&quot;Slide 31 - &amp;quot;meyercreations.com/physics&amp;quot;&quot;/&gt;&lt;property id=&quot;20307&quot; value=&quot;362&quot;/&gt;&lt;/object&gt;&lt;object type=&quot;3&quot; unique_id=&quot;10077&quot;&gt;&lt;property id=&quot;20148&quot; value=&quot;5&quot;/&gt;&lt;property id=&quot;20300&quot; value=&quot;Slide 32&quot;/&gt;&lt;property id=&quot;20307&quot; value=&quot;363&quot;/&gt;&lt;/object&gt;&lt;object type=&quot;3&quot; unique_id=&quot;13354&quot;&gt;&lt;property id=&quot;20148&quot; value=&quot;5&quot;/&gt;&lt;property id=&quot;20300&quot; value=&quot;Slide 1 - &amp;quot;The Problem with Lectures&amp;quot;&quot;/&gt;&lt;property id=&quot;20307&quot; value=&quot;463&quot;/&gt;&lt;/object&gt;&lt;object type=&quot;3&quot; unique_id=&quot;13355&quot;&gt;&lt;property id=&quot;20148&quot; value=&quot;5&quot;/&gt;&lt;property id=&quot;20300&quot; value=&quot;Slide 10 - &amp;quot;Question: What’s Going on Upstairs?&amp;quot;&quot;/&gt;&lt;property id=&quot;20307&quot; value=&quot;474&quot;/&gt;&lt;/object&gt;&lt;object type=&quot;3&quot; unique_id=&quot;13363&quot;&gt;&lt;property id=&quot;20148&quot; value=&quot;5&quot;/&gt;&lt;property id=&quot;20300&quot; value=&quot;Slide 23 - &amp;quot;Other Surveys&amp;quot;&quot;/&gt;&lt;property id=&quot;20307&quot; value=&quot;464&quot;/&gt;&lt;/object&gt;&lt;object type=&quot;3&quot; unique_id=&quot;13364&quot;&gt;&lt;property id=&quot;20148&quot; value=&quot;5&quot;/&gt;&lt;property id=&quot;20300&quot; value=&quot;Slide 25 - &amp;quot;Success: Rich Problem Solving&amp;quot;&quot;/&gt;&lt;property id=&quot;20307&quot; value=&quot;472&quot;/&gt;&lt;/object&gt;&lt;object type=&quot;3&quot; unique_id=&quot;13365&quot;&gt;&lt;property id=&quot;20148&quot; value=&quot;5&quot;/&gt;&lt;property id=&quot;20300&quot; value=&quot;Slide 27 - &amp;quot;Success: A Median Student’s Test&amp;quot;&quot;/&gt;&lt;property id=&quot;20307&quot; value=&quot;473&quot;/&gt;&lt;/object&gt;&lt;object type=&quot;3&quot; unique_id=&quot;13822&quot;&gt;&lt;property id=&quot;20148&quot; value=&quot;5&quot;/&gt;&lt;property id=&quot;20300&quot; value=&quot;Slide 35 - &amp;quot;The Reform Imperative&amp;quot;&quot;/&gt;&lt;property id=&quot;20307&quot; value=&quot;475&quot;/&gt;&lt;/object&gt;&lt;object type=&quot;3&quot; unique_id=&quot;13823&quot;&gt;&lt;property id=&quot;20148&quot; value=&quot;5&quot;/&gt;&lt;property id=&quot;20300&quot; value=&quot;Slide 37 - &amp;quot;The Reform Imperative&amp;quot;&quot;/&gt;&lt;property id=&quot;20307&quot; value=&quot;476&quot;/&gt;&lt;/object&gt;&lt;object type=&quot;3&quot; unique_id=&quot;13825&quot;&gt;&lt;property id=&quot;20148&quot; value=&quot;5&quot;/&gt;&lt;property id=&quot;20300&quot; value=&quot;Slide 38 - &amp;quot;The Reform Imperative&amp;quot;&quot;/&gt;&lt;property id=&quot;20307&quot; value=&quot;478&quot;/&gt;&lt;/object&gt;&lt;object type=&quot;3&quot; unique_id=&quot;14178&quot;&gt;&lt;property id=&quot;20148&quot; value=&quot;5&quot;/&gt;&lt;property id=&quot;20300&quot; value=&quot;Slide 2 - &amp;quot;The Problem with Lectures&amp;quot;&quot;/&gt;&lt;property id=&quot;20307&quot; value=&quot;479&quot;/&gt;&lt;/object&gt;&lt;object type=&quot;3&quot; unique_id=&quot;14179&quot;&gt;&lt;property id=&quot;20148&quot; value=&quot;5&quot;/&gt;&lt;property id=&quot;20300&quot; value=&quot;Slide 3 - &amp;quot;Eric Mazur&amp;quot;&quot;/&gt;&lt;property id=&quot;20307&quot; value=&quot;481&quot;/&gt;&lt;/object&gt;&lt;object type=&quot;3&quot; unique_id=&quot;14180&quot;&gt;&lt;property id=&quot;20148&quot; value=&quot;5&quot;/&gt;&lt;property id=&quot;20300&quot; value=&quot;Slide 12 - &amp;quot;Tool: Force Concept Inventory&amp;quot;&quot;/&gt;&lt;property id=&quot;20307&quot; value=&quot;480&quot;/&gt;&lt;/object&gt;&lt;object type=&quot;3&quot; unique_id=&quot;14597&quot;&gt;&lt;property id=&quot;20148&quot; value=&quot;5&quot;/&gt;&lt;property id=&quot;20300&quot; value=&quot;Slide 8 - &amp;quot;Best Lesson Ever&amp;quot;&quot;/&gt;&lt;property id=&quot;20307&quot; value=&quot;482&quot;/&gt;&lt;/object&gt;&lt;object type=&quot;3&quot; unique_id=&quot;14598&quot;&gt;&lt;property id=&quot;20148&quot; value=&quot;5&quot;/&gt;&lt;property id=&quot;20300&quot; value=&quot;Slide 16 - &amp;quot;A PER Classroom&amp;quot;&quot;/&gt;&lt;property id=&quot;20307&quot; value=&quot;483&quot;/&gt;&lt;/object&gt;&lt;object type=&quot;3&quot; unique_id=&quot;15065&quot;&gt;&lt;property id=&quot;20148&quot; value=&quot;5&quot;/&gt;&lt;property id=&quot;20300&quot; value=&quot;Slide 17 - &amp;quot;No Lectures  Guided Inquiry Activities&amp;quot;&quot;/&gt;&lt;property id=&quot;20307&quot; value=&quot;484&quot;/&gt;&lt;/object&gt;&lt;object type=&quot;3&quot; unique_id=&quot;15066&quot;&gt;&lt;property id=&quot;20148&quot; value=&quot;5&quot;/&gt;&lt;property id=&quot;20300&quot; value=&quot;Slide 18 - &amp;quot;Students Explain to Students&amp;quot;&quot;/&gt;&lt;property id=&quot;20307&quot; value=&quot;485&quot;/&gt;&lt;/object&gt;&lt;object type=&quot;3&quot; unique_id=&quot;15298&quot;&gt;&lt;property id=&quot;20148&quot; value=&quot;5&quot;/&gt;&lt;property id=&quot;20300&quot; value=&quot;Slide 20 - &amp;quot;FCI: Pretest (Starting Gr. 12)&amp;quot;&quot;/&gt;&lt;property id=&quot;20307&quot; value=&quot;486&quot;/&gt;&lt;/object&gt;&lt;object type=&quot;3&quot; unique_id=&quot;15299&quot;&gt;&lt;property id=&quot;20148&quot; value=&quot;5&quot;/&gt;&lt;property id=&quot;20300&quot; value=&quot;Slide 21 - &amp;quot;FCI: Posttest (Finishing Gr. 12)&amp;quot;&quot;/&gt;&lt;property id=&quot;20307&quot; value=&quot;487&quot;/&gt;&lt;/object&gt;&lt;object type=&quot;3&quot; unique_id=&quot;15487&quot;&gt;&lt;property id=&quot;20148&quot; value=&quot;5&quot;/&gt;&lt;property id=&quot;20300&quot; value=&quot;Slide 26 - &amp;quot;Success: HomeWork with Vitamins!&amp;quot;&quot;/&gt;&lt;property id=&quot;20307&quot; value=&quot;488&quot;/&gt;&lt;/object&gt;&lt;object type=&quot;3&quot; unique_id=&quot;15680&quot;&gt;&lt;property id=&quot;20148&quot; value=&quot;5&quot;/&gt;&lt;property id=&quot;20300&quot; value=&quot;Slide 24 - &amp;quot;Success: Daily Class Work&amp;quot;&quot;/&gt;&lt;property id=&quot;20307&quot; value=&quot;490&quot;/&gt;&lt;/object&gt;&lt;object type=&quot;3&quot; unique_id=&quot;15819&quot;&gt;&lt;property id=&quot;20148&quot; value=&quot;5&quot;/&gt;&lt;property id=&quot;20300&quot; value=&quot;Slide 4 - &amp;quot;High-tech Jiffy Pop?&amp;quot;&quot;/&gt;&lt;property id=&quot;20307&quot; value=&quot;491&quot;/&gt;&lt;/object&gt;&lt;object type=&quot;3&quot; unique_id=&quot;15820&quot;&gt;&lt;property id=&quot;20148&quot; value=&quot;5&quot;/&gt;&lt;property id=&quot;20300&quot; value=&quot;Slide 15&quot;/&gt;&lt;property id=&quot;20307&quot; value=&quot;492&quot;/&gt;&lt;/object&gt;&lt;object type=&quot;3&quot; unique_id=&quot;16037&quot;&gt;&lt;property id=&quot;20148&quot; value=&quot;5&quot;/&gt;&lt;property id=&quot;20300&quot; value=&quot;Slide 36 - &amp;quot;The Reform Imperative&amp;quot;&quot;/&gt;&lt;property id=&quot;20307&quot; value=&quot;493&quot;/&gt;&lt;/object&gt;&lt;object type=&quot;3&quot; unique_id=&quot;16150&quot;&gt;&lt;property id=&quot;20148&quot; value=&quot;5&quot;/&gt;&lt;property id=&quot;20300&quot; value=&quot;Slide 14&quot;/&gt;&lt;property id=&quot;20307&quot; value=&quot;494&quot;/&gt;&lt;/object&gt;&lt;object type=&quot;3&quot; unique_id=&quot;16266&quot;&gt;&lt;property id=&quot;20148&quot; value=&quot;5&quot;/&gt;&lt;property id=&quot;20300&quot; value=&quot;Slide 28 - &amp;quot;Dip Your Toes in the PER Pool&amp;quot;&quot;/&gt;&lt;property id=&quot;20307&quot; value=&quot;495&quot;/&gt;&lt;/object&gt;&lt;object type=&quot;3&quot; unique_id=&quot;16420&quot;&gt;&lt;property id=&quot;20148&quot; value=&quot;5&quot;/&gt;&lt;property id=&quot;20300&quot; value=&quot;Slide 29 - &amp;quot;Or Dive Right In&amp;quot;&quot;/&gt;&lt;property id=&quot;20307&quot; value=&quot;496&quot;/&gt;&lt;/object&gt;&lt;object type=&quot;3&quot; unique_id=&quot;16421&quot;&gt;&lt;property id=&quot;20148&quot; value=&quot;5&quot;/&gt;&lt;property id=&quot;20300&quot; value=&quot;Slide 30 - &amp;quot;Or Dive Right In&amp;quot;&quot;/&gt;&lt;property id=&quot;20307&quot; value=&quot;497&quot;/&gt;&lt;/object&gt;&lt;object type=&quot;3&quot; unique_id=&quot;16811&quot;&gt;&lt;property id=&quot;20148&quot; value=&quot;5&quot;/&gt;&lt;property id=&quot;20300&quot; value=&quot;Slide 9&quot;/&gt;&lt;property id=&quot;20307&quot; value=&quot;498&quot;/&gt;&lt;/object&gt;&lt;object type=&quot;3&quot; unique_id=&quot;16812&quot;&gt;&lt;property id=&quot;20148&quot; value=&quot;5&quot;/&gt;&lt;property id=&quot;20300&quot; value=&quot;Slide 39 - &amp;quot;Try It: You’ll Like It!&amp;quot;&quot;/&gt;&lt;property id=&quot;20307&quot; value=&quot;499&quot;/&gt;&lt;/object&gt;&lt;object type=&quot;3&quot; unique_id=&quot;20491&quot;&gt;&lt;property id=&quot;20148&quot; value=&quot;5&quot;/&gt;&lt;property id=&quot;20300&quot; value=&quot;Slide 34&quot;/&gt;&lt;property id=&quot;20307&quot; value=&quot;500&quot;/&gt;&lt;/object&gt;&lt;object type=&quot;3&quot; unique_id=&quot;20745&quot;&gt;&lt;property id=&quot;20148&quot; value=&quot;5&quot;/&gt;&lt;property id=&quot;20300&quot; value=&quot;Slide 33&quot;/&gt;&lt;property id=&quot;20307&quot; value=&quot;501&quot;/&gt;&lt;/object&gt;&lt;/object&gt;&lt;object type=&quot;8&quot; unique_id=&quot;101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6464</TotalTime>
  <Words>757</Words>
  <Application>Microsoft Office PowerPoint</Application>
  <PresentationFormat>On-screen Show (4:3)</PresentationFormat>
  <Paragraphs>170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Stream</vt:lpstr>
      <vt:lpstr>Slide 1</vt:lpstr>
      <vt:lpstr>Expert Knowledge</vt:lpstr>
      <vt:lpstr>Novice Knowledge</vt:lpstr>
      <vt:lpstr>Recommended Reading</vt:lpstr>
      <vt:lpstr>Challenge</vt:lpstr>
      <vt:lpstr>Multiple Representations</vt:lpstr>
      <vt:lpstr>Multiple Representations</vt:lpstr>
      <vt:lpstr>Buy In</vt:lpstr>
      <vt:lpstr>Motion Diagrams and  Problem Solving</vt:lpstr>
      <vt:lpstr>Motion Diagrams - Goals</vt:lpstr>
      <vt:lpstr>Find Your Answer Cards</vt:lpstr>
      <vt:lpstr>A Few Questions</vt:lpstr>
      <vt:lpstr>Group Roles</vt:lpstr>
      <vt:lpstr>Get Started!</vt:lpstr>
      <vt:lpstr>Which motion diagram best represents the FD shown below?</vt:lpstr>
      <vt:lpstr>Did you hear from each member before writing your own answers?</vt:lpstr>
      <vt:lpstr>How do you rate your contribution to the group?  (e.g. providing ideas, asking questions, helping others)</vt:lpstr>
      <vt:lpstr>Interaction Diagrams</vt:lpstr>
      <vt:lpstr>Interaction Diagrams - Goals</vt:lpstr>
      <vt:lpstr>Force Diagram Self-Evaluation</vt:lpstr>
      <vt:lpstr>Get Started!</vt:lpstr>
      <vt:lpstr>Self-Regulation Check-Up</vt:lpstr>
      <vt:lpstr>Energy Representations</vt:lpstr>
      <vt:lpstr>Energy Representations - Goals</vt:lpstr>
      <vt:lpstr>Get Started!</vt:lpstr>
      <vt:lpstr>Slide 26</vt:lpstr>
      <vt:lpstr>Brain Check-Up</vt:lpstr>
      <vt:lpstr>Conclusion</vt:lpstr>
      <vt:lpstr>Daily Class Work</vt:lpstr>
      <vt:lpstr>Problem Solving</vt:lpstr>
      <vt:lpstr>Homework</vt:lpstr>
      <vt:lpstr>A Median Student’s Test</vt:lpstr>
      <vt:lpstr>Try it!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by Inquiry</dc:title>
  <dc:creator>Chris Meyer</dc:creator>
  <cp:lastModifiedBy>Chris Meyer</cp:lastModifiedBy>
  <cp:revision>540</cp:revision>
  <dcterms:created xsi:type="dcterms:W3CDTF">2011-11-28T00:45:59Z</dcterms:created>
  <dcterms:modified xsi:type="dcterms:W3CDTF">2014-05-08T01:37:08Z</dcterms:modified>
</cp:coreProperties>
</file>