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 id="2147484274" r:id="rId2"/>
    <p:sldMasterId id="2147484314" r:id="rId3"/>
    <p:sldMasterId id="2147484329" r:id="rId4"/>
    <p:sldMasterId id="2147484342" r:id="rId5"/>
  </p:sldMasterIdLst>
  <p:notesMasterIdLst>
    <p:notesMasterId r:id="rId122"/>
  </p:notesMasterIdLst>
  <p:sldIdLst>
    <p:sldId id="997" r:id="rId6"/>
    <p:sldId id="1110" r:id="rId7"/>
    <p:sldId id="970" r:id="rId8"/>
    <p:sldId id="1084" r:id="rId9"/>
    <p:sldId id="1089" r:id="rId10"/>
    <p:sldId id="947" r:id="rId11"/>
    <p:sldId id="948" r:id="rId12"/>
    <p:sldId id="949" r:id="rId13"/>
    <p:sldId id="1092" r:id="rId14"/>
    <p:sldId id="1090" r:id="rId15"/>
    <p:sldId id="1121" r:id="rId16"/>
    <p:sldId id="1087" r:id="rId17"/>
    <p:sldId id="1088" r:id="rId18"/>
    <p:sldId id="950" r:id="rId19"/>
    <p:sldId id="872" r:id="rId20"/>
    <p:sldId id="874" r:id="rId21"/>
    <p:sldId id="992" r:id="rId22"/>
    <p:sldId id="1000" r:id="rId23"/>
    <p:sldId id="841" r:id="rId24"/>
    <p:sldId id="842" r:id="rId25"/>
    <p:sldId id="843" r:id="rId26"/>
    <p:sldId id="1124" r:id="rId27"/>
    <p:sldId id="889" r:id="rId28"/>
    <p:sldId id="845" r:id="rId29"/>
    <p:sldId id="999" r:id="rId30"/>
    <p:sldId id="1132" r:id="rId31"/>
    <p:sldId id="1133" r:id="rId32"/>
    <p:sldId id="853" r:id="rId33"/>
    <p:sldId id="1001" r:id="rId34"/>
    <p:sldId id="1125" r:id="rId35"/>
    <p:sldId id="1126" r:id="rId36"/>
    <p:sldId id="1050" r:id="rId37"/>
    <p:sldId id="1051" r:id="rId38"/>
    <p:sldId id="1004" r:id="rId39"/>
    <p:sldId id="1127" r:id="rId40"/>
    <p:sldId id="1128" r:id="rId41"/>
    <p:sldId id="1134" r:id="rId42"/>
    <p:sldId id="1135" r:id="rId43"/>
    <p:sldId id="1191" r:id="rId44"/>
    <p:sldId id="1136" r:id="rId45"/>
    <p:sldId id="1130" r:id="rId46"/>
    <p:sldId id="1131" r:id="rId47"/>
    <p:sldId id="1137" r:id="rId48"/>
    <p:sldId id="1138" r:id="rId49"/>
    <p:sldId id="1139" r:id="rId50"/>
    <p:sldId id="1140" r:id="rId51"/>
    <p:sldId id="1141" r:id="rId52"/>
    <p:sldId id="1142" r:id="rId53"/>
    <p:sldId id="1143" r:id="rId54"/>
    <p:sldId id="1144" r:id="rId55"/>
    <p:sldId id="1193" r:id="rId56"/>
    <p:sldId id="1200" r:id="rId57"/>
    <p:sldId id="1201" r:id="rId58"/>
    <p:sldId id="1145" r:id="rId59"/>
    <p:sldId id="1146" r:id="rId60"/>
    <p:sldId id="1148" r:id="rId61"/>
    <p:sldId id="1149" r:id="rId62"/>
    <p:sldId id="1150" r:id="rId63"/>
    <p:sldId id="1151" r:id="rId64"/>
    <p:sldId id="1192" r:id="rId65"/>
    <p:sldId id="1155" r:id="rId66"/>
    <p:sldId id="1156" r:id="rId67"/>
    <p:sldId id="1157" r:id="rId68"/>
    <p:sldId id="1158" r:id="rId69"/>
    <p:sldId id="1159" r:id="rId70"/>
    <p:sldId id="1160" r:id="rId71"/>
    <p:sldId id="1161" r:id="rId72"/>
    <p:sldId id="1194" r:id="rId73"/>
    <p:sldId id="1195" r:id="rId74"/>
    <p:sldId id="1162" r:id="rId75"/>
    <p:sldId id="1163" r:id="rId76"/>
    <p:sldId id="1164" r:id="rId77"/>
    <p:sldId id="1165" r:id="rId78"/>
    <p:sldId id="1166" r:id="rId79"/>
    <p:sldId id="1167" r:id="rId80"/>
    <p:sldId id="1168" r:id="rId81"/>
    <p:sldId id="1029" r:id="rId82"/>
    <p:sldId id="1202" r:id="rId83"/>
    <p:sldId id="1033" r:id="rId84"/>
    <p:sldId id="1034" r:id="rId85"/>
    <p:sldId id="1169" r:id="rId86"/>
    <p:sldId id="1170" r:id="rId87"/>
    <p:sldId id="1171" r:id="rId88"/>
    <p:sldId id="1172" r:id="rId89"/>
    <p:sldId id="1173" r:id="rId90"/>
    <p:sldId id="1174" r:id="rId91"/>
    <p:sldId id="1175" r:id="rId92"/>
    <p:sldId id="1176" r:id="rId93"/>
    <p:sldId id="1177" r:id="rId94"/>
    <p:sldId id="1178" r:id="rId95"/>
    <p:sldId id="1196" r:id="rId96"/>
    <p:sldId id="912" r:id="rId97"/>
    <p:sldId id="1035" r:id="rId98"/>
    <p:sldId id="1036" r:id="rId99"/>
    <p:sldId id="1181" r:id="rId100"/>
    <p:sldId id="1182" r:id="rId101"/>
    <p:sldId id="1039" r:id="rId102"/>
    <p:sldId id="1037" r:id="rId103"/>
    <p:sldId id="1185" r:id="rId104"/>
    <p:sldId id="1203" r:id="rId105"/>
    <p:sldId id="1186" r:id="rId106"/>
    <p:sldId id="1197" r:id="rId107"/>
    <p:sldId id="1097" r:id="rId108"/>
    <p:sldId id="1101" r:id="rId109"/>
    <p:sldId id="1204" r:id="rId110"/>
    <p:sldId id="1096" r:id="rId111"/>
    <p:sldId id="1198" r:id="rId112"/>
    <p:sldId id="1043" r:id="rId113"/>
    <p:sldId id="1044" r:id="rId114"/>
    <p:sldId id="1188" r:id="rId115"/>
    <p:sldId id="1189" r:id="rId116"/>
    <p:sldId id="936" r:id="rId117"/>
    <p:sldId id="1049" r:id="rId118"/>
    <p:sldId id="1190" r:id="rId119"/>
    <p:sldId id="1082" r:id="rId120"/>
    <p:sldId id="1199" r:id="rId121"/>
  </p:sldIdLst>
  <p:sldSz cx="9144000" cy="6858000" type="screen4x3"/>
  <p:notesSz cx="6858000" cy="9144000"/>
  <p:custDataLst>
    <p:tags r:id="rId123"/>
  </p:custDataLst>
  <p:defaultTextStyle>
    <a:defPPr>
      <a:defRPr lang="en-US"/>
    </a:defPPr>
    <a:lvl1pPr algn="l" rtl="0" eaLnBrk="0" fontAlgn="base" hangingPunct="0">
      <a:spcBef>
        <a:spcPct val="0"/>
      </a:spcBef>
      <a:spcAft>
        <a:spcPct val="0"/>
      </a:spcAft>
      <a:defRPr kern="1200">
        <a:solidFill>
          <a:schemeClr val="tx1"/>
        </a:solidFill>
        <a:latin typeface="Garamond" pitchFamily="18" charset="0"/>
        <a:ea typeface="+mn-ea"/>
        <a:cs typeface="+mn-cs"/>
      </a:defRPr>
    </a:lvl1pPr>
    <a:lvl2pPr marL="457200" algn="l" rtl="0" eaLnBrk="0" fontAlgn="base" hangingPunct="0">
      <a:spcBef>
        <a:spcPct val="0"/>
      </a:spcBef>
      <a:spcAft>
        <a:spcPct val="0"/>
      </a:spcAft>
      <a:defRPr kern="1200">
        <a:solidFill>
          <a:schemeClr val="tx1"/>
        </a:solidFill>
        <a:latin typeface="Garamond" pitchFamily="18" charset="0"/>
        <a:ea typeface="+mn-ea"/>
        <a:cs typeface="+mn-cs"/>
      </a:defRPr>
    </a:lvl2pPr>
    <a:lvl3pPr marL="914400" algn="l" rtl="0" eaLnBrk="0" fontAlgn="base" hangingPunct="0">
      <a:spcBef>
        <a:spcPct val="0"/>
      </a:spcBef>
      <a:spcAft>
        <a:spcPct val="0"/>
      </a:spcAft>
      <a:defRPr kern="1200">
        <a:solidFill>
          <a:schemeClr val="tx1"/>
        </a:solidFill>
        <a:latin typeface="Garamond" pitchFamily="18" charset="0"/>
        <a:ea typeface="+mn-ea"/>
        <a:cs typeface="+mn-cs"/>
      </a:defRPr>
    </a:lvl3pPr>
    <a:lvl4pPr marL="1371600" algn="l" rtl="0" eaLnBrk="0" fontAlgn="base" hangingPunct="0">
      <a:spcBef>
        <a:spcPct val="0"/>
      </a:spcBef>
      <a:spcAft>
        <a:spcPct val="0"/>
      </a:spcAft>
      <a:defRPr kern="1200">
        <a:solidFill>
          <a:schemeClr val="tx1"/>
        </a:solidFill>
        <a:latin typeface="Garamond" pitchFamily="18" charset="0"/>
        <a:ea typeface="+mn-ea"/>
        <a:cs typeface="+mn-cs"/>
      </a:defRPr>
    </a:lvl4pPr>
    <a:lvl5pPr marL="1828800" algn="l" rtl="0" eaLnBrk="0" fontAlgn="base" hangingPunct="0">
      <a:spcBef>
        <a:spcPct val="0"/>
      </a:spcBef>
      <a:spcAft>
        <a:spcPct val="0"/>
      </a:spcAft>
      <a:defRPr kern="1200">
        <a:solidFill>
          <a:schemeClr val="tx1"/>
        </a:solidFill>
        <a:latin typeface="Garamond" pitchFamily="18" charset="0"/>
        <a:ea typeface="+mn-ea"/>
        <a:cs typeface="+mn-cs"/>
      </a:defRPr>
    </a:lvl5pPr>
    <a:lvl6pPr marL="2286000" algn="l" defTabSz="914400" rtl="0" eaLnBrk="1" latinLnBrk="0" hangingPunct="1">
      <a:defRPr kern="1200">
        <a:solidFill>
          <a:schemeClr val="tx1"/>
        </a:solidFill>
        <a:latin typeface="Garamond" pitchFamily="18" charset="0"/>
        <a:ea typeface="+mn-ea"/>
        <a:cs typeface="+mn-cs"/>
      </a:defRPr>
    </a:lvl6pPr>
    <a:lvl7pPr marL="2743200" algn="l" defTabSz="914400" rtl="0" eaLnBrk="1" latinLnBrk="0" hangingPunct="1">
      <a:defRPr kern="1200">
        <a:solidFill>
          <a:schemeClr val="tx1"/>
        </a:solidFill>
        <a:latin typeface="Garamond" pitchFamily="18" charset="0"/>
        <a:ea typeface="+mn-ea"/>
        <a:cs typeface="+mn-cs"/>
      </a:defRPr>
    </a:lvl7pPr>
    <a:lvl8pPr marL="3200400" algn="l" defTabSz="914400" rtl="0" eaLnBrk="1" latinLnBrk="0" hangingPunct="1">
      <a:defRPr kern="1200">
        <a:solidFill>
          <a:schemeClr val="tx1"/>
        </a:solidFill>
        <a:latin typeface="Garamond" pitchFamily="18" charset="0"/>
        <a:ea typeface="+mn-ea"/>
        <a:cs typeface="+mn-cs"/>
      </a:defRPr>
    </a:lvl8pPr>
    <a:lvl9pPr marL="3657600" algn="l" defTabSz="914400" rtl="0" eaLnBrk="1" latinLnBrk="0" hangingPunct="1">
      <a:defRPr kern="1200">
        <a:solidFill>
          <a:schemeClr val="tx1"/>
        </a:solidFill>
        <a:latin typeface="Garamond" pitchFamily="18" charset="0"/>
        <a:ea typeface="+mn-ea"/>
        <a:cs typeface="+mn-cs"/>
      </a:defRPr>
    </a:lvl9pPr>
  </p:defaultTextStyle>
  <p:extLst>
    <p:ext uri="{521415D9-36F7-43E2-AB2F-B90AF26B5E84}">
      <p14:sectionLst xmlns:p14="http://schemas.microsoft.com/office/powerpoint/2010/main">
        <p14:section name="Default Section" id="{84A863B6-801B-433B-80EF-66F000024CCE}">
          <p14:sldIdLst>
            <p14:sldId id="997"/>
            <p14:sldId id="1110"/>
            <p14:sldId id="970"/>
            <p14:sldId id="1084"/>
            <p14:sldId id="1089"/>
            <p14:sldId id="947"/>
            <p14:sldId id="948"/>
            <p14:sldId id="949"/>
            <p14:sldId id="1092"/>
            <p14:sldId id="1090"/>
            <p14:sldId id="1121"/>
            <p14:sldId id="1087"/>
            <p14:sldId id="1088"/>
            <p14:sldId id="950"/>
            <p14:sldId id="872"/>
            <p14:sldId id="874"/>
            <p14:sldId id="992"/>
            <p14:sldId id="1000"/>
            <p14:sldId id="841"/>
            <p14:sldId id="842"/>
            <p14:sldId id="843"/>
            <p14:sldId id="1124"/>
            <p14:sldId id="889"/>
            <p14:sldId id="845"/>
            <p14:sldId id="999"/>
            <p14:sldId id="1132"/>
            <p14:sldId id="1133"/>
            <p14:sldId id="853"/>
            <p14:sldId id="1001"/>
            <p14:sldId id="1125"/>
            <p14:sldId id="1126"/>
            <p14:sldId id="1050"/>
            <p14:sldId id="1051"/>
            <p14:sldId id="1004"/>
            <p14:sldId id="1127"/>
            <p14:sldId id="1128"/>
            <p14:sldId id="1134"/>
            <p14:sldId id="1135"/>
            <p14:sldId id="1191"/>
            <p14:sldId id="1136"/>
            <p14:sldId id="1130"/>
            <p14:sldId id="1131"/>
            <p14:sldId id="1137"/>
            <p14:sldId id="1138"/>
            <p14:sldId id="1139"/>
            <p14:sldId id="1140"/>
            <p14:sldId id="1141"/>
            <p14:sldId id="1142"/>
            <p14:sldId id="1143"/>
            <p14:sldId id="1144"/>
            <p14:sldId id="1193"/>
            <p14:sldId id="1200"/>
            <p14:sldId id="1201"/>
            <p14:sldId id="1145"/>
            <p14:sldId id="1146"/>
            <p14:sldId id="1148"/>
            <p14:sldId id="1149"/>
            <p14:sldId id="1150"/>
            <p14:sldId id="1151"/>
            <p14:sldId id="1192"/>
            <p14:sldId id="1155"/>
            <p14:sldId id="1156"/>
            <p14:sldId id="1157"/>
            <p14:sldId id="1158"/>
            <p14:sldId id="1159"/>
            <p14:sldId id="1160"/>
            <p14:sldId id="1161"/>
            <p14:sldId id="1194"/>
            <p14:sldId id="1195"/>
            <p14:sldId id="1162"/>
            <p14:sldId id="1163"/>
            <p14:sldId id="1164"/>
            <p14:sldId id="1165"/>
            <p14:sldId id="1166"/>
            <p14:sldId id="1167"/>
            <p14:sldId id="1168"/>
            <p14:sldId id="1029"/>
            <p14:sldId id="1202"/>
            <p14:sldId id="1033"/>
            <p14:sldId id="1034"/>
            <p14:sldId id="1169"/>
            <p14:sldId id="1170"/>
            <p14:sldId id="1171"/>
            <p14:sldId id="1172"/>
            <p14:sldId id="1173"/>
            <p14:sldId id="1174"/>
            <p14:sldId id="1175"/>
            <p14:sldId id="1176"/>
            <p14:sldId id="1177"/>
            <p14:sldId id="1178"/>
            <p14:sldId id="1196"/>
            <p14:sldId id="912"/>
            <p14:sldId id="1035"/>
            <p14:sldId id="1036"/>
            <p14:sldId id="1181"/>
            <p14:sldId id="1182"/>
            <p14:sldId id="1039"/>
            <p14:sldId id="1037"/>
            <p14:sldId id="1185"/>
            <p14:sldId id="1203"/>
            <p14:sldId id="1186"/>
            <p14:sldId id="1197"/>
            <p14:sldId id="1097"/>
            <p14:sldId id="1101"/>
            <p14:sldId id="1204"/>
            <p14:sldId id="1096"/>
            <p14:sldId id="1198"/>
            <p14:sldId id="1043"/>
            <p14:sldId id="1044"/>
            <p14:sldId id="1188"/>
            <p14:sldId id="1189"/>
            <p14:sldId id="936"/>
            <p14:sldId id="1049"/>
            <p14:sldId id="1190"/>
            <p14:sldId id="1082"/>
            <p14:sldId id="119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FFD629"/>
    <a:srgbClr val="AC0000"/>
    <a:srgbClr val="000000"/>
    <a:srgbClr val="F8F8F8"/>
    <a:srgbClr val="753FCE"/>
    <a:srgbClr val="0099CC"/>
    <a:srgbClr val="0A47FF"/>
    <a:srgbClr val="826900"/>
    <a:srgbClr val="89DF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254" autoAdjust="0"/>
    <p:restoredTop sz="96115" autoAdjust="0"/>
  </p:normalViewPr>
  <p:slideViewPr>
    <p:cSldViewPr snapToGrid="0">
      <p:cViewPr varScale="1">
        <p:scale>
          <a:sx n="79" d="100"/>
          <a:sy n="79" d="100"/>
        </p:scale>
        <p:origin x="96" y="696"/>
      </p:cViewPr>
      <p:guideLst>
        <p:guide orient="horz" pos="2160"/>
        <p:guide pos="2880"/>
      </p:guideLst>
    </p:cSldViewPr>
  </p:slideViewPr>
  <p:notesTextViewPr>
    <p:cViewPr>
      <p:scale>
        <a:sx n="100" d="100"/>
        <a:sy n="100" d="100"/>
      </p:scale>
      <p:origin x="0" y="0"/>
    </p:cViewPr>
  </p:notesTextViewPr>
  <p:notesViewPr>
    <p:cSldViewPr snapToGrid="0">
      <p:cViewPr varScale="1">
        <p:scale>
          <a:sx n="82" d="100"/>
          <a:sy n="82" d="100"/>
        </p:scale>
        <p:origin x="-200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tags" Target="tags/tag1.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slide" Target="slides/slide108.xml"/><Relationship Id="rId118" Type="http://schemas.openxmlformats.org/officeDocument/2006/relationships/slide" Target="slides/slide113.xml"/><Relationship Id="rId12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9549AAC6-9640-4234-8CFE-23BA13838A41}" type="datetimeFigureOut">
              <a:rPr lang="en-US"/>
              <a:pPr>
                <a:defRPr/>
              </a:pPr>
              <a:t>2/22/2018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FB94444D-C6C5-4A71-BB06-A1DD9A0DDE06}" type="slidenum">
              <a:rPr lang="en-US"/>
              <a:pPr>
                <a:defRPr/>
              </a:pPr>
              <a:t>‹#›</a:t>
            </a:fld>
            <a:endParaRPr lang="en-US"/>
          </a:p>
        </p:txBody>
      </p:sp>
    </p:spTree>
    <p:extLst>
      <p:ext uri="{BB962C8B-B14F-4D97-AF65-F5344CB8AC3E}">
        <p14:creationId xmlns:p14="http://schemas.microsoft.com/office/powerpoint/2010/main" val="31483804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227760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17</a:t>
            </a:fld>
            <a:endParaRPr lang="en-US"/>
          </a:p>
        </p:txBody>
      </p:sp>
    </p:spTree>
    <p:extLst>
      <p:ext uri="{BB962C8B-B14F-4D97-AF65-F5344CB8AC3E}">
        <p14:creationId xmlns:p14="http://schemas.microsoft.com/office/powerpoint/2010/main" val="109375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18</a:t>
            </a:fld>
            <a:endParaRPr lang="en-US"/>
          </a:p>
        </p:txBody>
      </p:sp>
    </p:spTree>
    <p:extLst>
      <p:ext uri="{BB962C8B-B14F-4D97-AF65-F5344CB8AC3E}">
        <p14:creationId xmlns:p14="http://schemas.microsoft.com/office/powerpoint/2010/main" val="3395124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Let’s take a moment to think about what this question means. </a:t>
            </a:r>
            <a:r>
              <a:rPr lang="en-US" dirty="0"/>
              <a:t>Take your typical physics student. When we do our best</a:t>
            </a:r>
            <a:r>
              <a:rPr lang="en-US" baseline="0" dirty="0"/>
              <a:t> to share our hard-earned physics wisdom, and the question is: how much makes it in there? How do we figure this out?</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19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By creating an empirical test. The Force Concept Inventory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hallmark of these questions is that they do</a:t>
            </a:r>
            <a:r>
              <a:rPr lang="en-US" baseline="0" dirty="0"/>
              <a:t> not involve any math. </a:t>
            </a:r>
            <a:endParaRPr lang="en-CA" dirty="0"/>
          </a:p>
          <a:p>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20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And if you give them to a cranky expert,</a:t>
            </a:r>
            <a:r>
              <a:rPr lang="en-US" baseline="0" dirty="0"/>
              <a:t> they will growl with disdain:</a:t>
            </a:r>
          </a:p>
          <a:p>
            <a:r>
              <a:rPr lang="en-US" baseline="0" dirty="0"/>
              <a:t>But they provide a revolutionary window into our students understanding and the effectiveness of our instruction.</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21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2986860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 now we have</a:t>
            </a:r>
            <a:r>
              <a:rPr lang="en-US" baseline="0" dirty="0"/>
              <a:t> an answer: how much do students improve under the benefit of out wisdom?</a:t>
            </a:r>
          </a:p>
          <a:p>
            <a:r>
              <a:rPr lang="en-US" baseline="0" dirty="0"/>
              <a:t>And what happens to the rest?</a:t>
            </a:r>
            <a:r>
              <a:rPr lang="en-GB" baseline="0" dirty="0"/>
              <a:t> Why didn’t our carefully crafted wisdom stick?</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23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All of us teachers have long sensed that this was the case. We have all had the experience …</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24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2928637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CA" dirty="0"/>
              <a:t>It’s like the cocktail party right?</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2293964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How about teaching?</a:t>
            </a:r>
            <a:r>
              <a:rPr lang="en-US" baseline="0" dirty="0"/>
              <a:t> This is the bread and butter for many of us. </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6</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FCI was part</a:t>
            </a:r>
            <a:r>
              <a:rPr lang="en-US" baseline="0" dirty="0"/>
              <a:t> of the early wave of research that began to transform teaching into an empirical science. Almost thirty years later, we are in the midst of a full scientific revolution for teaching.  The excitement and great potential of this is what brings me here today. When we harness the powers of science, we can replace our instinctual reactions to our students’ learning difficulties:</a:t>
            </a:r>
            <a:endParaRPr lang="en-US" dirty="0"/>
          </a:p>
        </p:txBody>
      </p:sp>
      <p:sp>
        <p:nvSpPr>
          <p:cNvPr id="4" name="Slide Number Placeholder 3"/>
          <p:cNvSpPr>
            <a:spLocks noGrp="1"/>
          </p:cNvSpPr>
          <p:nvPr>
            <p:ph type="sldNum" sz="quarter" idx="10"/>
          </p:nvPr>
        </p:nvSpPr>
        <p:spPr/>
        <p:txBody>
          <a:bodyPr/>
          <a:lstStyle/>
          <a:p>
            <a:pPr>
              <a:defRPr/>
            </a:pPr>
            <a:fld id="{FC2592BF-9787-48A8-8A3C-56749D6FC0AD}" type="slidenum">
              <a:rPr lang="en-US"/>
              <a:pPr>
                <a:defRPr/>
              </a:pPr>
              <a:t>28</a:t>
            </a:fld>
            <a:endParaRPr lang="en-US"/>
          </a:p>
        </p:txBody>
      </p:sp>
    </p:spTree>
    <p:extLst>
      <p:ext uri="{BB962C8B-B14F-4D97-AF65-F5344CB8AC3E}">
        <p14:creationId xmlns:p14="http://schemas.microsoft.com/office/powerpoint/2010/main" val="36394716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bwMode="auto">
          <a:xfrm>
            <a:off x="1143000" y="693738"/>
            <a:ext cx="4570413" cy="3429000"/>
          </a:xfrm>
          <a:solidFill>
            <a:srgbClr val="FFFFFF"/>
          </a:solidFill>
          <a:ln>
            <a:solidFill>
              <a:srgbClr val="000000"/>
            </a:solidFill>
            <a:miter lim="800000"/>
            <a:headEnd/>
            <a:tailEnd/>
          </a:ln>
        </p:spPr>
      </p:sp>
      <p:sp>
        <p:nvSpPr>
          <p:cNvPr id="53251" name="Rectangle 2"/>
          <p:cNvSpPr>
            <a:spLocks noGrp="1" noChangeArrowheads="1"/>
          </p:cNvSpPr>
          <p:nvPr>
            <p:ph type="body" idx="1"/>
          </p:nvPr>
        </p:nvSpPr>
        <p:spPr bwMode="auto">
          <a:noFill/>
        </p:spPr>
        <p:txBody>
          <a:bodyPr wrap="none" numCol="1" anchor="ctr" anchorCtr="0" compatLnSpc="1">
            <a:prstTxWarp prst="textNoShape">
              <a:avLst/>
            </a:prstTxWarp>
          </a:bodyPr>
          <a:lstStyle/>
          <a:p>
            <a:pPr eaLnBrk="1" hangingPunct="1">
              <a:spcBef>
                <a:spcPct val="0"/>
              </a:spcBef>
            </a:pPr>
            <a:endParaRPr lang="en-CA" dirty="0"/>
          </a:p>
        </p:txBody>
      </p:sp>
    </p:spTree>
    <p:extLst>
      <p:ext uri="{BB962C8B-B14F-4D97-AF65-F5344CB8AC3E}">
        <p14:creationId xmlns:p14="http://schemas.microsoft.com/office/powerpoint/2010/main" val="1366460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bwMode="auto">
          <a:xfrm>
            <a:off x="1143000" y="693738"/>
            <a:ext cx="4570413" cy="3429000"/>
          </a:xfrm>
          <a:solidFill>
            <a:srgbClr val="FFFFFF"/>
          </a:solidFill>
          <a:ln>
            <a:solidFill>
              <a:srgbClr val="000000"/>
            </a:solidFill>
            <a:miter lim="800000"/>
            <a:headEnd/>
            <a:tailEnd/>
          </a:ln>
        </p:spPr>
      </p:sp>
      <p:sp>
        <p:nvSpPr>
          <p:cNvPr id="53251" name="Rectangle 2"/>
          <p:cNvSpPr>
            <a:spLocks noGrp="1" noChangeArrowheads="1"/>
          </p:cNvSpPr>
          <p:nvPr>
            <p:ph type="body" idx="1"/>
          </p:nvPr>
        </p:nvSpPr>
        <p:spPr bwMode="auto">
          <a:noFill/>
        </p:spPr>
        <p:txBody>
          <a:bodyPr wrap="none" numCol="1" anchor="ctr" anchorCtr="0" compatLnSpc="1">
            <a:prstTxWarp prst="textNoShape">
              <a:avLst/>
            </a:prstTxWarp>
          </a:bodyPr>
          <a:lstStyle/>
          <a:p>
            <a:pPr eaLnBrk="1" hangingPunct="1">
              <a:spcBef>
                <a:spcPct val="0"/>
              </a:spcBef>
            </a:pPr>
            <a:endParaRPr lang="en-CA" dirty="0"/>
          </a:p>
        </p:txBody>
      </p:sp>
    </p:spTree>
    <p:extLst>
      <p:ext uri="{BB962C8B-B14F-4D97-AF65-F5344CB8AC3E}">
        <p14:creationId xmlns:p14="http://schemas.microsoft.com/office/powerpoint/2010/main" val="7710227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bwMode="auto">
          <a:xfrm>
            <a:off x="1143000" y="693738"/>
            <a:ext cx="4570413" cy="3429000"/>
          </a:xfrm>
          <a:solidFill>
            <a:srgbClr val="FFFFFF"/>
          </a:solidFill>
          <a:ln>
            <a:solidFill>
              <a:srgbClr val="000000"/>
            </a:solidFill>
            <a:miter lim="800000"/>
            <a:headEnd/>
            <a:tailEnd/>
          </a:ln>
        </p:spPr>
      </p:sp>
      <p:sp>
        <p:nvSpPr>
          <p:cNvPr id="53251" name="Rectangle 2"/>
          <p:cNvSpPr>
            <a:spLocks noGrp="1" noChangeArrowheads="1"/>
          </p:cNvSpPr>
          <p:nvPr>
            <p:ph type="body" idx="1"/>
          </p:nvPr>
        </p:nvSpPr>
        <p:spPr bwMode="auto">
          <a:noFill/>
        </p:spPr>
        <p:txBody>
          <a:bodyPr wrap="none" numCol="1" anchor="ctr" anchorCtr="0" compatLnSpc="1">
            <a:prstTxWarp prst="textNoShape">
              <a:avLst/>
            </a:prstTxWarp>
          </a:bodyPr>
          <a:lstStyle/>
          <a:p>
            <a:pPr eaLnBrk="1" hangingPunct="1">
              <a:spcBef>
                <a:spcPct val="0"/>
              </a:spcBef>
            </a:pPr>
            <a:endParaRPr lang="en-CA" dirty="0"/>
          </a:p>
        </p:txBody>
      </p:sp>
    </p:spTree>
    <p:extLst>
      <p:ext uri="{BB962C8B-B14F-4D97-AF65-F5344CB8AC3E}">
        <p14:creationId xmlns:p14="http://schemas.microsoft.com/office/powerpoint/2010/main" val="20330629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bwMode="auto">
          <a:xfrm>
            <a:off x="1143000" y="693738"/>
            <a:ext cx="4570413" cy="3429000"/>
          </a:xfrm>
          <a:solidFill>
            <a:srgbClr val="FFFFFF"/>
          </a:solidFill>
          <a:ln>
            <a:solidFill>
              <a:srgbClr val="000000"/>
            </a:solidFill>
            <a:miter lim="800000"/>
            <a:headEnd/>
            <a:tailEnd/>
          </a:ln>
        </p:spPr>
      </p:sp>
      <p:sp>
        <p:nvSpPr>
          <p:cNvPr id="53251" name="Rectangle 2"/>
          <p:cNvSpPr>
            <a:spLocks noGrp="1" noChangeArrowheads="1"/>
          </p:cNvSpPr>
          <p:nvPr>
            <p:ph type="body" idx="1"/>
          </p:nvPr>
        </p:nvSpPr>
        <p:spPr bwMode="auto">
          <a:noFill/>
        </p:spPr>
        <p:txBody>
          <a:bodyPr wrap="none" numCol="1" anchor="ctr" anchorCtr="0" compatLnSpc="1">
            <a:prstTxWarp prst="textNoShape">
              <a:avLst/>
            </a:prstTxWarp>
          </a:bodyPr>
          <a:lstStyle/>
          <a:p>
            <a:r>
              <a:rPr lang="en-US" dirty="0"/>
              <a:t>Billions of neurons</a:t>
            </a:r>
          </a:p>
          <a:p>
            <a:r>
              <a:rPr lang="en-US" dirty="0"/>
              <a:t>10 000 connections per neuron</a:t>
            </a:r>
          </a:p>
          <a:p>
            <a:r>
              <a:rPr lang="en-US" dirty="0"/>
              <a:t>Learning takes place when neurons repeatedly fire together</a:t>
            </a:r>
          </a:p>
          <a:p>
            <a:r>
              <a:rPr lang="en-US" dirty="0"/>
              <a:t>Connections strengthen</a:t>
            </a:r>
          </a:p>
          <a:p>
            <a:pPr eaLnBrk="1" hangingPunct="1">
              <a:spcBef>
                <a:spcPct val="0"/>
              </a:spcBef>
            </a:pPr>
            <a:endParaRPr lang="en-CA" dirty="0"/>
          </a:p>
        </p:txBody>
      </p:sp>
    </p:spTree>
    <p:extLst>
      <p:ext uri="{BB962C8B-B14F-4D97-AF65-F5344CB8AC3E}">
        <p14:creationId xmlns:p14="http://schemas.microsoft.com/office/powerpoint/2010/main" val="4218254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632178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C2592BF-9787-48A8-8A3C-56749D6FC0AD}" type="slidenum">
              <a:rPr kumimoji="0" lang="en-US" sz="1200" b="0" i="0" u="none" strike="noStrike" kern="1200" cap="none" spc="0" normalizeH="0" baseline="0" noProof="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26202754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bwMode="auto">
          <a:xfrm>
            <a:off x="1143000" y="693738"/>
            <a:ext cx="4570413" cy="3429000"/>
          </a:xfrm>
          <a:solidFill>
            <a:srgbClr val="FFFFFF"/>
          </a:solidFill>
          <a:ln>
            <a:solidFill>
              <a:srgbClr val="000000"/>
            </a:solidFill>
            <a:miter lim="800000"/>
            <a:headEnd/>
            <a:tailEnd/>
          </a:ln>
        </p:spPr>
      </p:sp>
      <p:sp>
        <p:nvSpPr>
          <p:cNvPr id="53251" name="Rectangle 2"/>
          <p:cNvSpPr>
            <a:spLocks noGrp="1" noChangeArrowheads="1"/>
          </p:cNvSpPr>
          <p:nvPr>
            <p:ph type="body" idx="1"/>
          </p:nvPr>
        </p:nvSpPr>
        <p:spPr bwMode="auto">
          <a:noFill/>
        </p:spPr>
        <p:txBody>
          <a:bodyPr wrap="none" numCol="1" anchor="ctr" anchorCtr="0" compatLnSpc="1">
            <a:prstTxWarp prst="textNoShape">
              <a:avLst/>
            </a:prstTxWarp>
          </a:bodyPr>
          <a:lstStyle/>
          <a:p>
            <a:pPr eaLnBrk="1" hangingPunct="1">
              <a:spcBef>
                <a:spcPct val="0"/>
              </a:spcBef>
            </a:pPr>
            <a:endParaRPr lang="en-CA" dirty="0"/>
          </a:p>
        </p:txBody>
      </p:sp>
    </p:spTree>
    <p:extLst>
      <p:ext uri="{BB962C8B-B14F-4D97-AF65-F5344CB8AC3E}">
        <p14:creationId xmlns:p14="http://schemas.microsoft.com/office/powerpoint/2010/main" val="29323595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bwMode="auto">
          <a:xfrm>
            <a:off x="1143000" y="693738"/>
            <a:ext cx="4570413" cy="3429000"/>
          </a:xfrm>
          <a:solidFill>
            <a:srgbClr val="FFFFFF"/>
          </a:solidFill>
          <a:ln>
            <a:solidFill>
              <a:srgbClr val="000000"/>
            </a:solidFill>
            <a:miter lim="800000"/>
            <a:headEnd/>
            <a:tailEnd/>
          </a:ln>
        </p:spPr>
      </p:sp>
      <p:sp>
        <p:nvSpPr>
          <p:cNvPr id="53251" name="Rectangle 2"/>
          <p:cNvSpPr>
            <a:spLocks noGrp="1" noChangeArrowheads="1"/>
          </p:cNvSpPr>
          <p:nvPr>
            <p:ph type="body" idx="1"/>
          </p:nvPr>
        </p:nvSpPr>
        <p:spPr bwMode="auto">
          <a:noFill/>
        </p:spPr>
        <p:txBody>
          <a:bodyPr wrap="none" numCol="1" anchor="ctr" anchorCtr="0" compatLnSpc="1">
            <a:prstTxWarp prst="textNoShape">
              <a:avLst/>
            </a:prstTxWarp>
          </a:bodyPr>
          <a:lstStyle/>
          <a:p>
            <a:pPr eaLnBrk="1" hangingPunct="1">
              <a:spcBef>
                <a:spcPct val="0"/>
              </a:spcBef>
            </a:pPr>
            <a:endParaRPr lang="en-CA" dirty="0"/>
          </a:p>
        </p:txBody>
      </p:sp>
    </p:spTree>
    <p:extLst>
      <p:ext uri="{BB962C8B-B14F-4D97-AF65-F5344CB8AC3E}">
        <p14:creationId xmlns:p14="http://schemas.microsoft.com/office/powerpoint/2010/main" val="14025068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bwMode="auto">
          <a:xfrm>
            <a:off x="1143000" y="693738"/>
            <a:ext cx="4570413" cy="3429000"/>
          </a:xfrm>
          <a:solidFill>
            <a:srgbClr val="FFFFFF"/>
          </a:solidFill>
          <a:ln>
            <a:solidFill>
              <a:srgbClr val="000000"/>
            </a:solidFill>
            <a:miter lim="800000"/>
            <a:headEnd/>
            <a:tailEnd/>
          </a:ln>
        </p:spPr>
      </p:sp>
      <p:sp>
        <p:nvSpPr>
          <p:cNvPr id="53251" name="Rectangle 2"/>
          <p:cNvSpPr>
            <a:spLocks noGrp="1" noChangeArrowheads="1"/>
          </p:cNvSpPr>
          <p:nvPr>
            <p:ph type="body" idx="1"/>
          </p:nvPr>
        </p:nvSpPr>
        <p:spPr bwMode="auto">
          <a:noFill/>
        </p:spPr>
        <p:txBody>
          <a:bodyPr wrap="none" numCol="1" anchor="ctr" anchorCtr="0" compatLnSpc="1">
            <a:prstTxWarp prst="textNoShape">
              <a:avLst/>
            </a:prstTxWarp>
          </a:bodyPr>
          <a:lstStyle/>
          <a:p>
            <a:pPr eaLnBrk="1" hangingPunct="1">
              <a:spcBef>
                <a:spcPct val="0"/>
              </a:spcBef>
            </a:pPr>
            <a:endParaRPr lang="en-CA" dirty="0"/>
          </a:p>
        </p:txBody>
      </p:sp>
    </p:spTree>
    <p:extLst>
      <p:ext uri="{BB962C8B-B14F-4D97-AF65-F5344CB8AC3E}">
        <p14:creationId xmlns:p14="http://schemas.microsoft.com/office/powerpoint/2010/main" val="3524140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Some teachers also have a mystical ability to spellbind and enthrall. To dazzle and inspire</a:t>
            </a:r>
            <a:r>
              <a:rPr lang="en-US" baseline="0" dirty="0"/>
              <a:t> and make a deep emotional connection with people. Some have a great ability to …</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7</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bwMode="auto">
          <a:xfrm>
            <a:off x="1143000" y="693738"/>
            <a:ext cx="4570413" cy="3429000"/>
          </a:xfrm>
          <a:solidFill>
            <a:srgbClr val="FFFFFF"/>
          </a:solidFill>
          <a:ln>
            <a:solidFill>
              <a:srgbClr val="000000"/>
            </a:solidFill>
            <a:miter lim="800000"/>
            <a:headEnd/>
            <a:tailEnd/>
          </a:ln>
        </p:spPr>
      </p:sp>
      <p:sp>
        <p:nvSpPr>
          <p:cNvPr id="53251" name="Rectangle 2"/>
          <p:cNvSpPr>
            <a:spLocks noGrp="1" noChangeArrowheads="1"/>
          </p:cNvSpPr>
          <p:nvPr>
            <p:ph type="body" idx="1"/>
          </p:nvPr>
        </p:nvSpPr>
        <p:spPr bwMode="auto">
          <a:noFill/>
        </p:spPr>
        <p:txBody>
          <a:bodyPr wrap="none" numCol="1" anchor="ctr" anchorCtr="0" compatLnSpc="1">
            <a:prstTxWarp prst="textNoShape">
              <a:avLst/>
            </a:prstTxWarp>
          </a:bodyPr>
          <a:lstStyle/>
          <a:p>
            <a:pPr eaLnBrk="1" hangingPunct="1">
              <a:spcBef>
                <a:spcPct val="0"/>
              </a:spcBef>
            </a:pPr>
            <a:endParaRPr lang="en-CA" dirty="0"/>
          </a:p>
        </p:txBody>
      </p:sp>
    </p:spTree>
    <p:extLst>
      <p:ext uri="{BB962C8B-B14F-4D97-AF65-F5344CB8AC3E}">
        <p14:creationId xmlns:p14="http://schemas.microsoft.com/office/powerpoint/2010/main" val="35281731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Based on perception-cycle that brainy organisms use to interact with their environment.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When this cycle operates well, the brain makes rich sets of connections.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4585936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10696957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22791447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24916278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34528142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4543118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bwMode="auto">
          <a:xfrm>
            <a:off x="1143000" y="693738"/>
            <a:ext cx="4570413" cy="3429000"/>
          </a:xfrm>
          <a:solidFill>
            <a:srgbClr val="FFFFFF"/>
          </a:solidFill>
          <a:ln>
            <a:solidFill>
              <a:srgbClr val="000000"/>
            </a:solidFill>
            <a:miter lim="800000"/>
            <a:headEnd/>
            <a:tailEnd/>
          </a:ln>
        </p:spPr>
      </p:sp>
      <p:sp>
        <p:nvSpPr>
          <p:cNvPr id="53251" name="Rectangle 2"/>
          <p:cNvSpPr>
            <a:spLocks noGrp="1" noChangeArrowheads="1"/>
          </p:cNvSpPr>
          <p:nvPr>
            <p:ph type="body" idx="1"/>
          </p:nvPr>
        </p:nvSpPr>
        <p:spPr bwMode="auto">
          <a:noFill/>
        </p:spPr>
        <p:txBody>
          <a:bodyPr wrap="none" numCol="1" anchor="ctr" anchorCtr="0" compatLnSpc="1">
            <a:prstTxWarp prst="textNoShape">
              <a:avLst/>
            </a:prstTxWarp>
          </a:bodyPr>
          <a:lstStyle/>
          <a:p>
            <a:pPr eaLnBrk="1" hangingPunct="1">
              <a:spcBef>
                <a:spcPct val="0"/>
              </a:spcBef>
            </a:pPr>
            <a:endParaRPr lang="en-CA" dirty="0"/>
          </a:p>
        </p:txBody>
      </p:sp>
    </p:spTree>
    <p:extLst>
      <p:ext uri="{BB962C8B-B14F-4D97-AF65-F5344CB8AC3E}">
        <p14:creationId xmlns:p14="http://schemas.microsoft.com/office/powerpoint/2010/main" val="5808225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18684596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2253362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stand</a:t>
            </a:r>
            <a:r>
              <a:rPr lang="en-US" baseline="0" dirty="0"/>
              <a:t> on tables. You know someone’s really teaching when …</a:t>
            </a:r>
          </a:p>
          <a:p>
            <a:r>
              <a:rPr lang="en-US" baseline="0" dirty="0"/>
              <a:t>But wherein lies their power? How far does the power of the charismatic teacher extend?</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8</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38682603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35210142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5194346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33171476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12851646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a:t>
            </a:r>
            <a:r>
              <a:rPr lang="en-US" baseline="0" dirty="0"/>
              <a:t> few examples to help us compare the explanatory power of these two models.</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79</a:t>
            </a:fld>
            <a:endParaRPr lang="en-US"/>
          </a:p>
        </p:txBody>
      </p:sp>
    </p:spTree>
    <p:extLst>
      <p:ext uri="{BB962C8B-B14F-4D97-AF65-F5344CB8AC3E}">
        <p14:creationId xmlns:p14="http://schemas.microsoft.com/office/powerpoint/2010/main" val="36488317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cover this material</a:t>
            </a:r>
            <a:r>
              <a:rPr lang="en-US" baseline="0" dirty="0"/>
              <a:t> …. Why does this happen.</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80</a:t>
            </a:fld>
            <a:endParaRPr lang="en-US"/>
          </a:p>
        </p:txBody>
      </p:sp>
    </p:spTree>
    <p:extLst>
      <p:ext uri="{BB962C8B-B14F-4D97-AF65-F5344CB8AC3E}">
        <p14:creationId xmlns:p14="http://schemas.microsoft.com/office/powerpoint/2010/main" val="36038673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1"/>
          <p:cNvSpPr>
            <a:spLocks noGrp="1" noRot="1" noChangeAspect="1" noChangeArrowheads="1" noTextEdit="1"/>
          </p:cNvSpPr>
          <p:nvPr>
            <p:ph type="sldImg"/>
          </p:nvPr>
        </p:nvSpPr>
        <p:spPr bwMode="auto">
          <a:xfrm>
            <a:off x="1143000" y="693738"/>
            <a:ext cx="4570413" cy="3429000"/>
          </a:xfrm>
          <a:solidFill>
            <a:srgbClr val="FFFFFF"/>
          </a:solidFill>
          <a:ln>
            <a:solidFill>
              <a:srgbClr val="000000"/>
            </a:solidFill>
            <a:miter lim="800000"/>
            <a:headEnd/>
            <a:tailEnd/>
          </a:ln>
        </p:spPr>
      </p:sp>
      <p:sp>
        <p:nvSpPr>
          <p:cNvPr id="30723" name="Rectangle 2"/>
          <p:cNvSpPr>
            <a:spLocks noGrp="1" noChangeArrowheads="1"/>
          </p:cNvSpPr>
          <p:nvPr>
            <p:ph type="body" idx="1"/>
          </p:nvPr>
        </p:nvSpPr>
        <p:spPr bwMode="auto">
          <a:noFill/>
        </p:spPr>
        <p:txBody>
          <a:bodyPr wrap="none" numCol="1" anchor="ctr" anchorCtr="0" compatLnSpc="1">
            <a:prstTxWarp prst="textNoShape">
              <a:avLst/>
            </a:prstTxWarp>
          </a:bodyPr>
          <a:lstStyle/>
          <a:p>
            <a:endParaRPr lang="en-CA"/>
          </a:p>
        </p:txBody>
      </p:sp>
    </p:spTree>
    <p:extLst>
      <p:ext uri="{BB962C8B-B14F-4D97-AF65-F5344CB8AC3E}">
        <p14:creationId xmlns:p14="http://schemas.microsoft.com/office/powerpoint/2010/main" val="16894320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1"/>
          <p:cNvSpPr>
            <a:spLocks noGrp="1" noRot="1" noChangeAspect="1" noChangeArrowheads="1" noTextEdit="1"/>
          </p:cNvSpPr>
          <p:nvPr>
            <p:ph type="sldImg"/>
          </p:nvPr>
        </p:nvSpPr>
        <p:spPr bwMode="auto">
          <a:xfrm>
            <a:off x="1143000" y="693738"/>
            <a:ext cx="4570413" cy="3429000"/>
          </a:xfrm>
          <a:solidFill>
            <a:srgbClr val="FFFFFF"/>
          </a:solidFill>
          <a:ln>
            <a:solidFill>
              <a:srgbClr val="000000"/>
            </a:solidFill>
            <a:miter lim="800000"/>
            <a:headEnd/>
            <a:tailEnd/>
          </a:ln>
        </p:spPr>
      </p:sp>
      <p:sp>
        <p:nvSpPr>
          <p:cNvPr id="31747" name="Rectangle 2"/>
          <p:cNvSpPr>
            <a:spLocks noGrp="1" noChangeArrowheads="1"/>
          </p:cNvSpPr>
          <p:nvPr>
            <p:ph type="body" idx="1"/>
          </p:nvPr>
        </p:nvSpPr>
        <p:spPr bwMode="auto">
          <a:noFill/>
        </p:spPr>
        <p:txBody>
          <a:bodyPr wrap="none" numCol="1" anchor="ctr" anchorCtr="0" compatLnSpc="1">
            <a:prstTxWarp prst="textNoShape">
              <a:avLst/>
            </a:prstTxWarp>
          </a:bodyPr>
          <a:lstStyle/>
          <a:p>
            <a:endParaRPr lang="en-CA"/>
          </a:p>
        </p:txBody>
      </p:sp>
    </p:spTree>
    <p:extLst>
      <p:ext uri="{BB962C8B-B14F-4D97-AF65-F5344CB8AC3E}">
        <p14:creationId xmlns:p14="http://schemas.microsoft.com/office/powerpoint/2010/main" val="25468985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1"/>
          <p:cNvSpPr>
            <a:spLocks noGrp="1" noRot="1" noChangeAspect="1" noChangeArrowheads="1" noTextEdit="1"/>
          </p:cNvSpPr>
          <p:nvPr>
            <p:ph type="sldImg"/>
          </p:nvPr>
        </p:nvSpPr>
        <p:spPr bwMode="auto">
          <a:xfrm>
            <a:off x="1143000" y="693738"/>
            <a:ext cx="4570413" cy="3429000"/>
          </a:xfrm>
          <a:solidFill>
            <a:srgbClr val="FFFFFF"/>
          </a:solidFill>
          <a:ln>
            <a:solidFill>
              <a:srgbClr val="000000"/>
            </a:solidFill>
            <a:miter lim="800000"/>
            <a:headEnd/>
            <a:tailEnd/>
          </a:ln>
        </p:spPr>
      </p:sp>
      <p:sp>
        <p:nvSpPr>
          <p:cNvPr id="34819" name="Rectangle 2"/>
          <p:cNvSpPr>
            <a:spLocks noGrp="1" noChangeArrowheads="1"/>
          </p:cNvSpPr>
          <p:nvPr>
            <p:ph type="body" idx="1"/>
          </p:nvPr>
        </p:nvSpPr>
        <p:spPr bwMode="auto">
          <a:noFill/>
        </p:spPr>
        <p:txBody>
          <a:bodyPr wrap="none" numCol="1" anchor="ctr" anchorCtr="0" compatLnSpc="1">
            <a:prstTxWarp prst="textNoShape">
              <a:avLst/>
            </a:prstTxWarp>
          </a:bodyPr>
          <a:lstStyle/>
          <a:p>
            <a:endParaRPr lang="en-CA"/>
          </a:p>
        </p:txBody>
      </p:sp>
    </p:spTree>
    <p:extLst>
      <p:ext uri="{BB962C8B-B14F-4D97-AF65-F5344CB8AC3E}">
        <p14:creationId xmlns:p14="http://schemas.microsoft.com/office/powerpoint/2010/main" val="739141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11</a:t>
            </a:fld>
            <a:endParaRPr lang="en-US"/>
          </a:p>
        </p:txBody>
      </p:sp>
    </p:spTree>
    <p:extLst>
      <p:ext uri="{BB962C8B-B14F-4D97-AF65-F5344CB8AC3E}">
        <p14:creationId xmlns:p14="http://schemas.microsoft.com/office/powerpoint/2010/main" val="35301175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1"/>
          <p:cNvSpPr>
            <a:spLocks noGrp="1" noRot="1" noChangeAspect="1" noChangeArrowheads="1" noTextEdit="1"/>
          </p:cNvSpPr>
          <p:nvPr>
            <p:ph type="sldImg"/>
          </p:nvPr>
        </p:nvSpPr>
        <p:spPr bwMode="auto">
          <a:xfrm>
            <a:off x="1143000" y="693738"/>
            <a:ext cx="4570413" cy="3429000"/>
          </a:xfrm>
          <a:solidFill>
            <a:srgbClr val="FFFFFF"/>
          </a:solidFill>
          <a:ln>
            <a:solidFill>
              <a:srgbClr val="000000"/>
            </a:solidFill>
            <a:miter lim="800000"/>
            <a:headEnd/>
            <a:tailEnd/>
          </a:ln>
        </p:spPr>
      </p:sp>
      <p:sp>
        <p:nvSpPr>
          <p:cNvPr id="31747" name="Rectangle 2"/>
          <p:cNvSpPr>
            <a:spLocks noGrp="1" noChangeArrowheads="1"/>
          </p:cNvSpPr>
          <p:nvPr>
            <p:ph type="body" idx="1"/>
          </p:nvPr>
        </p:nvSpPr>
        <p:spPr bwMode="auto">
          <a:noFill/>
        </p:spPr>
        <p:txBody>
          <a:bodyPr wrap="none" numCol="1" anchor="ctr" anchorCtr="0" compatLnSpc="1">
            <a:prstTxWarp prst="textNoShape">
              <a:avLst/>
            </a:prstTxWarp>
          </a:bodyPr>
          <a:lstStyle/>
          <a:p>
            <a:endParaRPr lang="en-CA"/>
          </a:p>
        </p:txBody>
      </p:sp>
    </p:spTree>
    <p:extLst>
      <p:ext uri="{BB962C8B-B14F-4D97-AF65-F5344CB8AC3E}">
        <p14:creationId xmlns:p14="http://schemas.microsoft.com/office/powerpoint/2010/main" val="3304799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42230510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At a deeper level, or educational goal translated into wiring – we want to rewire or students brains!</a:t>
            </a:r>
            <a:endParaRPr lang="en-US"/>
          </a:p>
        </p:txBody>
      </p:sp>
      <p:sp>
        <p:nvSpPr>
          <p:cNvPr id="4" name="Slide Number Placeholder 3"/>
          <p:cNvSpPr>
            <a:spLocks noGrp="1"/>
          </p:cNvSpPr>
          <p:nvPr>
            <p:ph type="sldNum" sz="quarter" idx="10"/>
          </p:nvPr>
        </p:nvSpPr>
        <p:spPr/>
        <p:txBody>
          <a:bodyPr/>
          <a:lstStyle/>
          <a:p>
            <a:pPr>
              <a:defRPr/>
            </a:pPr>
            <a:fld id="{FB94444D-C6C5-4A71-BB06-A1DD9A0DDE06}" type="slidenum">
              <a:rPr lang="en-US"/>
              <a:pPr>
                <a:defRPr/>
              </a:pPr>
              <a:t>92</a:t>
            </a:fld>
            <a:endParaRPr lang="en-US"/>
          </a:p>
        </p:txBody>
      </p:sp>
    </p:spTree>
    <p:extLst>
      <p:ext uri="{BB962C8B-B14F-4D97-AF65-F5344CB8AC3E}">
        <p14:creationId xmlns:p14="http://schemas.microsoft.com/office/powerpoint/2010/main" val="32236893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40309033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Based on perception-cycle that brainy organisms use to interact with their environment.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When this cycle operates well, the brain makes rich sets of connections.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28172508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bwMode="auto">
          <a:xfrm>
            <a:off x="1143000" y="693738"/>
            <a:ext cx="4570413" cy="3429000"/>
          </a:xfrm>
          <a:solidFill>
            <a:srgbClr val="FFFFFF"/>
          </a:solidFill>
          <a:ln>
            <a:solidFill>
              <a:srgbClr val="000000"/>
            </a:solidFill>
            <a:miter lim="800000"/>
            <a:headEnd/>
            <a:tailEnd/>
          </a:ln>
        </p:spPr>
      </p:sp>
      <p:sp>
        <p:nvSpPr>
          <p:cNvPr id="53251" name="Rectangle 2"/>
          <p:cNvSpPr>
            <a:spLocks noGrp="1" noChangeArrowheads="1"/>
          </p:cNvSpPr>
          <p:nvPr>
            <p:ph type="body" idx="1"/>
          </p:nvPr>
        </p:nvSpPr>
        <p:spPr bwMode="auto">
          <a:noFill/>
        </p:spPr>
        <p:txBody>
          <a:bodyPr wrap="none" numCol="1" anchor="ctr" anchorCtr="0" compatLnSpc="1">
            <a:prstTxWarp prst="textNoShape">
              <a:avLst/>
            </a:prstTxWarp>
          </a:bodyPr>
          <a:lstStyle/>
          <a:p>
            <a:pPr eaLnBrk="1" hangingPunct="1">
              <a:spcBef>
                <a:spcPct val="0"/>
              </a:spcBef>
            </a:pPr>
            <a:endParaRPr lang="en-CA" dirty="0"/>
          </a:p>
        </p:txBody>
      </p:sp>
    </p:spTree>
    <p:extLst>
      <p:ext uri="{BB962C8B-B14F-4D97-AF65-F5344CB8AC3E}">
        <p14:creationId xmlns:p14="http://schemas.microsoft.com/office/powerpoint/2010/main" val="16051269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Their brains want to do the cycle!</a:t>
            </a:r>
          </a:p>
          <a:p>
            <a:r>
              <a:rPr lang="en-US" dirty="0"/>
              <a:t>If you try to provide them with 20 years of science teaching wisdom, you are just providing more input that they don’t have the opportunity to process and sort out. This is why learning is so complex! The more “wisdom” we give, the less time students have to sort it out.</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12441420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Really messing with our students brains! Hitting the gas and putting on the brake at the same time! Their brains want to do the cycle!</a:t>
            </a:r>
          </a:p>
          <a:p>
            <a:r>
              <a:rPr lang="en-US" dirty="0"/>
              <a:t>Can I do anything useful with this information (other than pass a test)?</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19125173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34282404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Now we can ask the question: “What should our instruction accomplish?” What type of experiences promote the re-wiring</a:t>
            </a:r>
            <a:r>
              <a:rPr lang="en-US" baseline="0" dirty="0"/>
              <a:t> our students’ need?</a:t>
            </a:r>
            <a:endParaRPr lang="en-CA" dirty="0"/>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1516854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42048127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bwMode="auto">
          <a:xfrm>
            <a:off x="1143000" y="693738"/>
            <a:ext cx="4570413" cy="3429000"/>
          </a:xfrm>
          <a:solidFill>
            <a:srgbClr val="FFFFFF"/>
          </a:solidFill>
          <a:ln>
            <a:solidFill>
              <a:srgbClr val="000000"/>
            </a:solidFill>
            <a:miter lim="800000"/>
            <a:headEnd/>
            <a:tailEnd/>
          </a:ln>
        </p:spPr>
      </p:sp>
      <p:sp>
        <p:nvSpPr>
          <p:cNvPr id="53251" name="Rectangle 2"/>
          <p:cNvSpPr>
            <a:spLocks noGrp="1" noChangeArrowheads="1"/>
          </p:cNvSpPr>
          <p:nvPr>
            <p:ph type="body" idx="1"/>
          </p:nvPr>
        </p:nvSpPr>
        <p:spPr bwMode="auto">
          <a:noFill/>
        </p:spPr>
        <p:txBody>
          <a:bodyPr wrap="none" numCol="1" anchor="ctr" anchorCtr="0" compatLnSpc="1">
            <a:prstTxWarp prst="textNoShape">
              <a:avLst/>
            </a:prstTxWarp>
          </a:bodyPr>
          <a:lstStyle/>
          <a:p>
            <a:pPr eaLnBrk="1" hangingPunct="1">
              <a:spcBef>
                <a:spcPct val="0"/>
              </a:spcBef>
            </a:pPr>
            <a:endParaRPr lang="en-CA" dirty="0"/>
          </a:p>
        </p:txBody>
      </p:sp>
    </p:spTree>
    <p:extLst>
      <p:ext uri="{BB962C8B-B14F-4D97-AF65-F5344CB8AC3E}">
        <p14:creationId xmlns:p14="http://schemas.microsoft.com/office/powerpoint/2010/main" val="21100256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the game changer!</a:t>
            </a: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15070016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30467609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18092718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10309801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12370750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reputation and other factors has led people</a:t>
            </a:r>
            <a:r>
              <a:rPr lang="en-US" baseline="0" dirty="0"/>
              <a:t> to construct a very narrow view of the strange and magical “people who can do physics”.</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112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Richard Feynman is widely regarded</a:t>
            </a:r>
            <a:r>
              <a:rPr lang="en-US" baseline="0" dirty="0"/>
              <a:t> as having been an extraordinary teacher. </a:t>
            </a:r>
            <a:r>
              <a:rPr lang="en-US" dirty="0"/>
              <a:t>His lecture halls at Caltech when he taught introductory physics  were packed</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14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 and his lectures have become legend. But Feynman was confronted with the limits of his</a:t>
            </a:r>
            <a:r>
              <a:rPr lang="en-GB" baseline="0" dirty="0"/>
              <a:t> Magical</a:t>
            </a:r>
            <a:r>
              <a:rPr lang="en-US" baseline="0" dirty="0"/>
              <a:t> powers</a:t>
            </a:r>
            <a:r>
              <a:rPr lang="en-GB" baseline="0" dirty="0"/>
              <a:t>. As many of you might well know, reality cuts deepest when</a:t>
            </a:r>
            <a:r>
              <a:rPr lang="en-US" baseline="0" dirty="0"/>
              <a:t> reviewing final exam results. </a:t>
            </a:r>
            <a:r>
              <a:rPr lang="en-US" dirty="0"/>
              <a:t>He remarked</a:t>
            </a:r>
            <a:r>
              <a:rPr lang="en-US" baseline="0" dirty="0"/>
              <a:t> that amongst the many disappointing exam papers:</a:t>
            </a:r>
            <a:endParaRPr lang="en-CA" dirty="0"/>
          </a:p>
          <a:p>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15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p>
          </p:txBody>
        </p:sp>
      </p:grpSp>
      <p:sp>
        <p:nvSpPr>
          <p:cNvPr id="40971" name="Rectangle 11"/>
          <p:cNvSpPr>
            <a:spLocks noGrp="1" noChangeArrowheads="1"/>
          </p:cNvSpPr>
          <p:nvPr>
            <p:ph type="ctrTitle" sz="quarter"/>
          </p:nvPr>
        </p:nvSpPr>
        <p:spPr>
          <a:xfrm>
            <a:off x="685800" y="1736725"/>
            <a:ext cx="7772400" cy="1920875"/>
          </a:xfrm>
        </p:spPr>
        <p:txBody>
          <a:bodyPr/>
          <a:lstStyle>
            <a:lvl1pPr>
              <a:defRPr sz="6000">
                <a:solidFill>
                  <a:srgbClr val="F6DB3C"/>
                </a:solidFill>
              </a:defRPr>
            </a:lvl1pPr>
          </a:lstStyle>
          <a:p>
            <a:r>
              <a:rPr lang="en-US" dirty="0"/>
              <a:t>Click to edit Master title style</a:t>
            </a:r>
          </a:p>
        </p:txBody>
      </p:sp>
      <p:sp>
        <p:nvSpPr>
          <p:cNvPr id="4097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fld id="{D82A63B8-0AA2-45BB-BD24-A6E590380469}" type="datetimeFigureOut">
              <a:rPr lang="en-US"/>
              <a:pPr>
                <a:defRPr/>
              </a:pPr>
              <a:t>2/22/2018</a:t>
            </a:fld>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CE8458C0-D67A-49A0-B92C-F79B4FD19459}" type="slidenum">
              <a:rPr lang="en-US"/>
              <a:pPr>
                <a:defRPr/>
              </a:pPr>
              <a:t>‹#›</a:t>
            </a:fld>
            <a:endParaRPr lang="en-US"/>
          </a:p>
        </p:txBody>
      </p:sp>
    </p:spTree>
  </p:cSld>
  <p:clrMapOvr>
    <a:masterClrMapping/>
  </p:clrMapOvr>
  <p:transition spd="med" advClick="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fld id="{EA929AD1-DF28-4660-9706-87538AB772F2}" type="datetimeFigureOut">
              <a:rPr lang="en-US"/>
              <a:pPr>
                <a:defRPr/>
              </a:pPr>
              <a:t>2/22/2018</a:t>
            </a:fld>
            <a:endParaRPr lang="en-US"/>
          </a:p>
        </p:txBody>
      </p:sp>
      <p:sp>
        <p:nvSpPr>
          <p:cNvPr id="5" name="Rectangle 3"/>
          <p:cNvSpPr>
            <a:spLocks noGrp="1" noChangeArrowheads="1"/>
          </p:cNvSpPr>
          <p:nvPr>
            <p:ph type="sldNum" sz="quarter" idx="11"/>
          </p:nvPr>
        </p:nvSpPr>
        <p:spPr/>
        <p:txBody>
          <a:bodyPr/>
          <a:lstStyle>
            <a:lvl1pPr>
              <a:defRPr/>
            </a:lvl1pPr>
          </a:lstStyle>
          <a:p>
            <a:pPr>
              <a:defRPr/>
            </a:pPr>
            <a:fld id="{B462C5EE-12E6-4944-A9DA-07A696FB377E}"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spd="med" advClick="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fld id="{3A1B6483-7C4D-4AAB-9C9D-E10F2A32D184}" type="datetimeFigureOut">
              <a:rPr lang="en-US"/>
              <a:pPr>
                <a:defRPr/>
              </a:pPr>
              <a:t>2/22/2018</a:t>
            </a:fld>
            <a:endParaRPr lang="en-US"/>
          </a:p>
        </p:txBody>
      </p:sp>
      <p:sp>
        <p:nvSpPr>
          <p:cNvPr id="5" name="Rectangle 3"/>
          <p:cNvSpPr>
            <a:spLocks noGrp="1" noChangeArrowheads="1"/>
          </p:cNvSpPr>
          <p:nvPr>
            <p:ph type="sldNum" sz="quarter" idx="11"/>
          </p:nvPr>
        </p:nvSpPr>
        <p:spPr/>
        <p:txBody>
          <a:bodyPr/>
          <a:lstStyle>
            <a:lvl1pPr>
              <a:defRPr/>
            </a:lvl1pPr>
          </a:lstStyle>
          <a:p>
            <a:pPr>
              <a:defRPr/>
            </a:pPr>
            <a:fld id="{27F1BB96-14BE-4167-8207-F5362479EB06}"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spd="med" advClick="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txBox="1">
            <a:spLocks/>
          </p:cNvSpPr>
          <p:nvPr userDrawn="1"/>
        </p:nvSpPr>
        <p:spPr bwMode="auto">
          <a:xfrm>
            <a:off x="0" y="7938"/>
            <a:ext cx="9144000" cy="1143000"/>
          </a:xfrm>
          <a:prstGeom prst="rect">
            <a:avLst/>
          </a:prstGeom>
          <a:solidFill>
            <a:srgbClr val="F8F8F8">
              <a:alpha val="18039"/>
            </a:srgbClr>
          </a:solidFill>
          <a:ln w="9525">
            <a:noFill/>
            <a:miter lim="800000"/>
            <a:headEnd/>
            <a:tailEnd/>
          </a:ln>
          <a:effectLst/>
        </p:spPr>
        <p:txBody>
          <a:bodyPr anchor="ctr"/>
          <a:lstStyle>
            <a:lvl1pPr algn="ctr" rtl="0" eaLnBrk="0" fontAlgn="base" hangingPunct="0">
              <a:spcBef>
                <a:spcPct val="0"/>
              </a:spcBef>
              <a:spcAft>
                <a:spcPct val="0"/>
              </a:spcAft>
              <a:defRPr sz="4400" b="1">
                <a:solidFill>
                  <a:srgbClr val="F6DB3C"/>
                </a:solidFill>
                <a:effectLst>
                  <a:outerShdw blurRad="38100" dist="38100" dir="2700000" algn="tl">
                    <a:srgbClr val="000000"/>
                  </a:outerShdw>
                </a:effectLst>
                <a:latin typeface="Arial" pitchFamily="34" charset="0"/>
                <a:ea typeface="+mj-ea"/>
                <a:cs typeface="Arial" pitchFamily="34" charset="0"/>
              </a:defRPr>
            </a:lvl1pPr>
            <a:lvl2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pPr>
              <a:defRPr/>
            </a:pPr>
            <a:r>
              <a:rPr lang="en-US" dirty="0"/>
              <a:t>Click to edit Master title style</a:t>
            </a:r>
          </a:p>
        </p:txBody>
      </p:sp>
      <p:sp>
        <p:nvSpPr>
          <p:cNvPr id="3" name="Rectangle 2"/>
          <p:cNvSpPr>
            <a:spLocks noGrp="1" noChangeArrowheads="1"/>
          </p:cNvSpPr>
          <p:nvPr>
            <p:ph type="dt" sz="half" idx="10"/>
          </p:nvPr>
        </p:nvSpPr>
        <p:spPr/>
        <p:txBody>
          <a:bodyPr/>
          <a:lstStyle>
            <a:lvl1pPr>
              <a:defRPr/>
            </a:lvl1pPr>
          </a:lstStyle>
          <a:p>
            <a:pPr>
              <a:defRPr/>
            </a:pPr>
            <a:fld id="{E9CFCA33-9C8C-4552-8EE5-DA9234B2C113}" type="datetimeFigureOut">
              <a:rPr lang="en-US"/>
              <a:pPr>
                <a:defRPr/>
              </a:pPr>
              <a:t>2/22/2018</a:t>
            </a:fld>
            <a:endParaRPr lang="en-US"/>
          </a:p>
        </p:txBody>
      </p:sp>
      <p:sp>
        <p:nvSpPr>
          <p:cNvPr id="4" name="Rectangle 3"/>
          <p:cNvSpPr>
            <a:spLocks noGrp="1" noChangeArrowheads="1"/>
          </p:cNvSpPr>
          <p:nvPr>
            <p:ph type="sldNum" sz="quarter" idx="11"/>
          </p:nvPr>
        </p:nvSpPr>
        <p:spPr/>
        <p:txBody>
          <a:bodyPr/>
          <a:lstStyle>
            <a:lvl1pPr>
              <a:defRPr/>
            </a:lvl1pPr>
          </a:lstStyle>
          <a:p>
            <a:pPr>
              <a:defRPr/>
            </a:pPr>
            <a:fld id="{10EC8919-DCB0-4D3C-BF62-D8501FAECCE3}" type="slidenum">
              <a:rPr lang="en-US"/>
              <a:pPr>
                <a:defRPr/>
              </a:pPr>
              <a:t>‹#›</a:t>
            </a:fld>
            <a:endParaRPr lang="en-US"/>
          </a:p>
        </p:txBody>
      </p:sp>
      <p:sp>
        <p:nvSpPr>
          <p:cNvPr id="5" name="Rectangle 14"/>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p>
          </p:txBody>
        </p:sp>
      </p:grpSp>
      <p:sp>
        <p:nvSpPr>
          <p:cNvPr id="40971" name="Rectangle 11"/>
          <p:cNvSpPr>
            <a:spLocks noGrp="1" noChangeArrowheads="1"/>
          </p:cNvSpPr>
          <p:nvPr>
            <p:ph type="ctrTitle" sz="quarter"/>
          </p:nvPr>
        </p:nvSpPr>
        <p:spPr>
          <a:xfrm>
            <a:off x="685800" y="1736725"/>
            <a:ext cx="7772400" cy="1920875"/>
          </a:xfrm>
        </p:spPr>
        <p:txBody>
          <a:bodyPr/>
          <a:lstStyle>
            <a:lvl1pPr>
              <a:defRPr sz="6000">
                <a:solidFill>
                  <a:srgbClr val="F6DB3C"/>
                </a:solidFill>
              </a:defRPr>
            </a:lvl1pPr>
          </a:lstStyle>
          <a:p>
            <a:r>
              <a:rPr lang="en-US" dirty="0"/>
              <a:t>Click to edit Master title style</a:t>
            </a:r>
          </a:p>
        </p:txBody>
      </p:sp>
      <p:sp>
        <p:nvSpPr>
          <p:cNvPr id="4097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fld id="{D82A63B8-0AA2-45BB-BD24-A6E590380469}" type="datetimeFigureOut">
              <a:rPr lang="en-US"/>
              <a:pPr>
                <a:defRPr/>
              </a:pPr>
              <a:t>2/22/2018</a:t>
            </a:fld>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CE8458C0-D67A-49A0-B92C-F79B4FD19459}" type="slidenum">
              <a:rPr lang="en-US"/>
              <a:pPr>
                <a:defRPr/>
              </a:pPr>
              <a:t>‹#›</a:t>
            </a:fld>
            <a:endParaRPr lang="en-US"/>
          </a:p>
        </p:txBody>
      </p:sp>
    </p:spTree>
    <p:extLst>
      <p:ext uri="{BB962C8B-B14F-4D97-AF65-F5344CB8AC3E}">
        <p14:creationId xmlns:p14="http://schemas.microsoft.com/office/powerpoint/2010/main" val="3268449739"/>
      </p:ext>
    </p:extLst>
  </p:cSld>
  <p:clrMapOvr>
    <a:masterClrMapping/>
  </p:clrMapOvr>
  <p:transition spd="med" advClick="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298"/>
            <a:ext cx="8229600" cy="1143000"/>
          </a:xfrm>
        </p:spPr>
        <p:txBody>
          <a:bodyPr/>
          <a:lstStyle>
            <a:lvl1pPr>
              <a:defRPr>
                <a:solidFill>
                  <a:srgbClr val="F6DB3C"/>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0" y="1275907"/>
            <a:ext cx="8229600" cy="5326911"/>
          </a:xfrm>
        </p:spPr>
        <p:txBody>
          <a:bodyPr/>
          <a:lstStyle>
            <a:lvl1pPr>
              <a:defRPr b="1">
                <a:latin typeface="Arial" pitchFamily="34" charset="0"/>
                <a:cs typeface="Arial" pitchFamily="34" charset="0"/>
              </a:defRPr>
            </a:lvl1pPr>
            <a:lvl2pPr>
              <a:defRPr b="1">
                <a:latin typeface="Arial" pitchFamily="34" charset="0"/>
                <a:cs typeface="Arial" pitchFamily="34" charset="0"/>
              </a:defRPr>
            </a:lvl2pPr>
            <a:lvl3pPr>
              <a:defRPr b="1">
                <a:latin typeface="Arial" pitchFamily="34" charset="0"/>
                <a:cs typeface="Arial" pitchFamily="34" charset="0"/>
              </a:defRPr>
            </a:lvl3pPr>
            <a:lvl4pPr>
              <a:defRPr b="1">
                <a:latin typeface="Arial" pitchFamily="34" charset="0"/>
                <a:cs typeface="Arial" pitchFamily="34" charset="0"/>
              </a:defRPr>
            </a:lvl4pPr>
            <a:lvl5pPr>
              <a:defRPr b="1">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9390933"/>
      </p:ext>
    </p:extLst>
  </p:cSld>
  <p:clrMapOvr>
    <a:masterClrMapping/>
  </p:clrMapOvr>
  <p:transition spd="med" advClick="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halkboard">
    <p:spTree>
      <p:nvGrpSpPr>
        <p:cNvPr id="1" name=""/>
        <p:cNvGrpSpPr/>
        <p:nvPr/>
      </p:nvGrpSpPr>
      <p:grpSpPr>
        <a:xfrm>
          <a:off x="0" y="0"/>
          <a:ext cx="0" cy="0"/>
          <a:chOff x="0" y="0"/>
          <a:chExt cx="0" cy="0"/>
        </a:xfrm>
      </p:grpSpPr>
      <p:pic>
        <p:nvPicPr>
          <p:cNvPr id="1028" name="Picture 4" descr="Image result for chalkboard"/>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736" t="1664" r="1397" b="1943"/>
          <a:stretch/>
        </p:blipFill>
        <p:spPr bwMode="auto">
          <a:xfrm>
            <a:off x="0" y="5061"/>
            <a:ext cx="9143999" cy="68529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8298"/>
            <a:ext cx="9144000" cy="1143000"/>
          </a:xfrm>
        </p:spPr>
        <p:txBody>
          <a:bodyPr/>
          <a:lstStyle>
            <a:lvl1pPr>
              <a:defRPr>
                <a:solidFill>
                  <a:srgbClr val="F6DB3C"/>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0" y="1275907"/>
            <a:ext cx="8229600" cy="5326911"/>
          </a:xfrm>
          <a:noFill/>
        </p:spPr>
        <p:txBody>
          <a:bodyPr/>
          <a:lstStyle>
            <a:lvl1pPr>
              <a:defRPr b="1">
                <a:latin typeface="Arial" pitchFamily="34" charset="0"/>
                <a:cs typeface="Arial" pitchFamily="34" charset="0"/>
              </a:defRPr>
            </a:lvl1pPr>
            <a:lvl2pPr>
              <a:defRPr b="1">
                <a:latin typeface="Arial" pitchFamily="34" charset="0"/>
                <a:cs typeface="Arial" pitchFamily="34" charset="0"/>
              </a:defRPr>
            </a:lvl2pPr>
            <a:lvl3pPr>
              <a:defRPr b="1">
                <a:latin typeface="Arial" pitchFamily="34" charset="0"/>
                <a:cs typeface="Arial" pitchFamily="34" charset="0"/>
              </a:defRPr>
            </a:lvl3pPr>
            <a:lvl4pPr>
              <a:defRPr b="1">
                <a:latin typeface="Arial" pitchFamily="34" charset="0"/>
                <a:cs typeface="Arial" pitchFamily="34" charset="0"/>
              </a:defRPr>
            </a:lvl4pPr>
            <a:lvl5pPr>
              <a:defRPr b="1">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399576"/>
      </p:ext>
    </p:extLst>
  </p:cSld>
  <p:clrMapOvr>
    <a:masterClrMapping/>
  </p:clrMapOvr>
  <p:transition spd="med" advClick="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defRPr/>
            </a:lvl1pPr>
          </a:lstStyle>
          <a:p>
            <a:pPr>
              <a:defRPr/>
            </a:pPr>
            <a:fld id="{AA541560-CFBE-452E-8BC0-C13035E1A596}" type="datetimeFigureOut">
              <a:rPr lang="en-US"/>
              <a:pPr>
                <a:defRPr/>
              </a:pPr>
              <a:t>2/22/2018</a:t>
            </a:fld>
            <a:endParaRPr lang="en-US"/>
          </a:p>
        </p:txBody>
      </p:sp>
      <p:sp>
        <p:nvSpPr>
          <p:cNvPr id="5" name="Rectangle 3"/>
          <p:cNvSpPr>
            <a:spLocks noGrp="1" noChangeArrowheads="1"/>
          </p:cNvSpPr>
          <p:nvPr>
            <p:ph type="sldNum" sz="quarter" idx="11"/>
          </p:nvPr>
        </p:nvSpPr>
        <p:spPr/>
        <p:txBody>
          <a:bodyPr/>
          <a:lstStyle>
            <a:lvl1pPr>
              <a:defRPr/>
            </a:lvl1pPr>
          </a:lstStyle>
          <a:p>
            <a:pPr>
              <a:defRPr/>
            </a:pPr>
            <a:fld id="{13CF188C-21EB-4AA4-8D14-CEC32D3ABA7C}"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144480665"/>
      </p:ext>
    </p:extLst>
  </p:cSld>
  <p:clrMapOvr>
    <a:masterClrMapping/>
  </p:clrMapOvr>
  <p:transition spd="med" advClick="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7176"/>
            <a:ext cx="8229600" cy="1143000"/>
          </a:xfrm>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defRPr/>
            </a:lvl1pPr>
          </a:lstStyle>
          <a:p>
            <a:pPr>
              <a:defRPr/>
            </a:pPr>
            <a:fld id="{1CBA8EAA-614B-4C96-9FF0-010A17E2724E}" type="datetimeFigureOut">
              <a:rPr lang="en-US"/>
              <a:pPr>
                <a:defRPr/>
              </a:pPr>
              <a:t>2/22/2018</a:t>
            </a:fld>
            <a:endParaRPr lang="en-US"/>
          </a:p>
        </p:txBody>
      </p:sp>
      <p:sp>
        <p:nvSpPr>
          <p:cNvPr id="6" name="Rectangle 3"/>
          <p:cNvSpPr>
            <a:spLocks noGrp="1" noChangeArrowheads="1"/>
          </p:cNvSpPr>
          <p:nvPr>
            <p:ph type="sldNum" sz="quarter" idx="11"/>
          </p:nvPr>
        </p:nvSpPr>
        <p:spPr/>
        <p:txBody>
          <a:bodyPr/>
          <a:lstStyle>
            <a:lvl1pPr>
              <a:defRPr/>
            </a:lvl1pPr>
          </a:lstStyle>
          <a:p>
            <a:pPr>
              <a:defRPr/>
            </a:pPr>
            <a:fld id="{10F5EAA5-0B10-4650-BB20-978817312A2F}"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951120637"/>
      </p:ext>
    </p:extLst>
  </p:cSld>
  <p:clrMapOvr>
    <a:masterClrMapping/>
  </p:clrMapOvr>
  <p:transition spd="med" advClick="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defRPr/>
            </a:lvl1pPr>
          </a:lstStyle>
          <a:p>
            <a:pPr>
              <a:defRPr/>
            </a:pPr>
            <a:fld id="{925626EC-7316-4F81-956D-DF2632CD3663}" type="datetimeFigureOut">
              <a:rPr lang="en-US"/>
              <a:pPr>
                <a:defRPr/>
              </a:pPr>
              <a:t>2/22/2018</a:t>
            </a:fld>
            <a:endParaRPr lang="en-US"/>
          </a:p>
        </p:txBody>
      </p:sp>
      <p:sp>
        <p:nvSpPr>
          <p:cNvPr id="8" name="Rectangle 3"/>
          <p:cNvSpPr>
            <a:spLocks noGrp="1" noChangeArrowheads="1"/>
          </p:cNvSpPr>
          <p:nvPr>
            <p:ph type="sldNum" sz="quarter" idx="11"/>
          </p:nvPr>
        </p:nvSpPr>
        <p:spPr/>
        <p:txBody>
          <a:bodyPr/>
          <a:lstStyle>
            <a:lvl1pPr>
              <a:defRPr/>
            </a:lvl1pPr>
          </a:lstStyle>
          <a:p>
            <a:pPr>
              <a:defRPr/>
            </a:pPr>
            <a:fld id="{554BE151-5221-4047-AB2F-1A68EFE648A7}" type="slidenum">
              <a:rPr lang="en-US"/>
              <a:pPr>
                <a:defRPr/>
              </a:pPr>
              <a:t>‹#›</a:t>
            </a:fld>
            <a:endParaRPr lang="en-US"/>
          </a:p>
        </p:txBody>
      </p:sp>
      <p:sp>
        <p:nvSpPr>
          <p:cNvPr id="9"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969946295"/>
      </p:ext>
    </p:extLst>
  </p:cSld>
  <p:clrMapOvr>
    <a:masterClrMapping/>
  </p:clrMapOvr>
  <p:transition spd="med" advClick="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0362"/>
            <a:ext cx="8229600" cy="1143000"/>
          </a:xfrm>
        </p:spPr>
        <p:txBody>
          <a:bodyPr/>
          <a:lstStyle>
            <a:lvl1pPr>
              <a:defRPr>
                <a:solidFill>
                  <a:srgbClr val="F6DB3C"/>
                </a:solidFill>
              </a:defRPr>
            </a:lvl1pPr>
          </a:lstStyle>
          <a:p>
            <a:r>
              <a:rPr lang="en-US" dirty="0"/>
              <a:t>Click to edit Master title style</a:t>
            </a:r>
          </a:p>
        </p:txBody>
      </p:sp>
      <p:sp>
        <p:nvSpPr>
          <p:cNvPr id="3" name="Rectangle 2"/>
          <p:cNvSpPr>
            <a:spLocks noGrp="1" noChangeArrowheads="1"/>
          </p:cNvSpPr>
          <p:nvPr>
            <p:ph type="dt" sz="half" idx="10"/>
          </p:nvPr>
        </p:nvSpPr>
        <p:spPr/>
        <p:txBody>
          <a:bodyPr/>
          <a:lstStyle>
            <a:lvl1pPr>
              <a:defRPr/>
            </a:lvl1pPr>
          </a:lstStyle>
          <a:p>
            <a:pPr>
              <a:defRPr/>
            </a:pPr>
            <a:fld id="{C0EB26E9-4FB6-4528-BFDA-45B5B642057B}" type="datetimeFigureOut">
              <a:rPr lang="en-US"/>
              <a:pPr>
                <a:defRPr/>
              </a:pPr>
              <a:t>2/22/2018</a:t>
            </a:fld>
            <a:endParaRPr lang="en-US"/>
          </a:p>
        </p:txBody>
      </p:sp>
      <p:sp>
        <p:nvSpPr>
          <p:cNvPr id="4" name="Rectangle 3"/>
          <p:cNvSpPr>
            <a:spLocks noGrp="1" noChangeArrowheads="1"/>
          </p:cNvSpPr>
          <p:nvPr>
            <p:ph type="sldNum" sz="quarter" idx="11"/>
          </p:nvPr>
        </p:nvSpPr>
        <p:spPr/>
        <p:txBody>
          <a:bodyPr/>
          <a:lstStyle>
            <a:lvl1pPr>
              <a:defRPr/>
            </a:lvl1pPr>
          </a:lstStyle>
          <a:p>
            <a:pPr>
              <a:defRPr/>
            </a:pPr>
            <a:fld id="{ACC34C94-F37A-4880-AE01-CCE975CB3DED}" type="slidenum">
              <a:rPr lang="en-US"/>
              <a:pPr>
                <a:defRPr/>
              </a:pPr>
              <a:t>‹#›</a:t>
            </a:fld>
            <a:endParaRPr lang="en-US"/>
          </a:p>
        </p:txBody>
      </p:sp>
      <p:sp>
        <p:nvSpPr>
          <p:cNvPr id="5"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67617069"/>
      </p:ext>
    </p:extLst>
  </p:cSld>
  <p:clrMapOvr>
    <a:masterClrMapping/>
  </p:clrMapOvr>
  <p:transition spd="med" advClick="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298"/>
            <a:ext cx="8229600" cy="1143000"/>
          </a:xfrm>
        </p:spPr>
        <p:txBody>
          <a:bodyPr/>
          <a:lstStyle>
            <a:lvl1pPr>
              <a:defRPr>
                <a:solidFill>
                  <a:srgbClr val="F6DB3C"/>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0" y="1275907"/>
            <a:ext cx="8229600" cy="5326911"/>
          </a:xfrm>
        </p:spPr>
        <p:txBody>
          <a:bodyPr/>
          <a:lstStyle>
            <a:lvl1pPr>
              <a:defRPr b="1">
                <a:latin typeface="Arial" pitchFamily="34" charset="0"/>
                <a:cs typeface="Arial" pitchFamily="34" charset="0"/>
              </a:defRPr>
            </a:lvl1pPr>
            <a:lvl2pPr>
              <a:defRPr b="1">
                <a:latin typeface="Arial" pitchFamily="34" charset="0"/>
                <a:cs typeface="Arial" pitchFamily="34" charset="0"/>
              </a:defRPr>
            </a:lvl2pPr>
            <a:lvl3pPr>
              <a:defRPr b="1">
                <a:latin typeface="Arial" pitchFamily="34" charset="0"/>
                <a:cs typeface="Arial" pitchFamily="34" charset="0"/>
              </a:defRPr>
            </a:lvl3pPr>
            <a:lvl4pPr>
              <a:defRPr b="1">
                <a:latin typeface="Arial" pitchFamily="34" charset="0"/>
                <a:cs typeface="Arial" pitchFamily="34" charset="0"/>
              </a:defRPr>
            </a:lvl4pPr>
            <a:lvl5pPr>
              <a:defRPr b="1">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spd="med" advClick="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Black + Title">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0362"/>
            <a:ext cx="9144000" cy="1143000"/>
          </a:xfrm>
        </p:spPr>
        <p:txBody>
          <a:bodyPr/>
          <a:lstStyle>
            <a:lvl1pPr>
              <a:defRPr>
                <a:solidFill>
                  <a:srgbClr val="F6DB3C"/>
                </a:solidFill>
              </a:defRPr>
            </a:lvl1pPr>
          </a:lstStyle>
          <a:p>
            <a:r>
              <a:rPr lang="en-US" dirty="0"/>
              <a:t>Click to edit Master title style</a:t>
            </a:r>
          </a:p>
        </p:txBody>
      </p:sp>
      <p:sp>
        <p:nvSpPr>
          <p:cNvPr id="3" name="Rectangle 2"/>
          <p:cNvSpPr>
            <a:spLocks noGrp="1" noChangeArrowheads="1"/>
          </p:cNvSpPr>
          <p:nvPr>
            <p:ph type="dt" sz="half" idx="10"/>
          </p:nvPr>
        </p:nvSpPr>
        <p:spPr/>
        <p:txBody>
          <a:bodyPr/>
          <a:lstStyle>
            <a:lvl1pPr>
              <a:defRPr/>
            </a:lvl1pPr>
          </a:lstStyle>
          <a:p>
            <a:pPr>
              <a:defRPr/>
            </a:pPr>
            <a:fld id="{C0EB26E9-4FB6-4528-BFDA-45B5B642057B}" type="datetimeFigureOut">
              <a:rPr lang="en-US"/>
              <a:pPr>
                <a:defRPr/>
              </a:pPr>
              <a:t>2/22/2018</a:t>
            </a:fld>
            <a:endParaRPr lang="en-US"/>
          </a:p>
        </p:txBody>
      </p:sp>
      <p:sp>
        <p:nvSpPr>
          <p:cNvPr id="4" name="Rectangle 3"/>
          <p:cNvSpPr>
            <a:spLocks noGrp="1" noChangeArrowheads="1"/>
          </p:cNvSpPr>
          <p:nvPr>
            <p:ph type="sldNum" sz="quarter" idx="11"/>
          </p:nvPr>
        </p:nvSpPr>
        <p:spPr/>
        <p:txBody>
          <a:bodyPr/>
          <a:lstStyle>
            <a:lvl1pPr>
              <a:defRPr/>
            </a:lvl1pPr>
          </a:lstStyle>
          <a:p>
            <a:pPr>
              <a:defRPr/>
            </a:pPr>
            <a:fld id="{ACC34C94-F37A-4880-AE01-CCE975CB3DED}" type="slidenum">
              <a:rPr lang="en-US"/>
              <a:pPr>
                <a:defRPr/>
              </a:pPr>
              <a:t>‹#›</a:t>
            </a:fld>
            <a:endParaRPr lang="en-US"/>
          </a:p>
        </p:txBody>
      </p:sp>
      <p:sp>
        <p:nvSpPr>
          <p:cNvPr id="5"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738074928"/>
      </p:ext>
    </p:extLst>
  </p:cSld>
  <p:clrMapOvr>
    <a:masterClrMapping/>
  </p:clrMapOvr>
  <p:transition spd="med" advClick="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defRPr/>
            </a:lvl1pPr>
          </a:lstStyle>
          <a:p>
            <a:pPr>
              <a:defRPr/>
            </a:pPr>
            <a:fld id="{EB346CE6-3ADE-4273-96E2-549355A33CC9}" type="datetimeFigureOut">
              <a:rPr lang="en-US"/>
              <a:pPr>
                <a:defRPr/>
              </a:pPr>
              <a:t>2/22/2018</a:t>
            </a:fld>
            <a:endParaRPr lang="en-US"/>
          </a:p>
        </p:txBody>
      </p:sp>
      <p:sp>
        <p:nvSpPr>
          <p:cNvPr id="3" name="Rectangle 3"/>
          <p:cNvSpPr>
            <a:spLocks noGrp="1" noChangeArrowheads="1"/>
          </p:cNvSpPr>
          <p:nvPr>
            <p:ph type="sldNum" sz="quarter" idx="11"/>
          </p:nvPr>
        </p:nvSpPr>
        <p:spPr/>
        <p:txBody>
          <a:bodyPr/>
          <a:lstStyle>
            <a:lvl1pPr>
              <a:defRPr/>
            </a:lvl1pPr>
          </a:lstStyle>
          <a:p>
            <a:pPr>
              <a:defRPr/>
            </a:pPr>
            <a:fld id="{9D0AE581-D661-4D7D-BB55-EFC040D62471}" type="slidenum">
              <a:rPr lang="en-US"/>
              <a:pPr>
                <a:defRPr/>
              </a:pPr>
              <a:t>‹#›</a:t>
            </a:fld>
            <a:endParaRPr lang="en-US"/>
          </a:p>
        </p:txBody>
      </p:sp>
      <p:sp>
        <p:nvSpPr>
          <p:cNvPr id="4"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394501862"/>
      </p:ext>
    </p:extLst>
  </p:cSld>
  <p:clrMapOvr>
    <a:masterClrMapping/>
  </p:clrMapOvr>
  <p:transition spd="med" advClick="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ck">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186510"/>
      </p:ext>
    </p:extLst>
  </p:cSld>
  <p:clrMapOvr>
    <a:masterClrMapping/>
  </p:clrMapOvr>
  <p:transition spd="med" advClick="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fld id="{A3138AD6-164D-4F7A-9701-C7FB18A783C7}" type="datetimeFigureOut">
              <a:rPr lang="en-US"/>
              <a:pPr>
                <a:defRPr/>
              </a:pPr>
              <a:t>2/22/2018</a:t>
            </a:fld>
            <a:endParaRPr lang="en-US"/>
          </a:p>
        </p:txBody>
      </p:sp>
      <p:sp>
        <p:nvSpPr>
          <p:cNvPr id="6" name="Rectangle 3"/>
          <p:cNvSpPr>
            <a:spLocks noGrp="1" noChangeArrowheads="1"/>
          </p:cNvSpPr>
          <p:nvPr>
            <p:ph type="sldNum" sz="quarter" idx="11"/>
          </p:nvPr>
        </p:nvSpPr>
        <p:spPr/>
        <p:txBody>
          <a:bodyPr/>
          <a:lstStyle>
            <a:lvl1pPr>
              <a:defRPr/>
            </a:lvl1pPr>
          </a:lstStyle>
          <a:p>
            <a:pPr>
              <a:defRPr/>
            </a:pPr>
            <a:fld id="{D7DF5290-6F41-4330-BB77-24FB43BF6233}"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445793176"/>
      </p:ext>
    </p:extLst>
  </p:cSld>
  <p:clrMapOvr>
    <a:masterClrMapping/>
  </p:clrMapOvr>
  <p:transition spd="med" advClick="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fld id="{9E8E62CB-9AF1-4379-92C3-6100C404D5F5}" type="datetimeFigureOut">
              <a:rPr lang="en-US"/>
              <a:pPr>
                <a:defRPr/>
              </a:pPr>
              <a:t>2/22/2018</a:t>
            </a:fld>
            <a:endParaRPr lang="en-US"/>
          </a:p>
        </p:txBody>
      </p:sp>
      <p:sp>
        <p:nvSpPr>
          <p:cNvPr id="6" name="Rectangle 3"/>
          <p:cNvSpPr>
            <a:spLocks noGrp="1" noChangeArrowheads="1"/>
          </p:cNvSpPr>
          <p:nvPr>
            <p:ph type="sldNum" sz="quarter" idx="11"/>
          </p:nvPr>
        </p:nvSpPr>
        <p:spPr/>
        <p:txBody>
          <a:bodyPr/>
          <a:lstStyle>
            <a:lvl1pPr>
              <a:defRPr/>
            </a:lvl1pPr>
          </a:lstStyle>
          <a:p>
            <a:pPr>
              <a:defRPr/>
            </a:pPr>
            <a:fld id="{F1CF4DB3-4BFD-4DB7-95F4-0ECF4FE65CB1}"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556838176"/>
      </p:ext>
    </p:extLst>
  </p:cSld>
  <p:clrMapOvr>
    <a:masterClrMapping/>
  </p:clrMapOvr>
  <p:transition spd="med" advClick="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fld id="{EA929AD1-DF28-4660-9706-87538AB772F2}" type="datetimeFigureOut">
              <a:rPr lang="en-US"/>
              <a:pPr>
                <a:defRPr/>
              </a:pPr>
              <a:t>2/22/2018</a:t>
            </a:fld>
            <a:endParaRPr lang="en-US"/>
          </a:p>
        </p:txBody>
      </p:sp>
      <p:sp>
        <p:nvSpPr>
          <p:cNvPr id="5" name="Rectangle 3"/>
          <p:cNvSpPr>
            <a:spLocks noGrp="1" noChangeArrowheads="1"/>
          </p:cNvSpPr>
          <p:nvPr>
            <p:ph type="sldNum" sz="quarter" idx="11"/>
          </p:nvPr>
        </p:nvSpPr>
        <p:spPr/>
        <p:txBody>
          <a:bodyPr/>
          <a:lstStyle>
            <a:lvl1pPr>
              <a:defRPr/>
            </a:lvl1pPr>
          </a:lstStyle>
          <a:p>
            <a:pPr>
              <a:defRPr/>
            </a:pPr>
            <a:fld id="{B462C5EE-12E6-4944-A9DA-07A696FB377E}"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836614407"/>
      </p:ext>
    </p:extLst>
  </p:cSld>
  <p:clrMapOvr>
    <a:masterClrMapping/>
  </p:clrMapOvr>
  <p:transition spd="med" advClick="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fld id="{3A1B6483-7C4D-4AAB-9C9D-E10F2A32D184}" type="datetimeFigureOut">
              <a:rPr lang="en-US"/>
              <a:pPr>
                <a:defRPr/>
              </a:pPr>
              <a:t>2/22/2018</a:t>
            </a:fld>
            <a:endParaRPr lang="en-US"/>
          </a:p>
        </p:txBody>
      </p:sp>
      <p:sp>
        <p:nvSpPr>
          <p:cNvPr id="5" name="Rectangle 3"/>
          <p:cNvSpPr>
            <a:spLocks noGrp="1" noChangeArrowheads="1"/>
          </p:cNvSpPr>
          <p:nvPr>
            <p:ph type="sldNum" sz="quarter" idx="11"/>
          </p:nvPr>
        </p:nvSpPr>
        <p:spPr/>
        <p:txBody>
          <a:bodyPr/>
          <a:lstStyle>
            <a:lvl1pPr>
              <a:defRPr/>
            </a:lvl1pPr>
          </a:lstStyle>
          <a:p>
            <a:pPr>
              <a:defRPr/>
            </a:pPr>
            <a:fld id="{27F1BB96-14BE-4167-8207-F5362479EB06}"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006676357"/>
      </p:ext>
    </p:extLst>
  </p:cSld>
  <p:clrMapOvr>
    <a:masterClrMapping/>
  </p:clrMapOvr>
  <p:transition spd="med" advClick="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000000"/>
        </a:soli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p>
          </p:txBody>
        </p:sp>
      </p:grpSp>
      <p:sp>
        <p:nvSpPr>
          <p:cNvPr id="40971" name="Rectangle 11"/>
          <p:cNvSpPr>
            <a:spLocks noGrp="1" noChangeArrowheads="1"/>
          </p:cNvSpPr>
          <p:nvPr>
            <p:ph type="ctrTitle" sz="quarter"/>
          </p:nvPr>
        </p:nvSpPr>
        <p:spPr>
          <a:xfrm>
            <a:off x="685800" y="1736725"/>
            <a:ext cx="7772400" cy="1920875"/>
          </a:xfrm>
        </p:spPr>
        <p:txBody>
          <a:bodyPr/>
          <a:lstStyle>
            <a:lvl1pPr>
              <a:defRPr sz="9600">
                <a:solidFill>
                  <a:srgbClr val="F6DB3C"/>
                </a:solidFill>
              </a:defRPr>
            </a:lvl1pPr>
          </a:lstStyle>
          <a:p>
            <a:r>
              <a:rPr lang="en-US" dirty="0"/>
              <a:t>Click to edit Master title style</a:t>
            </a:r>
          </a:p>
        </p:txBody>
      </p:sp>
      <p:sp>
        <p:nvSpPr>
          <p:cNvPr id="4097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Tree>
    <p:extLst>
      <p:ext uri="{BB962C8B-B14F-4D97-AF65-F5344CB8AC3E}">
        <p14:creationId xmlns:p14="http://schemas.microsoft.com/office/powerpoint/2010/main" val="2311349909"/>
      </p:ext>
    </p:extLst>
  </p:cSld>
  <p:clrMapOvr>
    <a:masterClrMapping/>
  </p:clrMapOvr>
  <p:transition spd="med" advClick="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8298"/>
            <a:ext cx="9144000" cy="1143000"/>
          </a:xfrm>
        </p:spPr>
        <p:txBody>
          <a:bodyPr/>
          <a:lstStyle>
            <a:lvl1pPr>
              <a:defRPr>
                <a:solidFill>
                  <a:srgbClr val="F6DB3C"/>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0" y="1275907"/>
            <a:ext cx="8229600" cy="5326911"/>
          </a:xfrm>
        </p:spPr>
        <p:txBody>
          <a:bodyPr/>
          <a:lstStyle>
            <a:lvl1pPr>
              <a:defRPr b="1">
                <a:latin typeface="Arial" pitchFamily="34" charset="0"/>
                <a:cs typeface="Arial" pitchFamily="34" charset="0"/>
              </a:defRPr>
            </a:lvl1pPr>
            <a:lvl2pPr>
              <a:defRPr b="1">
                <a:latin typeface="Arial" pitchFamily="34" charset="0"/>
                <a:cs typeface="Arial" pitchFamily="34" charset="0"/>
              </a:defRPr>
            </a:lvl2pPr>
            <a:lvl3pPr>
              <a:defRPr b="1">
                <a:latin typeface="Arial" pitchFamily="34" charset="0"/>
                <a:cs typeface="Arial" pitchFamily="34" charset="0"/>
              </a:defRPr>
            </a:lvl3pPr>
            <a:lvl4pPr>
              <a:defRPr b="1">
                <a:latin typeface="Arial" pitchFamily="34" charset="0"/>
                <a:cs typeface="Arial" pitchFamily="34" charset="0"/>
              </a:defRPr>
            </a:lvl4pPr>
            <a:lvl5pPr>
              <a:defRPr b="1">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36908758"/>
      </p:ext>
    </p:extLst>
  </p:cSld>
  <p:clrMapOvr>
    <a:masterClrMapping/>
  </p:clrMapOvr>
  <p:transition spd="med" advClick="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8298"/>
            <a:ext cx="9144000" cy="1143000"/>
          </a:xfrm>
        </p:spPr>
        <p:txBody>
          <a:bodyPr/>
          <a:lstStyle>
            <a:lvl1pPr>
              <a:defRPr>
                <a:solidFill>
                  <a:srgbClr val="F6DB3C"/>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0" y="1275907"/>
            <a:ext cx="8229600" cy="5326911"/>
          </a:xfrm>
        </p:spPr>
        <p:txBody>
          <a:bodyPr/>
          <a:lstStyle>
            <a:lvl1pPr>
              <a:defRPr b="1">
                <a:latin typeface="Arial" pitchFamily="34" charset="0"/>
                <a:cs typeface="Arial" pitchFamily="34" charset="0"/>
              </a:defRPr>
            </a:lvl1pPr>
            <a:lvl2pPr>
              <a:defRPr b="1">
                <a:latin typeface="Arial" pitchFamily="34" charset="0"/>
                <a:cs typeface="Arial" pitchFamily="34" charset="0"/>
              </a:defRPr>
            </a:lvl2pPr>
            <a:lvl3pPr>
              <a:defRPr b="1">
                <a:latin typeface="Arial" pitchFamily="34" charset="0"/>
                <a:cs typeface="Arial" pitchFamily="34" charset="0"/>
              </a:defRPr>
            </a:lvl3pPr>
            <a:lvl4pPr>
              <a:defRPr b="1">
                <a:latin typeface="Arial" pitchFamily="34" charset="0"/>
                <a:cs typeface="Arial" pitchFamily="34" charset="0"/>
              </a:defRPr>
            </a:lvl4pPr>
            <a:lvl5pPr>
              <a:defRPr b="1">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9519060"/>
      </p:ext>
    </p:extLst>
  </p:cSld>
  <p:clrMapOvr>
    <a:masterClrMapping/>
  </p:clrMapOvr>
  <p:transition spd="med" advClick="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defRPr/>
            </a:lvl1pPr>
          </a:lstStyle>
          <a:p>
            <a:pPr>
              <a:defRPr/>
            </a:pPr>
            <a:fld id="{AA541560-CFBE-452E-8BC0-C13035E1A596}" type="datetimeFigureOut">
              <a:rPr lang="en-US"/>
              <a:pPr>
                <a:defRPr/>
              </a:pPr>
              <a:t>2/22/2018</a:t>
            </a:fld>
            <a:endParaRPr lang="en-US"/>
          </a:p>
        </p:txBody>
      </p:sp>
      <p:sp>
        <p:nvSpPr>
          <p:cNvPr id="5" name="Rectangle 3"/>
          <p:cNvSpPr>
            <a:spLocks noGrp="1" noChangeArrowheads="1"/>
          </p:cNvSpPr>
          <p:nvPr>
            <p:ph type="sldNum" sz="quarter" idx="11"/>
          </p:nvPr>
        </p:nvSpPr>
        <p:spPr/>
        <p:txBody>
          <a:bodyPr/>
          <a:lstStyle>
            <a:lvl1pPr>
              <a:defRPr/>
            </a:lvl1pPr>
          </a:lstStyle>
          <a:p>
            <a:pPr>
              <a:defRPr/>
            </a:pPr>
            <a:fld id="{13CF188C-21EB-4AA4-8D14-CEC32D3ABA7C}"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spd="med" advClick="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7952" y="2694432"/>
            <a:ext cx="8424672" cy="2365248"/>
          </a:xfrm>
        </p:spPr>
        <p:txBody>
          <a:bodyPr/>
          <a:lstStyle>
            <a:lvl1pPr>
              <a:defRPr sz="11500">
                <a:solidFill>
                  <a:srgbClr val="F6DB3C"/>
                </a:solidFill>
                <a:latin typeface="Arial"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2339274023"/>
      </p:ext>
    </p:extLst>
  </p:cSld>
  <p:clrMapOvr>
    <a:masterClrMapping/>
  </p:clrMapOvr>
  <p:transition spd="med" advClick="0">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1376" y="1426464"/>
            <a:ext cx="8424672" cy="2365248"/>
          </a:xfrm>
        </p:spPr>
        <p:txBody>
          <a:bodyPr/>
          <a:lstStyle>
            <a:lvl1pPr>
              <a:defRPr sz="11500">
                <a:solidFill>
                  <a:srgbClr val="F6DB3C"/>
                </a:solidFill>
                <a:latin typeface="Arial" pitchFamily="34" charset="0"/>
                <a:cs typeface="Arial" pitchFamily="34" charset="0"/>
              </a:defRPr>
            </a:lvl1pPr>
          </a:lstStyle>
          <a:p>
            <a:r>
              <a:rPr lang="en-US" dirty="0"/>
              <a:t>Click to edit Master title style</a:t>
            </a:r>
          </a:p>
        </p:txBody>
      </p:sp>
      <p:sp>
        <p:nvSpPr>
          <p:cNvPr id="4" name="Text Placeholder 3"/>
          <p:cNvSpPr>
            <a:spLocks noGrp="1"/>
          </p:cNvSpPr>
          <p:nvPr>
            <p:ph type="body" sz="quarter" idx="10"/>
          </p:nvPr>
        </p:nvSpPr>
        <p:spPr>
          <a:xfrm>
            <a:off x="341376" y="4072129"/>
            <a:ext cx="8424672" cy="1450848"/>
          </a:xfrm>
        </p:spPr>
        <p:txBody>
          <a:bodyPr/>
          <a:lstStyle>
            <a:lvl1pPr marL="0" indent="0" algn="ctr">
              <a:buNone/>
              <a:defRPr sz="54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661690306"/>
      </p:ext>
    </p:extLst>
  </p:cSld>
  <p:clrMapOvr>
    <a:masterClrMapping/>
  </p:clrMapOvr>
  <p:transition spd="med" advClick="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32638"/>
          </a:xfrm>
        </p:spPr>
        <p:txBody>
          <a:bodyPr/>
          <a:lstStyle>
            <a:lvl1pPr>
              <a:defRPr>
                <a:solidFill>
                  <a:srgbClr val="F6DB3C"/>
                </a:solidFill>
              </a:defRPr>
            </a:lvl1pPr>
          </a:lstStyle>
          <a:p>
            <a:r>
              <a:rPr lang="en-US" dirty="0"/>
              <a:t>Click to edit Master title style</a:t>
            </a:r>
          </a:p>
        </p:txBody>
      </p:sp>
    </p:spTree>
    <p:extLst>
      <p:ext uri="{BB962C8B-B14F-4D97-AF65-F5344CB8AC3E}">
        <p14:creationId xmlns:p14="http://schemas.microsoft.com/office/powerpoint/2010/main" val="3291820530"/>
      </p:ext>
    </p:extLst>
  </p:cSld>
  <p:clrMapOvr>
    <a:masterClrMapping/>
  </p:clrMapOvr>
  <p:transition spd="med" advClick="0">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1546208"/>
      </p:ext>
    </p:extLst>
  </p:cSld>
  <p:clrMapOvr>
    <a:masterClrMapping/>
  </p:clrMapOvr>
  <p:transition spd="med" advClick="0">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sp>
        <p:nvSpPr>
          <p:cNvPr id="2" name="Title 1"/>
          <p:cNvSpPr txBox="1">
            <a:spLocks/>
          </p:cNvSpPr>
          <p:nvPr userDrawn="1"/>
        </p:nvSpPr>
        <p:spPr bwMode="auto">
          <a:xfrm>
            <a:off x="0" y="7938"/>
            <a:ext cx="9144000" cy="1143000"/>
          </a:xfrm>
          <a:prstGeom prst="rect">
            <a:avLst/>
          </a:prstGeom>
          <a:solidFill>
            <a:srgbClr val="F8F8F8">
              <a:alpha val="18039"/>
            </a:srgbClr>
          </a:solidFill>
          <a:ln w="9525">
            <a:noFill/>
            <a:miter lim="800000"/>
            <a:headEnd/>
            <a:tailEnd/>
          </a:ln>
          <a:effectLst/>
        </p:spPr>
        <p:txBody>
          <a:bodyPr anchor="ctr"/>
          <a:lstStyle>
            <a:lvl1pPr algn="ctr" rtl="0" eaLnBrk="0" fontAlgn="base" hangingPunct="0">
              <a:spcBef>
                <a:spcPct val="0"/>
              </a:spcBef>
              <a:spcAft>
                <a:spcPct val="0"/>
              </a:spcAft>
              <a:defRPr sz="4400" b="1">
                <a:solidFill>
                  <a:srgbClr val="F6DB3C"/>
                </a:solidFill>
                <a:effectLst>
                  <a:outerShdw blurRad="38100" dist="38100" dir="2700000" algn="tl">
                    <a:srgbClr val="000000"/>
                  </a:outerShdw>
                </a:effectLst>
                <a:latin typeface="Arial" pitchFamily="34" charset="0"/>
                <a:ea typeface="+mj-ea"/>
                <a:cs typeface="Arial" pitchFamily="34" charset="0"/>
              </a:defRPr>
            </a:lvl1pPr>
            <a:lvl2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pPr>
              <a:defRPr/>
            </a:pPr>
            <a:r>
              <a:rPr lang="en-US" dirty="0"/>
              <a:t>Click to edit Master title style</a:t>
            </a:r>
          </a:p>
        </p:txBody>
      </p:sp>
    </p:spTree>
    <p:extLst>
      <p:ext uri="{BB962C8B-B14F-4D97-AF65-F5344CB8AC3E}">
        <p14:creationId xmlns:p14="http://schemas.microsoft.com/office/powerpoint/2010/main" val="2966544916"/>
      </p:ext>
    </p:extLst>
  </p:cSld>
  <p:clrMapOvr>
    <a:masterClrMapping/>
  </p:clrMapOvr>
  <p:transition spd="med" advClick="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halkboard Big Titl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1376" y="1426464"/>
            <a:ext cx="8424672" cy="2365248"/>
          </a:xfrm>
        </p:spPr>
        <p:txBody>
          <a:bodyPr/>
          <a:lstStyle>
            <a:lvl1pPr>
              <a:defRPr sz="8800">
                <a:solidFill>
                  <a:srgbClr val="F6DB3C"/>
                </a:solidFill>
                <a:latin typeface="Arial" pitchFamily="34" charset="0"/>
                <a:cs typeface="Arial" pitchFamily="34" charset="0"/>
              </a:defRPr>
            </a:lvl1pPr>
          </a:lstStyle>
          <a:p>
            <a:r>
              <a:rPr lang="en-US" dirty="0"/>
              <a:t>Click to edit Master title style</a:t>
            </a:r>
          </a:p>
        </p:txBody>
      </p:sp>
      <p:sp>
        <p:nvSpPr>
          <p:cNvPr id="4" name="Text Placeholder 3"/>
          <p:cNvSpPr>
            <a:spLocks noGrp="1"/>
          </p:cNvSpPr>
          <p:nvPr>
            <p:ph type="body" sz="quarter" idx="10"/>
          </p:nvPr>
        </p:nvSpPr>
        <p:spPr>
          <a:xfrm>
            <a:off x="341376" y="4072129"/>
            <a:ext cx="8424672" cy="1450848"/>
          </a:xfrm>
        </p:spPr>
        <p:txBody>
          <a:bodyPr/>
          <a:lstStyle>
            <a:lvl1pPr marL="0" indent="0" algn="ctr">
              <a:buNone/>
              <a:defRPr sz="54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2951297605"/>
      </p:ext>
    </p:extLst>
  </p:cSld>
  <p:clrMapOvr>
    <a:masterClrMapping/>
  </p:clrMapOvr>
  <p:transition spd="med" advClick="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Chalkboard">
    <p:spTree>
      <p:nvGrpSpPr>
        <p:cNvPr id="1" name=""/>
        <p:cNvGrpSpPr/>
        <p:nvPr/>
      </p:nvGrpSpPr>
      <p:grpSpPr>
        <a:xfrm>
          <a:off x="0" y="0"/>
          <a:ext cx="0" cy="0"/>
          <a:chOff x="0" y="0"/>
          <a:chExt cx="0" cy="0"/>
        </a:xfrm>
      </p:grpSpPr>
      <p:pic>
        <p:nvPicPr>
          <p:cNvPr id="1028" name="Picture 4" descr="Image result for chalkboard"/>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736" t="1664" r="1397" b="1943"/>
          <a:stretch/>
        </p:blipFill>
        <p:spPr bwMode="auto">
          <a:xfrm>
            <a:off x="0" y="5061"/>
            <a:ext cx="9143999" cy="68529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8298"/>
            <a:ext cx="9144000" cy="1143000"/>
          </a:xfrm>
        </p:spPr>
        <p:txBody>
          <a:bodyPr/>
          <a:lstStyle>
            <a:lvl1pPr>
              <a:defRPr>
                <a:solidFill>
                  <a:srgbClr val="F6DB3C"/>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0" y="1275907"/>
            <a:ext cx="8229600" cy="5326911"/>
          </a:xfrm>
          <a:noFill/>
        </p:spPr>
        <p:txBody>
          <a:bodyPr/>
          <a:lstStyle>
            <a:lvl1pPr>
              <a:defRPr b="1">
                <a:latin typeface="Arial" pitchFamily="34" charset="0"/>
                <a:cs typeface="Arial" pitchFamily="34" charset="0"/>
              </a:defRPr>
            </a:lvl1pPr>
            <a:lvl2pPr>
              <a:defRPr b="1">
                <a:latin typeface="Arial" pitchFamily="34" charset="0"/>
                <a:cs typeface="Arial" pitchFamily="34" charset="0"/>
              </a:defRPr>
            </a:lvl2pPr>
            <a:lvl3pPr>
              <a:defRPr b="1">
                <a:latin typeface="Arial" pitchFamily="34" charset="0"/>
                <a:cs typeface="Arial" pitchFamily="34" charset="0"/>
              </a:defRPr>
            </a:lvl3pPr>
            <a:lvl4pPr>
              <a:defRPr b="1">
                <a:latin typeface="Arial" pitchFamily="34" charset="0"/>
                <a:cs typeface="Arial" pitchFamily="34" charset="0"/>
              </a:defRPr>
            </a:lvl4pPr>
            <a:lvl5pPr>
              <a:defRPr b="1">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7214541"/>
      </p:ext>
    </p:extLst>
  </p:cSld>
  <p:clrMapOvr>
    <a:masterClrMapping/>
  </p:clrMapOvr>
  <p:transition spd="med" advClick="0">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lkboard Title">
    <p:spTree>
      <p:nvGrpSpPr>
        <p:cNvPr id="1" name=""/>
        <p:cNvGrpSpPr/>
        <p:nvPr/>
      </p:nvGrpSpPr>
      <p:grpSpPr>
        <a:xfrm>
          <a:off x="0" y="0"/>
          <a:ext cx="0" cy="0"/>
          <a:chOff x="0" y="0"/>
          <a:chExt cx="0" cy="0"/>
        </a:xfrm>
      </p:grpSpPr>
      <p:pic>
        <p:nvPicPr>
          <p:cNvPr id="1028" name="Picture 4" descr="Image result for chalkboard"/>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736" t="1664" r="1397" b="1943"/>
          <a:stretch/>
        </p:blipFill>
        <p:spPr bwMode="auto">
          <a:xfrm>
            <a:off x="0" y="5061"/>
            <a:ext cx="9143999" cy="68529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8298"/>
            <a:ext cx="9144000" cy="1143000"/>
          </a:xfrm>
        </p:spPr>
        <p:txBody>
          <a:bodyPr/>
          <a:lstStyle>
            <a:lvl1pPr>
              <a:defRPr>
                <a:solidFill>
                  <a:srgbClr val="F6DB3C"/>
                </a:solidFill>
                <a:latin typeface="Arial"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3826677014"/>
      </p:ext>
    </p:extLst>
  </p:cSld>
  <p:clrMapOvr>
    <a:masterClrMapping/>
  </p:clrMapOvr>
  <p:transition spd="med" advClick="0">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Chalkboard">
    <p:spTree>
      <p:nvGrpSpPr>
        <p:cNvPr id="1" name=""/>
        <p:cNvGrpSpPr/>
        <p:nvPr/>
      </p:nvGrpSpPr>
      <p:grpSpPr>
        <a:xfrm>
          <a:off x="0" y="0"/>
          <a:ext cx="0" cy="0"/>
          <a:chOff x="0" y="0"/>
          <a:chExt cx="0" cy="0"/>
        </a:xfrm>
      </p:grpSpPr>
      <p:pic>
        <p:nvPicPr>
          <p:cNvPr id="1028" name="Picture 4" descr="Image result for chalkboard"/>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736" t="1664" r="1397" b="1943"/>
          <a:stretch/>
        </p:blipFill>
        <p:spPr bwMode="auto">
          <a:xfrm>
            <a:off x="0" y="5061"/>
            <a:ext cx="9143999" cy="6852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793832"/>
      </p:ext>
    </p:extLst>
  </p:cSld>
  <p:clrMapOvr>
    <a:masterClrMapping/>
  </p:clrMapOvr>
  <p:transition spd="med" advClick="0">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Black + Title">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0362"/>
            <a:ext cx="9144000" cy="1143000"/>
          </a:xfrm>
        </p:spPr>
        <p:txBody>
          <a:bodyPr/>
          <a:lstStyle>
            <a:lvl1pPr>
              <a:defRPr>
                <a:solidFill>
                  <a:srgbClr val="F6DB3C"/>
                </a:solidFill>
              </a:defRPr>
            </a:lvl1pPr>
          </a:lstStyle>
          <a:p>
            <a:r>
              <a:rPr lang="en-US" dirty="0"/>
              <a:t>Click to edit Master title style</a:t>
            </a:r>
          </a:p>
        </p:txBody>
      </p:sp>
    </p:spTree>
    <p:extLst>
      <p:ext uri="{BB962C8B-B14F-4D97-AF65-F5344CB8AC3E}">
        <p14:creationId xmlns:p14="http://schemas.microsoft.com/office/powerpoint/2010/main" val="2390931881"/>
      </p:ext>
    </p:extLst>
  </p:cSld>
  <p:clrMapOvr>
    <a:masterClrMapping/>
  </p:clrMapOvr>
  <p:transition spd="med" advClick="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7176"/>
            <a:ext cx="8229600" cy="1143000"/>
          </a:xfrm>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defRPr/>
            </a:lvl1pPr>
          </a:lstStyle>
          <a:p>
            <a:pPr>
              <a:defRPr/>
            </a:pPr>
            <a:fld id="{1CBA8EAA-614B-4C96-9FF0-010A17E2724E}" type="datetimeFigureOut">
              <a:rPr lang="en-US"/>
              <a:pPr>
                <a:defRPr/>
              </a:pPr>
              <a:t>2/22/2018</a:t>
            </a:fld>
            <a:endParaRPr lang="en-US"/>
          </a:p>
        </p:txBody>
      </p:sp>
      <p:sp>
        <p:nvSpPr>
          <p:cNvPr id="6" name="Rectangle 3"/>
          <p:cNvSpPr>
            <a:spLocks noGrp="1" noChangeArrowheads="1"/>
          </p:cNvSpPr>
          <p:nvPr>
            <p:ph type="sldNum" sz="quarter" idx="11"/>
          </p:nvPr>
        </p:nvSpPr>
        <p:spPr/>
        <p:txBody>
          <a:bodyPr/>
          <a:lstStyle>
            <a:lvl1pPr>
              <a:defRPr/>
            </a:lvl1pPr>
          </a:lstStyle>
          <a:p>
            <a:pPr>
              <a:defRPr/>
            </a:pPr>
            <a:fld id="{10F5EAA5-0B10-4650-BB20-978817312A2F}"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spd="med" advClick="0">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ck">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037211"/>
      </p:ext>
    </p:extLst>
  </p:cSld>
  <p:clrMapOvr>
    <a:masterClrMapping/>
  </p:clrMapOvr>
  <p:transition spd="med" advClick="0">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ndParaRPr>
            </a:p>
          </p:txBody>
        </p:sp>
      </p:grpSp>
      <p:sp>
        <p:nvSpPr>
          <p:cNvPr id="40971" name="Rectangle 11"/>
          <p:cNvSpPr>
            <a:spLocks noGrp="1" noChangeArrowheads="1"/>
          </p:cNvSpPr>
          <p:nvPr>
            <p:ph type="ctrTitle" sz="quarter"/>
          </p:nvPr>
        </p:nvSpPr>
        <p:spPr>
          <a:xfrm>
            <a:off x="685800" y="1736725"/>
            <a:ext cx="7772400" cy="1920875"/>
          </a:xfrm>
        </p:spPr>
        <p:txBody>
          <a:bodyPr/>
          <a:lstStyle>
            <a:lvl1pPr>
              <a:defRPr sz="6000">
                <a:solidFill>
                  <a:srgbClr val="F6DB3C"/>
                </a:solidFill>
              </a:defRPr>
            </a:lvl1pPr>
          </a:lstStyle>
          <a:p>
            <a:r>
              <a:rPr lang="en-US" dirty="0"/>
              <a:t>Click to edit Master title style</a:t>
            </a:r>
          </a:p>
        </p:txBody>
      </p:sp>
      <p:sp>
        <p:nvSpPr>
          <p:cNvPr id="4097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fld id="{D82A63B8-0AA2-45BB-BD24-A6E590380469}" type="datetimeFigureOut">
              <a:rPr lang="en-US">
                <a:solidFill>
                  <a:srgbClr val="FFFFFF"/>
                </a:solidFill>
              </a:rPr>
              <a:pPr>
                <a:defRPr/>
              </a:pPr>
              <a:t>2/22/2018</a:t>
            </a:fld>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CE8458C0-D67A-49A0-B92C-F79B4FD194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37576711"/>
      </p:ext>
    </p:extLst>
  </p:cSld>
  <p:clrMapOvr>
    <a:masterClrMapping/>
  </p:clrMapOvr>
  <p:transition spd="med" advClick="0">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298"/>
            <a:ext cx="8229600" cy="1143000"/>
          </a:xfrm>
        </p:spPr>
        <p:txBody>
          <a:bodyPr/>
          <a:lstStyle>
            <a:lvl1pPr>
              <a:defRPr>
                <a:solidFill>
                  <a:srgbClr val="F6DB3C"/>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0" y="1275907"/>
            <a:ext cx="8229600" cy="5326911"/>
          </a:xfrm>
        </p:spPr>
        <p:txBody>
          <a:bodyPr/>
          <a:lstStyle>
            <a:lvl1pPr>
              <a:defRPr b="1">
                <a:latin typeface="Arial" pitchFamily="34" charset="0"/>
                <a:cs typeface="Arial" pitchFamily="34" charset="0"/>
              </a:defRPr>
            </a:lvl1pPr>
            <a:lvl2pPr>
              <a:defRPr b="1">
                <a:latin typeface="Arial" pitchFamily="34" charset="0"/>
                <a:cs typeface="Arial" pitchFamily="34" charset="0"/>
              </a:defRPr>
            </a:lvl2pPr>
            <a:lvl3pPr>
              <a:defRPr b="1">
                <a:latin typeface="Arial" pitchFamily="34" charset="0"/>
                <a:cs typeface="Arial" pitchFamily="34" charset="0"/>
              </a:defRPr>
            </a:lvl3pPr>
            <a:lvl4pPr>
              <a:defRPr b="1">
                <a:latin typeface="Arial" pitchFamily="34" charset="0"/>
                <a:cs typeface="Arial" pitchFamily="34" charset="0"/>
              </a:defRPr>
            </a:lvl4pPr>
            <a:lvl5pPr>
              <a:defRPr b="1">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6744237"/>
      </p:ext>
    </p:extLst>
  </p:cSld>
  <p:clrMapOvr>
    <a:masterClrMapping/>
  </p:clrMapOvr>
  <p:transition spd="med" advClick="0">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defRPr/>
            </a:lvl1pPr>
          </a:lstStyle>
          <a:p>
            <a:pPr>
              <a:defRPr/>
            </a:pPr>
            <a:fld id="{AA541560-CFBE-452E-8BC0-C13035E1A596}" type="datetimeFigureOut">
              <a:rPr lang="en-US">
                <a:solidFill>
                  <a:srgbClr val="FFFFFF"/>
                </a:solidFill>
              </a:rPr>
              <a:pPr>
                <a:defRPr/>
              </a:pPr>
              <a:t>2/22/2018</a:t>
            </a:fld>
            <a:endParaRPr lang="en-US">
              <a:solidFill>
                <a:srgbClr val="FFFFFF"/>
              </a:solidFill>
            </a:endParaRPr>
          </a:p>
        </p:txBody>
      </p:sp>
      <p:sp>
        <p:nvSpPr>
          <p:cNvPr id="5" name="Rectangle 3"/>
          <p:cNvSpPr>
            <a:spLocks noGrp="1" noChangeArrowheads="1"/>
          </p:cNvSpPr>
          <p:nvPr>
            <p:ph type="sldNum" sz="quarter" idx="11"/>
          </p:nvPr>
        </p:nvSpPr>
        <p:spPr/>
        <p:txBody>
          <a:bodyPr/>
          <a:lstStyle>
            <a:lvl1pPr>
              <a:defRPr/>
            </a:lvl1pPr>
          </a:lstStyle>
          <a:p>
            <a:pPr>
              <a:defRPr/>
            </a:pPr>
            <a:fld id="{13CF188C-21EB-4AA4-8D14-CEC32D3ABA7C}"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7085343"/>
      </p:ext>
    </p:extLst>
  </p:cSld>
  <p:clrMapOvr>
    <a:masterClrMapping/>
  </p:clrMapOvr>
  <p:transition spd="med" advClick="0">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7176"/>
            <a:ext cx="8229600" cy="1143000"/>
          </a:xfrm>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defRPr/>
            </a:lvl1pPr>
          </a:lstStyle>
          <a:p>
            <a:pPr>
              <a:defRPr/>
            </a:pPr>
            <a:fld id="{1CBA8EAA-614B-4C96-9FF0-010A17E2724E}" type="datetimeFigureOut">
              <a:rPr lang="en-US">
                <a:solidFill>
                  <a:srgbClr val="FFFFFF"/>
                </a:solidFill>
              </a:rPr>
              <a:pPr>
                <a:defRPr/>
              </a:pPr>
              <a:t>2/22/2018</a:t>
            </a:fld>
            <a:endParaRPr lang="en-US">
              <a:solidFill>
                <a:srgbClr val="FFFFFF"/>
              </a:solidFill>
            </a:endParaRPr>
          </a:p>
        </p:txBody>
      </p:sp>
      <p:sp>
        <p:nvSpPr>
          <p:cNvPr id="6" name="Rectangle 3"/>
          <p:cNvSpPr>
            <a:spLocks noGrp="1" noChangeArrowheads="1"/>
          </p:cNvSpPr>
          <p:nvPr>
            <p:ph type="sldNum" sz="quarter" idx="11"/>
          </p:nvPr>
        </p:nvSpPr>
        <p:spPr/>
        <p:txBody>
          <a:bodyPr/>
          <a:lstStyle>
            <a:lvl1pPr>
              <a:defRPr/>
            </a:lvl1pPr>
          </a:lstStyle>
          <a:p>
            <a:pPr>
              <a:defRPr/>
            </a:pPr>
            <a:fld id="{10F5EAA5-0B10-4650-BB20-978817312A2F}"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37551476"/>
      </p:ext>
    </p:extLst>
  </p:cSld>
  <p:clrMapOvr>
    <a:masterClrMapping/>
  </p:clrMapOvr>
  <p:transition spd="med" advClick="0">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defRPr/>
            </a:lvl1pPr>
          </a:lstStyle>
          <a:p>
            <a:pPr>
              <a:defRPr/>
            </a:pPr>
            <a:fld id="{925626EC-7316-4F81-956D-DF2632CD3663}" type="datetimeFigureOut">
              <a:rPr lang="en-US">
                <a:solidFill>
                  <a:srgbClr val="FFFFFF"/>
                </a:solidFill>
              </a:rPr>
              <a:pPr>
                <a:defRPr/>
              </a:pPr>
              <a:t>2/22/2018</a:t>
            </a:fld>
            <a:endParaRPr lang="en-US">
              <a:solidFill>
                <a:srgbClr val="FFFFFF"/>
              </a:solidFill>
            </a:endParaRPr>
          </a:p>
        </p:txBody>
      </p:sp>
      <p:sp>
        <p:nvSpPr>
          <p:cNvPr id="8" name="Rectangle 3"/>
          <p:cNvSpPr>
            <a:spLocks noGrp="1" noChangeArrowheads="1"/>
          </p:cNvSpPr>
          <p:nvPr>
            <p:ph type="sldNum" sz="quarter" idx="11"/>
          </p:nvPr>
        </p:nvSpPr>
        <p:spPr/>
        <p:txBody>
          <a:bodyPr/>
          <a:lstStyle>
            <a:lvl1pPr>
              <a:defRPr/>
            </a:lvl1pPr>
          </a:lstStyle>
          <a:p>
            <a:pPr>
              <a:defRPr/>
            </a:pPr>
            <a:fld id="{554BE151-5221-4047-AB2F-1A68EFE648A7}"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58635944"/>
      </p:ext>
    </p:extLst>
  </p:cSld>
  <p:clrMapOvr>
    <a:masterClrMapping/>
  </p:clrMapOvr>
  <p:transition spd="med" advClick="0">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0362"/>
            <a:ext cx="8229600" cy="1143000"/>
          </a:xfrm>
        </p:spPr>
        <p:txBody>
          <a:bodyPr/>
          <a:lstStyle>
            <a:lvl1pPr>
              <a:defRPr>
                <a:solidFill>
                  <a:srgbClr val="F6DB3C"/>
                </a:solidFill>
              </a:defRPr>
            </a:lvl1pPr>
          </a:lstStyle>
          <a:p>
            <a:r>
              <a:rPr lang="en-US" dirty="0"/>
              <a:t>Click to edit Master title style</a:t>
            </a:r>
          </a:p>
        </p:txBody>
      </p:sp>
      <p:sp>
        <p:nvSpPr>
          <p:cNvPr id="3" name="Rectangle 2"/>
          <p:cNvSpPr>
            <a:spLocks noGrp="1" noChangeArrowheads="1"/>
          </p:cNvSpPr>
          <p:nvPr>
            <p:ph type="dt" sz="half" idx="10"/>
          </p:nvPr>
        </p:nvSpPr>
        <p:spPr/>
        <p:txBody>
          <a:bodyPr/>
          <a:lstStyle>
            <a:lvl1pPr>
              <a:defRPr/>
            </a:lvl1pPr>
          </a:lstStyle>
          <a:p>
            <a:pPr>
              <a:defRPr/>
            </a:pPr>
            <a:fld id="{C0EB26E9-4FB6-4528-BFDA-45B5B642057B}" type="datetimeFigureOut">
              <a:rPr lang="en-US">
                <a:solidFill>
                  <a:srgbClr val="FFFFFF"/>
                </a:solidFill>
              </a:rPr>
              <a:pPr>
                <a:defRPr/>
              </a:pPr>
              <a:t>2/22/2018</a:t>
            </a:fld>
            <a:endParaRPr lang="en-US">
              <a:solidFill>
                <a:srgbClr val="FFFFFF"/>
              </a:solidFill>
            </a:endParaRPr>
          </a:p>
        </p:txBody>
      </p:sp>
      <p:sp>
        <p:nvSpPr>
          <p:cNvPr id="4" name="Rectangle 3"/>
          <p:cNvSpPr>
            <a:spLocks noGrp="1" noChangeArrowheads="1"/>
          </p:cNvSpPr>
          <p:nvPr>
            <p:ph type="sldNum" sz="quarter" idx="11"/>
          </p:nvPr>
        </p:nvSpPr>
        <p:spPr/>
        <p:txBody>
          <a:bodyPr/>
          <a:lstStyle>
            <a:lvl1pPr>
              <a:defRPr/>
            </a:lvl1pPr>
          </a:lstStyle>
          <a:p>
            <a:pPr>
              <a:defRPr/>
            </a:pPr>
            <a:fld id="{ACC34C94-F37A-4880-AE01-CCE975CB3DED}"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86783149"/>
      </p:ext>
    </p:extLst>
  </p:cSld>
  <p:clrMapOvr>
    <a:masterClrMapping/>
  </p:clrMapOvr>
  <p:transition spd="med" advClick="0">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defRPr/>
            </a:lvl1pPr>
          </a:lstStyle>
          <a:p>
            <a:pPr>
              <a:defRPr/>
            </a:pPr>
            <a:fld id="{EB346CE6-3ADE-4273-96E2-549355A33CC9}" type="datetimeFigureOut">
              <a:rPr lang="en-US">
                <a:solidFill>
                  <a:srgbClr val="FFFFFF"/>
                </a:solidFill>
              </a:rPr>
              <a:pPr>
                <a:defRPr/>
              </a:pPr>
              <a:t>2/22/2018</a:t>
            </a:fld>
            <a:endParaRPr lang="en-US">
              <a:solidFill>
                <a:srgbClr val="FFFFFF"/>
              </a:solidFill>
            </a:endParaRPr>
          </a:p>
        </p:txBody>
      </p:sp>
      <p:sp>
        <p:nvSpPr>
          <p:cNvPr id="3" name="Rectangle 3"/>
          <p:cNvSpPr>
            <a:spLocks noGrp="1" noChangeArrowheads="1"/>
          </p:cNvSpPr>
          <p:nvPr>
            <p:ph type="sldNum" sz="quarter" idx="11"/>
          </p:nvPr>
        </p:nvSpPr>
        <p:spPr/>
        <p:txBody>
          <a:bodyPr/>
          <a:lstStyle>
            <a:lvl1pPr>
              <a:defRPr/>
            </a:lvl1pPr>
          </a:lstStyle>
          <a:p>
            <a:pPr>
              <a:defRPr/>
            </a:pPr>
            <a:fld id="{9D0AE581-D661-4D7D-BB55-EFC040D62471}"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63158792"/>
      </p:ext>
    </p:extLst>
  </p:cSld>
  <p:clrMapOvr>
    <a:masterClrMapping/>
  </p:clrMapOvr>
  <p:transition spd="med" advClick="0">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fld id="{A3138AD6-164D-4F7A-9701-C7FB18A783C7}" type="datetimeFigureOut">
              <a:rPr lang="en-US">
                <a:solidFill>
                  <a:srgbClr val="FFFFFF"/>
                </a:solidFill>
              </a:rPr>
              <a:pPr>
                <a:defRPr/>
              </a:pPr>
              <a:t>2/22/2018</a:t>
            </a:fld>
            <a:endParaRPr lang="en-US">
              <a:solidFill>
                <a:srgbClr val="FFFFFF"/>
              </a:solidFill>
            </a:endParaRPr>
          </a:p>
        </p:txBody>
      </p:sp>
      <p:sp>
        <p:nvSpPr>
          <p:cNvPr id="6" name="Rectangle 3"/>
          <p:cNvSpPr>
            <a:spLocks noGrp="1" noChangeArrowheads="1"/>
          </p:cNvSpPr>
          <p:nvPr>
            <p:ph type="sldNum" sz="quarter" idx="11"/>
          </p:nvPr>
        </p:nvSpPr>
        <p:spPr/>
        <p:txBody>
          <a:bodyPr/>
          <a:lstStyle>
            <a:lvl1pPr>
              <a:defRPr/>
            </a:lvl1pPr>
          </a:lstStyle>
          <a:p>
            <a:pPr>
              <a:defRPr/>
            </a:pPr>
            <a:fld id="{D7DF5290-6F41-4330-BB77-24FB43BF6233}"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10336275"/>
      </p:ext>
    </p:extLst>
  </p:cSld>
  <p:clrMapOvr>
    <a:masterClrMapping/>
  </p:clrMapOvr>
  <p:transition spd="med" advClick="0">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fld id="{9E8E62CB-9AF1-4379-92C3-6100C404D5F5}" type="datetimeFigureOut">
              <a:rPr lang="en-US">
                <a:solidFill>
                  <a:srgbClr val="FFFFFF"/>
                </a:solidFill>
              </a:rPr>
              <a:pPr>
                <a:defRPr/>
              </a:pPr>
              <a:t>2/22/2018</a:t>
            </a:fld>
            <a:endParaRPr lang="en-US">
              <a:solidFill>
                <a:srgbClr val="FFFFFF"/>
              </a:solidFill>
            </a:endParaRPr>
          </a:p>
        </p:txBody>
      </p:sp>
      <p:sp>
        <p:nvSpPr>
          <p:cNvPr id="6" name="Rectangle 3"/>
          <p:cNvSpPr>
            <a:spLocks noGrp="1" noChangeArrowheads="1"/>
          </p:cNvSpPr>
          <p:nvPr>
            <p:ph type="sldNum" sz="quarter" idx="11"/>
          </p:nvPr>
        </p:nvSpPr>
        <p:spPr/>
        <p:txBody>
          <a:bodyPr/>
          <a:lstStyle>
            <a:lvl1pPr>
              <a:defRPr/>
            </a:lvl1pPr>
          </a:lstStyle>
          <a:p>
            <a:pPr>
              <a:defRPr/>
            </a:pPr>
            <a:fld id="{F1CF4DB3-4BFD-4DB7-95F4-0ECF4FE65CB1}"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9964073"/>
      </p:ext>
    </p:extLst>
  </p:cSld>
  <p:clrMapOvr>
    <a:masterClrMapping/>
  </p:clrMapOvr>
  <p:transition spd="med"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defRPr/>
            </a:lvl1pPr>
          </a:lstStyle>
          <a:p>
            <a:pPr>
              <a:defRPr/>
            </a:pPr>
            <a:fld id="{925626EC-7316-4F81-956D-DF2632CD3663}" type="datetimeFigureOut">
              <a:rPr lang="en-US"/>
              <a:pPr>
                <a:defRPr/>
              </a:pPr>
              <a:t>2/22/2018</a:t>
            </a:fld>
            <a:endParaRPr lang="en-US"/>
          </a:p>
        </p:txBody>
      </p:sp>
      <p:sp>
        <p:nvSpPr>
          <p:cNvPr id="8" name="Rectangle 3"/>
          <p:cNvSpPr>
            <a:spLocks noGrp="1" noChangeArrowheads="1"/>
          </p:cNvSpPr>
          <p:nvPr>
            <p:ph type="sldNum" sz="quarter" idx="11"/>
          </p:nvPr>
        </p:nvSpPr>
        <p:spPr/>
        <p:txBody>
          <a:bodyPr/>
          <a:lstStyle>
            <a:lvl1pPr>
              <a:defRPr/>
            </a:lvl1pPr>
          </a:lstStyle>
          <a:p>
            <a:pPr>
              <a:defRPr/>
            </a:pPr>
            <a:fld id="{554BE151-5221-4047-AB2F-1A68EFE648A7}" type="slidenum">
              <a:rPr lang="en-US"/>
              <a:pPr>
                <a:defRPr/>
              </a:pPr>
              <a:t>‹#›</a:t>
            </a:fld>
            <a:endParaRPr lang="en-US"/>
          </a:p>
        </p:txBody>
      </p:sp>
      <p:sp>
        <p:nvSpPr>
          <p:cNvPr id="9" name="Rectangle 14"/>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spd="med" advClick="0">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fld id="{EA929AD1-DF28-4660-9706-87538AB772F2}" type="datetimeFigureOut">
              <a:rPr lang="en-US">
                <a:solidFill>
                  <a:srgbClr val="FFFFFF"/>
                </a:solidFill>
              </a:rPr>
              <a:pPr>
                <a:defRPr/>
              </a:pPr>
              <a:t>2/22/2018</a:t>
            </a:fld>
            <a:endParaRPr lang="en-US">
              <a:solidFill>
                <a:srgbClr val="FFFFFF"/>
              </a:solidFill>
            </a:endParaRPr>
          </a:p>
        </p:txBody>
      </p:sp>
      <p:sp>
        <p:nvSpPr>
          <p:cNvPr id="5" name="Rectangle 3"/>
          <p:cNvSpPr>
            <a:spLocks noGrp="1" noChangeArrowheads="1"/>
          </p:cNvSpPr>
          <p:nvPr>
            <p:ph type="sldNum" sz="quarter" idx="11"/>
          </p:nvPr>
        </p:nvSpPr>
        <p:spPr/>
        <p:txBody>
          <a:bodyPr/>
          <a:lstStyle>
            <a:lvl1pPr>
              <a:defRPr/>
            </a:lvl1pPr>
          </a:lstStyle>
          <a:p>
            <a:pPr>
              <a:defRPr/>
            </a:pPr>
            <a:fld id="{B462C5EE-12E6-4944-A9DA-07A696FB377E}"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98355063"/>
      </p:ext>
    </p:extLst>
  </p:cSld>
  <p:clrMapOvr>
    <a:masterClrMapping/>
  </p:clrMapOvr>
  <p:transition spd="med" advClick="0">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fld id="{3A1B6483-7C4D-4AAB-9C9D-E10F2A32D184}" type="datetimeFigureOut">
              <a:rPr lang="en-US">
                <a:solidFill>
                  <a:srgbClr val="FFFFFF"/>
                </a:solidFill>
              </a:rPr>
              <a:pPr>
                <a:defRPr/>
              </a:pPr>
              <a:t>2/22/2018</a:t>
            </a:fld>
            <a:endParaRPr lang="en-US">
              <a:solidFill>
                <a:srgbClr val="FFFFFF"/>
              </a:solidFill>
            </a:endParaRPr>
          </a:p>
        </p:txBody>
      </p:sp>
      <p:sp>
        <p:nvSpPr>
          <p:cNvPr id="5" name="Rectangle 3"/>
          <p:cNvSpPr>
            <a:spLocks noGrp="1" noChangeArrowheads="1"/>
          </p:cNvSpPr>
          <p:nvPr>
            <p:ph type="sldNum" sz="quarter" idx="11"/>
          </p:nvPr>
        </p:nvSpPr>
        <p:spPr/>
        <p:txBody>
          <a:bodyPr/>
          <a:lstStyle>
            <a:lvl1pPr>
              <a:defRPr/>
            </a:lvl1pPr>
          </a:lstStyle>
          <a:p>
            <a:pPr>
              <a:defRPr/>
            </a:pPr>
            <a:fld id="{27F1BB96-14BE-4167-8207-F5362479EB06}"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66968022"/>
      </p:ext>
    </p:extLst>
  </p:cSld>
  <p:clrMapOvr>
    <a:masterClrMapping/>
  </p:clrMapOvr>
  <p:transition spd="med" advClick="0">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halkboard Title">
    <p:spTree>
      <p:nvGrpSpPr>
        <p:cNvPr id="1" name=""/>
        <p:cNvGrpSpPr/>
        <p:nvPr/>
      </p:nvGrpSpPr>
      <p:grpSpPr>
        <a:xfrm>
          <a:off x="0" y="0"/>
          <a:ext cx="0" cy="0"/>
          <a:chOff x="0" y="0"/>
          <a:chExt cx="0" cy="0"/>
        </a:xfrm>
      </p:grpSpPr>
      <p:pic>
        <p:nvPicPr>
          <p:cNvPr id="1028" name="Picture 4" descr="Image result for chalkboard"/>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736" t="1664" r="1397" b="1943"/>
          <a:stretch/>
        </p:blipFill>
        <p:spPr bwMode="auto">
          <a:xfrm>
            <a:off x="0" y="5061"/>
            <a:ext cx="9143999" cy="68529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8298"/>
            <a:ext cx="9144000" cy="1143000"/>
          </a:xfrm>
        </p:spPr>
        <p:txBody>
          <a:bodyPr/>
          <a:lstStyle>
            <a:lvl1pPr>
              <a:defRPr>
                <a:solidFill>
                  <a:srgbClr val="F6DB3C"/>
                </a:solidFill>
                <a:latin typeface="Arial"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2215769078"/>
      </p:ext>
    </p:extLst>
  </p:cSld>
  <p:clrMapOvr>
    <a:masterClrMapping/>
  </p:clrMapOvr>
  <p:transition spd="med" advClick="0">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p>
          </p:txBody>
        </p:sp>
      </p:grpSp>
      <p:sp>
        <p:nvSpPr>
          <p:cNvPr id="40971" name="Rectangle 11"/>
          <p:cNvSpPr>
            <a:spLocks noGrp="1" noChangeArrowheads="1"/>
          </p:cNvSpPr>
          <p:nvPr>
            <p:ph type="ctrTitle" sz="quarter"/>
          </p:nvPr>
        </p:nvSpPr>
        <p:spPr>
          <a:xfrm>
            <a:off x="685800" y="1736725"/>
            <a:ext cx="7772400" cy="1920875"/>
          </a:xfrm>
        </p:spPr>
        <p:txBody>
          <a:bodyPr/>
          <a:lstStyle>
            <a:lvl1pPr>
              <a:defRPr sz="6000">
                <a:solidFill>
                  <a:srgbClr val="F6DB3C"/>
                </a:solidFill>
              </a:defRPr>
            </a:lvl1pPr>
          </a:lstStyle>
          <a:p>
            <a:r>
              <a:rPr lang="en-US" dirty="0"/>
              <a:t>Click to edit Master title style</a:t>
            </a:r>
          </a:p>
        </p:txBody>
      </p:sp>
      <p:sp>
        <p:nvSpPr>
          <p:cNvPr id="4097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fld id="{D82A63B8-0AA2-45BB-BD24-A6E590380469}" type="datetimeFigureOut">
              <a:rPr lang="en-US"/>
              <a:pPr>
                <a:defRPr/>
              </a:pPr>
              <a:t>2/22/2018</a:t>
            </a:fld>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CE8458C0-D67A-49A0-B92C-F79B4FD19459}" type="slidenum">
              <a:rPr lang="en-US"/>
              <a:pPr>
                <a:defRPr/>
              </a:pPr>
              <a:t>‹#›</a:t>
            </a:fld>
            <a:endParaRPr lang="en-US"/>
          </a:p>
        </p:txBody>
      </p:sp>
    </p:spTree>
    <p:extLst>
      <p:ext uri="{BB962C8B-B14F-4D97-AF65-F5344CB8AC3E}">
        <p14:creationId xmlns:p14="http://schemas.microsoft.com/office/powerpoint/2010/main" val="151440067"/>
      </p:ext>
    </p:extLst>
  </p:cSld>
  <p:clrMapOvr>
    <a:masterClrMapping/>
  </p:clrMapOvr>
  <p:transition spd="med" advClick="0">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298"/>
            <a:ext cx="8229600" cy="1143000"/>
          </a:xfrm>
        </p:spPr>
        <p:txBody>
          <a:bodyPr/>
          <a:lstStyle>
            <a:lvl1pPr>
              <a:defRPr>
                <a:solidFill>
                  <a:srgbClr val="F6DB3C"/>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0" y="1275907"/>
            <a:ext cx="8229600" cy="5326911"/>
          </a:xfrm>
        </p:spPr>
        <p:txBody>
          <a:bodyPr/>
          <a:lstStyle>
            <a:lvl1pPr>
              <a:defRPr b="1">
                <a:latin typeface="Arial" pitchFamily="34" charset="0"/>
                <a:cs typeface="Arial" pitchFamily="34" charset="0"/>
              </a:defRPr>
            </a:lvl1pPr>
            <a:lvl2pPr>
              <a:defRPr b="1">
                <a:latin typeface="Arial" pitchFamily="34" charset="0"/>
                <a:cs typeface="Arial" pitchFamily="34" charset="0"/>
              </a:defRPr>
            </a:lvl2pPr>
            <a:lvl3pPr>
              <a:defRPr b="1">
                <a:latin typeface="Arial" pitchFamily="34" charset="0"/>
                <a:cs typeface="Arial" pitchFamily="34" charset="0"/>
              </a:defRPr>
            </a:lvl3pPr>
            <a:lvl4pPr>
              <a:defRPr b="1">
                <a:latin typeface="Arial" pitchFamily="34" charset="0"/>
                <a:cs typeface="Arial" pitchFamily="34" charset="0"/>
              </a:defRPr>
            </a:lvl4pPr>
            <a:lvl5pPr>
              <a:defRPr b="1">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93004450"/>
      </p:ext>
    </p:extLst>
  </p:cSld>
  <p:clrMapOvr>
    <a:masterClrMapping/>
  </p:clrMapOvr>
  <p:transition spd="med" advClick="0">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defRPr/>
            </a:lvl1pPr>
          </a:lstStyle>
          <a:p>
            <a:pPr>
              <a:defRPr/>
            </a:pPr>
            <a:fld id="{AA541560-CFBE-452E-8BC0-C13035E1A596}" type="datetimeFigureOut">
              <a:rPr lang="en-US"/>
              <a:pPr>
                <a:defRPr/>
              </a:pPr>
              <a:t>2/22/2018</a:t>
            </a:fld>
            <a:endParaRPr lang="en-US"/>
          </a:p>
        </p:txBody>
      </p:sp>
      <p:sp>
        <p:nvSpPr>
          <p:cNvPr id="5" name="Rectangle 3"/>
          <p:cNvSpPr>
            <a:spLocks noGrp="1" noChangeArrowheads="1"/>
          </p:cNvSpPr>
          <p:nvPr>
            <p:ph type="sldNum" sz="quarter" idx="11"/>
          </p:nvPr>
        </p:nvSpPr>
        <p:spPr/>
        <p:txBody>
          <a:bodyPr/>
          <a:lstStyle>
            <a:lvl1pPr>
              <a:defRPr/>
            </a:lvl1pPr>
          </a:lstStyle>
          <a:p>
            <a:pPr>
              <a:defRPr/>
            </a:pPr>
            <a:fld id="{13CF188C-21EB-4AA4-8D14-CEC32D3ABA7C}"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075966698"/>
      </p:ext>
    </p:extLst>
  </p:cSld>
  <p:clrMapOvr>
    <a:masterClrMapping/>
  </p:clrMapOvr>
  <p:transition spd="med" advClick="0">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7176"/>
            <a:ext cx="8229600" cy="1143000"/>
          </a:xfrm>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defRPr/>
            </a:lvl1pPr>
          </a:lstStyle>
          <a:p>
            <a:pPr>
              <a:defRPr/>
            </a:pPr>
            <a:fld id="{1CBA8EAA-614B-4C96-9FF0-010A17E2724E}" type="datetimeFigureOut">
              <a:rPr lang="en-US"/>
              <a:pPr>
                <a:defRPr/>
              </a:pPr>
              <a:t>2/22/2018</a:t>
            </a:fld>
            <a:endParaRPr lang="en-US"/>
          </a:p>
        </p:txBody>
      </p:sp>
      <p:sp>
        <p:nvSpPr>
          <p:cNvPr id="6" name="Rectangle 3"/>
          <p:cNvSpPr>
            <a:spLocks noGrp="1" noChangeArrowheads="1"/>
          </p:cNvSpPr>
          <p:nvPr>
            <p:ph type="sldNum" sz="quarter" idx="11"/>
          </p:nvPr>
        </p:nvSpPr>
        <p:spPr/>
        <p:txBody>
          <a:bodyPr/>
          <a:lstStyle>
            <a:lvl1pPr>
              <a:defRPr/>
            </a:lvl1pPr>
          </a:lstStyle>
          <a:p>
            <a:pPr>
              <a:defRPr/>
            </a:pPr>
            <a:fld id="{10F5EAA5-0B10-4650-BB20-978817312A2F}"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707292591"/>
      </p:ext>
    </p:extLst>
  </p:cSld>
  <p:clrMapOvr>
    <a:masterClrMapping/>
  </p:clrMapOvr>
  <p:transition spd="med" advClick="0">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defRPr/>
            </a:lvl1pPr>
          </a:lstStyle>
          <a:p>
            <a:pPr>
              <a:defRPr/>
            </a:pPr>
            <a:fld id="{925626EC-7316-4F81-956D-DF2632CD3663}" type="datetimeFigureOut">
              <a:rPr lang="en-US"/>
              <a:pPr>
                <a:defRPr/>
              </a:pPr>
              <a:t>2/22/2018</a:t>
            </a:fld>
            <a:endParaRPr lang="en-US"/>
          </a:p>
        </p:txBody>
      </p:sp>
      <p:sp>
        <p:nvSpPr>
          <p:cNvPr id="8" name="Rectangle 3"/>
          <p:cNvSpPr>
            <a:spLocks noGrp="1" noChangeArrowheads="1"/>
          </p:cNvSpPr>
          <p:nvPr>
            <p:ph type="sldNum" sz="quarter" idx="11"/>
          </p:nvPr>
        </p:nvSpPr>
        <p:spPr/>
        <p:txBody>
          <a:bodyPr/>
          <a:lstStyle>
            <a:lvl1pPr>
              <a:defRPr/>
            </a:lvl1pPr>
          </a:lstStyle>
          <a:p>
            <a:pPr>
              <a:defRPr/>
            </a:pPr>
            <a:fld id="{554BE151-5221-4047-AB2F-1A68EFE648A7}" type="slidenum">
              <a:rPr lang="en-US"/>
              <a:pPr>
                <a:defRPr/>
              </a:pPr>
              <a:t>‹#›</a:t>
            </a:fld>
            <a:endParaRPr lang="en-US"/>
          </a:p>
        </p:txBody>
      </p:sp>
      <p:sp>
        <p:nvSpPr>
          <p:cNvPr id="9"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727098958"/>
      </p:ext>
    </p:extLst>
  </p:cSld>
  <p:clrMapOvr>
    <a:masterClrMapping/>
  </p:clrMapOvr>
  <p:transition spd="med" advClick="0">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0362"/>
            <a:ext cx="8229600" cy="1143000"/>
          </a:xfrm>
        </p:spPr>
        <p:txBody>
          <a:bodyPr/>
          <a:lstStyle>
            <a:lvl1pPr>
              <a:defRPr>
                <a:solidFill>
                  <a:srgbClr val="F6DB3C"/>
                </a:solidFill>
              </a:defRPr>
            </a:lvl1pPr>
          </a:lstStyle>
          <a:p>
            <a:r>
              <a:rPr lang="en-US" dirty="0"/>
              <a:t>Click to edit Master title style</a:t>
            </a:r>
          </a:p>
        </p:txBody>
      </p:sp>
      <p:sp>
        <p:nvSpPr>
          <p:cNvPr id="3" name="Rectangle 2"/>
          <p:cNvSpPr>
            <a:spLocks noGrp="1" noChangeArrowheads="1"/>
          </p:cNvSpPr>
          <p:nvPr>
            <p:ph type="dt" sz="half" idx="10"/>
          </p:nvPr>
        </p:nvSpPr>
        <p:spPr/>
        <p:txBody>
          <a:bodyPr/>
          <a:lstStyle>
            <a:lvl1pPr>
              <a:defRPr/>
            </a:lvl1pPr>
          </a:lstStyle>
          <a:p>
            <a:pPr>
              <a:defRPr/>
            </a:pPr>
            <a:fld id="{C0EB26E9-4FB6-4528-BFDA-45B5B642057B}" type="datetimeFigureOut">
              <a:rPr lang="en-US"/>
              <a:pPr>
                <a:defRPr/>
              </a:pPr>
              <a:t>2/22/2018</a:t>
            </a:fld>
            <a:endParaRPr lang="en-US"/>
          </a:p>
        </p:txBody>
      </p:sp>
      <p:sp>
        <p:nvSpPr>
          <p:cNvPr id="4" name="Rectangle 3"/>
          <p:cNvSpPr>
            <a:spLocks noGrp="1" noChangeArrowheads="1"/>
          </p:cNvSpPr>
          <p:nvPr>
            <p:ph type="sldNum" sz="quarter" idx="11"/>
          </p:nvPr>
        </p:nvSpPr>
        <p:spPr/>
        <p:txBody>
          <a:bodyPr/>
          <a:lstStyle>
            <a:lvl1pPr>
              <a:defRPr/>
            </a:lvl1pPr>
          </a:lstStyle>
          <a:p>
            <a:pPr>
              <a:defRPr/>
            </a:pPr>
            <a:fld id="{ACC34C94-F37A-4880-AE01-CCE975CB3DED}" type="slidenum">
              <a:rPr lang="en-US"/>
              <a:pPr>
                <a:defRPr/>
              </a:pPr>
              <a:t>‹#›</a:t>
            </a:fld>
            <a:endParaRPr lang="en-US"/>
          </a:p>
        </p:txBody>
      </p:sp>
      <p:sp>
        <p:nvSpPr>
          <p:cNvPr id="5"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005687140"/>
      </p:ext>
    </p:extLst>
  </p:cSld>
  <p:clrMapOvr>
    <a:masterClrMapping/>
  </p:clrMapOvr>
  <p:transition spd="med" advClick="0">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defRPr/>
            </a:lvl1pPr>
          </a:lstStyle>
          <a:p>
            <a:pPr>
              <a:defRPr/>
            </a:pPr>
            <a:fld id="{EB346CE6-3ADE-4273-96E2-549355A33CC9}" type="datetimeFigureOut">
              <a:rPr lang="en-US"/>
              <a:pPr>
                <a:defRPr/>
              </a:pPr>
              <a:t>2/22/2018</a:t>
            </a:fld>
            <a:endParaRPr lang="en-US"/>
          </a:p>
        </p:txBody>
      </p:sp>
      <p:sp>
        <p:nvSpPr>
          <p:cNvPr id="3" name="Rectangle 3"/>
          <p:cNvSpPr>
            <a:spLocks noGrp="1" noChangeArrowheads="1"/>
          </p:cNvSpPr>
          <p:nvPr>
            <p:ph type="sldNum" sz="quarter" idx="11"/>
          </p:nvPr>
        </p:nvSpPr>
        <p:spPr/>
        <p:txBody>
          <a:bodyPr/>
          <a:lstStyle>
            <a:lvl1pPr>
              <a:defRPr/>
            </a:lvl1pPr>
          </a:lstStyle>
          <a:p>
            <a:pPr>
              <a:defRPr/>
            </a:pPr>
            <a:fld id="{9D0AE581-D661-4D7D-BB55-EFC040D62471}" type="slidenum">
              <a:rPr lang="en-US"/>
              <a:pPr>
                <a:defRPr/>
              </a:pPr>
              <a:t>‹#›</a:t>
            </a:fld>
            <a:endParaRPr lang="en-US"/>
          </a:p>
        </p:txBody>
      </p:sp>
      <p:sp>
        <p:nvSpPr>
          <p:cNvPr id="4"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625152575"/>
      </p:ext>
    </p:extLst>
  </p:cSld>
  <p:clrMapOvr>
    <a:masterClrMapping/>
  </p:clrMapOvr>
  <p:transition spd="med"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0362"/>
            <a:ext cx="8229600" cy="1143000"/>
          </a:xfrm>
        </p:spPr>
        <p:txBody>
          <a:bodyPr/>
          <a:lstStyle>
            <a:lvl1pPr>
              <a:defRPr>
                <a:solidFill>
                  <a:srgbClr val="F6DB3C"/>
                </a:solidFill>
              </a:defRPr>
            </a:lvl1pPr>
          </a:lstStyle>
          <a:p>
            <a:r>
              <a:rPr lang="en-US" dirty="0"/>
              <a:t>Click to edit Master title style</a:t>
            </a:r>
          </a:p>
        </p:txBody>
      </p:sp>
      <p:sp>
        <p:nvSpPr>
          <p:cNvPr id="3" name="Rectangle 2"/>
          <p:cNvSpPr>
            <a:spLocks noGrp="1" noChangeArrowheads="1"/>
          </p:cNvSpPr>
          <p:nvPr>
            <p:ph type="dt" sz="half" idx="10"/>
          </p:nvPr>
        </p:nvSpPr>
        <p:spPr/>
        <p:txBody>
          <a:bodyPr/>
          <a:lstStyle>
            <a:lvl1pPr>
              <a:defRPr/>
            </a:lvl1pPr>
          </a:lstStyle>
          <a:p>
            <a:pPr>
              <a:defRPr/>
            </a:pPr>
            <a:fld id="{C0EB26E9-4FB6-4528-BFDA-45B5B642057B}" type="datetimeFigureOut">
              <a:rPr lang="en-US"/>
              <a:pPr>
                <a:defRPr/>
              </a:pPr>
              <a:t>2/22/2018</a:t>
            </a:fld>
            <a:endParaRPr lang="en-US"/>
          </a:p>
        </p:txBody>
      </p:sp>
      <p:sp>
        <p:nvSpPr>
          <p:cNvPr id="4" name="Rectangle 3"/>
          <p:cNvSpPr>
            <a:spLocks noGrp="1" noChangeArrowheads="1"/>
          </p:cNvSpPr>
          <p:nvPr>
            <p:ph type="sldNum" sz="quarter" idx="11"/>
          </p:nvPr>
        </p:nvSpPr>
        <p:spPr/>
        <p:txBody>
          <a:bodyPr/>
          <a:lstStyle>
            <a:lvl1pPr>
              <a:defRPr/>
            </a:lvl1pPr>
          </a:lstStyle>
          <a:p>
            <a:pPr>
              <a:defRPr/>
            </a:pPr>
            <a:fld id="{ACC34C94-F37A-4880-AE01-CCE975CB3DED}" type="slidenum">
              <a:rPr lang="en-US"/>
              <a:pPr>
                <a:defRPr/>
              </a:pPr>
              <a:t>‹#›</a:t>
            </a:fld>
            <a:endParaRPr lang="en-US"/>
          </a:p>
        </p:txBody>
      </p:sp>
      <p:sp>
        <p:nvSpPr>
          <p:cNvPr id="5" name="Rectangle 14"/>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spd="med" advClick="0">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fld id="{A3138AD6-164D-4F7A-9701-C7FB18A783C7}" type="datetimeFigureOut">
              <a:rPr lang="en-US"/>
              <a:pPr>
                <a:defRPr/>
              </a:pPr>
              <a:t>2/22/2018</a:t>
            </a:fld>
            <a:endParaRPr lang="en-US"/>
          </a:p>
        </p:txBody>
      </p:sp>
      <p:sp>
        <p:nvSpPr>
          <p:cNvPr id="6" name="Rectangle 3"/>
          <p:cNvSpPr>
            <a:spLocks noGrp="1" noChangeArrowheads="1"/>
          </p:cNvSpPr>
          <p:nvPr>
            <p:ph type="sldNum" sz="quarter" idx="11"/>
          </p:nvPr>
        </p:nvSpPr>
        <p:spPr/>
        <p:txBody>
          <a:bodyPr/>
          <a:lstStyle>
            <a:lvl1pPr>
              <a:defRPr/>
            </a:lvl1pPr>
          </a:lstStyle>
          <a:p>
            <a:pPr>
              <a:defRPr/>
            </a:pPr>
            <a:fld id="{D7DF5290-6F41-4330-BB77-24FB43BF6233}"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486332549"/>
      </p:ext>
    </p:extLst>
  </p:cSld>
  <p:clrMapOvr>
    <a:masterClrMapping/>
  </p:clrMapOvr>
  <p:transition spd="med" advClick="0">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fld id="{9E8E62CB-9AF1-4379-92C3-6100C404D5F5}" type="datetimeFigureOut">
              <a:rPr lang="en-US"/>
              <a:pPr>
                <a:defRPr/>
              </a:pPr>
              <a:t>2/22/2018</a:t>
            </a:fld>
            <a:endParaRPr lang="en-US"/>
          </a:p>
        </p:txBody>
      </p:sp>
      <p:sp>
        <p:nvSpPr>
          <p:cNvPr id="6" name="Rectangle 3"/>
          <p:cNvSpPr>
            <a:spLocks noGrp="1" noChangeArrowheads="1"/>
          </p:cNvSpPr>
          <p:nvPr>
            <p:ph type="sldNum" sz="quarter" idx="11"/>
          </p:nvPr>
        </p:nvSpPr>
        <p:spPr/>
        <p:txBody>
          <a:bodyPr/>
          <a:lstStyle>
            <a:lvl1pPr>
              <a:defRPr/>
            </a:lvl1pPr>
          </a:lstStyle>
          <a:p>
            <a:pPr>
              <a:defRPr/>
            </a:pPr>
            <a:fld id="{F1CF4DB3-4BFD-4DB7-95F4-0ECF4FE65CB1}"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276435254"/>
      </p:ext>
    </p:extLst>
  </p:cSld>
  <p:clrMapOvr>
    <a:masterClrMapping/>
  </p:clrMapOvr>
  <p:transition spd="med" advClick="0">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fld id="{EA929AD1-DF28-4660-9706-87538AB772F2}" type="datetimeFigureOut">
              <a:rPr lang="en-US"/>
              <a:pPr>
                <a:defRPr/>
              </a:pPr>
              <a:t>2/22/2018</a:t>
            </a:fld>
            <a:endParaRPr lang="en-US"/>
          </a:p>
        </p:txBody>
      </p:sp>
      <p:sp>
        <p:nvSpPr>
          <p:cNvPr id="5" name="Rectangle 3"/>
          <p:cNvSpPr>
            <a:spLocks noGrp="1" noChangeArrowheads="1"/>
          </p:cNvSpPr>
          <p:nvPr>
            <p:ph type="sldNum" sz="quarter" idx="11"/>
          </p:nvPr>
        </p:nvSpPr>
        <p:spPr/>
        <p:txBody>
          <a:bodyPr/>
          <a:lstStyle>
            <a:lvl1pPr>
              <a:defRPr/>
            </a:lvl1pPr>
          </a:lstStyle>
          <a:p>
            <a:pPr>
              <a:defRPr/>
            </a:pPr>
            <a:fld id="{B462C5EE-12E6-4944-A9DA-07A696FB377E}"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615415753"/>
      </p:ext>
    </p:extLst>
  </p:cSld>
  <p:clrMapOvr>
    <a:masterClrMapping/>
  </p:clrMapOvr>
  <p:transition spd="med" advClick="0">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fld id="{3A1B6483-7C4D-4AAB-9C9D-E10F2A32D184}" type="datetimeFigureOut">
              <a:rPr lang="en-US"/>
              <a:pPr>
                <a:defRPr/>
              </a:pPr>
              <a:t>2/22/2018</a:t>
            </a:fld>
            <a:endParaRPr lang="en-US"/>
          </a:p>
        </p:txBody>
      </p:sp>
      <p:sp>
        <p:nvSpPr>
          <p:cNvPr id="5" name="Rectangle 3"/>
          <p:cNvSpPr>
            <a:spLocks noGrp="1" noChangeArrowheads="1"/>
          </p:cNvSpPr>
          <p:nvPr>
            <p:ph type="sldNum" sz="quarter" idx="11"/>
          </p:nvPr>
        </p:nvSpPr>
        <p:spPr/>
        <p:txBody>
          <a:bodyPr/>
          <a:lstStyle>
            <a:lvl1pPr>
              <a:defRPr/>
            </a:lvl1pPr>
          </a:lstStyle>
          <a:p>
            <a:pPr>
              <a:defRPr/>
            </a:pPr>
            <a:fld id="{27F1BB96-14BE-4167-8207-F5362479EB06}"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017883114"/>
      </p:ext>
    </p:extLst>
  </p:cSld>
  <p:clrMapOvr>
    <a:masterClrMapping/>
  </p:clrMapOvr>
  <p:transition spd="med" advClick="0">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halkboard Title">
    <p:spTree>
      <p:nvGrpSpPr>
        <p:cNvPr id="1" name=""/>
        <p:cNvGrpSpPr/>
        <p:nvPr/>
      </p:nvGrpSpPr>
      <p:grpSpPr>
        <a:xfrm>
          <a:off x="0" y="0"/>
          <a:ext cx="0" cy="0"/>
          <a:chOff x="0" y="0"/>
          <a:chExt cx="0" cy="0"/>
        </a:xfrm>
      </p:grpSpPr>
      <p:pic>
        <p:nvPicPr>
          <p:cNvPr id="1028" name="Picture 4" descr="Image result for chalkboard"/>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736" t="1664" r="1397" b="1943"/>
          <a:stretch/>
        </p:blipFill>
        <p:spPr bwMode="auto">
          <a:xfrm>
            <a:off x="0" y="5061"/>
            <a:ext cx="9143999" cy="68529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8298"/>
            <a:ext cx="9144000" cy="1143000"/>
          </a:xfrm>
        </p:spPr>
        <p:txBody>
          <a:bodyPr/>
          <a:lstStyle>
            <a:lvl1pPr>
              <a:defRPr>
                <a:solidFill>
                  <a:srgbClr val="F6DB3C"/>
                </a:solidFill>
                <a:latin typeface="Arial"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1404669968"/>
      </p:ext>
    </p:extLst>
  </p:cSld>
  <p:clrMapOvr>
    <a:masterClrMapping/>
  </p:clrMapOvr>
  <p:transition spd="med" advClick="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defRPr/>
            </a:lvl1pPr>
          </a:lstStyle>
          <a:p>
            <a:pPr>
              <a:defRPr/>
            </a:pPr>
            <a:fld id="{EB346CE6-3ADE-4273-96E2-549355A33CC9}" type="datetimeFigureOut">
              <a:rPr lang="en-US"/>
              <a:pPr>
                <a:defRPr/>
              </a:pPr>
              <a:t>2/22/2018</a:t>
            </a:fld>
            <a:endParaRPr lang="en-US"/>
          </a:p>
        </p:txBody>
      </p:sp>
      <p:sp>
        <p:nvSpPr>
          <p:cNvPr id="3" name="Rectangle 3"/>
          <p:cNvSpPr>
            <a:spLocks noGrp="1" noChangeArrowheads="1"/>
          </p:cNvSpPr>
          <p:nvPr>
            <p:ph type="sldNum" sz="quarter" idx="11"/>
          </p:nvPr>
        </p:nvSpPr>
        <p:spPr/>
        <p:txBody>
          <a:bodyPr/>
          <a:lstStyle>
            <a:lvl1pPr>
              <a:defRPr/>
            </a:lvl1pPr>
          </a:lstStyle>
          <a:p>
            <a:pPr>
              <a:defRPr/>
            </a:pPr>
            <a:fld id="{9D0AE581-D661-4D7D-BB55-EFC040D62471}" type="slidenum">
              <a:rPr lang="en-US"/>
              <a:pPr>
                <a:defRPr/>
              </a:pPr>
              <a:t>‹#›</a:t>
            </a:fld>
            <a:endParaRPr lang="en-US"/>
          </a:p>
        </p:txBody>
      </p:sp>
      <p:sp>
        <p:nvSpPr>
          <p:cNvPr id="4" name="Rectangle 14"/>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spd="med" advClick="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fld id="{A3138AD6-164D-4F7A-9701-C7FB18A783C7}" type="datetimeFigureOut">
              <a:rPr lang="en-US"/>
              <a:pPr>
                <a:defRPr/>
              </a:pPr>
              <a:t>2/22/2018</a:t>
            </a:fld>
            <a:endParaRPr lang="en-US"/>
          </a:p>
        </p:txBody>
      </p:sp>
      <p:sp>
        <p:nvSpPr>
          <p:cNvPr id="6" name="Rectangle 3"/>
          <p:cNvSpPr>
            <a:spLocks noGrp="1" noChangeArrowheads="1"/>
          </p:cNvSpPr>
          <p:nvPr>
            <p:ph type="sldNum" sz="quarter" idx="11"/>
          </p:nvPr>
        </p:nvSpPr>
        <p:spPr/>
        <p:txBody>
          <a:bodyPr/>
          <a:lstStyle>
            <a:lvl1pPr>
              <a:defRPr/>
            </a:lvl1pPr>
          </a:lstStyle>
          <a:p>
            <a:pPr>
              <a:defRPr/>
            </a:pPr>
            <a:fld id="{D7DF5290-6F41-4330-BB77-24FB43BF6233}"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spd="med" advClick="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fld id="{9E8E62CB-9AF1-4379-92C3-6100C404D5F5}" type="datetimeFigureOut">
              <a:rPr lang="en-US"/>
              <a:pPr>
                <a:defRPr/>
              </a:pPr>
              <a:t>2/22/2018</a:t>
            </a:fld>
            <a:endParaRPr lang="en-US"/>
          </a:p>
        </p:txBody>
      </p:sp>
      <p:sp>
        <p:nvSpPr>
          <p:cNvPr id="6" name="Rectangle 3"/>
          <p:cNvSpPr>
            <a:spLocks noGrp="1" noChangeArrowheads="1"/>
          </p:cNvSpPr>
          <p:nvPr>
            <p:ph type="sldNum" sz="quarter" idx="11"/>
          </p:nvPr>
        </p:nvSpPr>
        <p:spPr/>
        <p:txBody>
          <a:bodyPr/>
          <a:lstStyle>
            <a:lvl1pPr>
              <a:defRPr/>
            </a:lvl1pPr>
          </a:lstStyle>
          <a:p>
            <a:pPr>
              <a:defRPr/>
            </a:pPr>
            <a:fld id="{F1CF4DB3-4BFD-4DB7-95F4-0ECF4FE65CB1}"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spd="med" advClick="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fld id="{B380CA16-6B5C-4AC8-9A2A-8E6792ADBE57}" type="datetimeFigureOut">
              <a:rPr lang="en-US"/>
              <a:pPr>
                <a:defRPr/>
              </a:pPr>
              <a:t>2/22/2018</a:t>
            </a:fld>
            <a:endParaRPr lang="en-US"/>
          </a:p>
        </p:txBody>
      </p:sp>
      <p:sp>
        <p:nvSpPr>
          <p:cNvPr id="3993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B745F554-AA51-4ADF-B9D0-22B64EA6F7BF}"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3994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p>
            </p:txBody>
          </p:sp>
          <p:sp>
            <p:nvSpPr>
              <p:cNvPr id="3994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p>
            </p:txBody>
          </p:sp>
          <p:sp>
            <p:nvSpPr>
              <p:cNvPr id="3994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p>
            </p:txBody>
          </p:sp>
          <p:sp>
            <p:nvSpPr>
              <p:cNvPr id="39945"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p>
            </p:txBody>
          </p:sp>
          <p:sp>
            <p:nvSpPr>
              <p:cNvPr id="3994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p>
            </p:txBody>
          </p:sp>
        </p:grpSp>
        <p:sp>
          <p:nvSpPr>
            <p:cNvPr id="3994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39948"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p>
          </p:txBody>
        </p:sp>
      </p:grpSp>
      <p:sp>
        <p:nvSpPr>
          <p:cNvPr id="3994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5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a:defRPr/>
            </a:pPr>
            <a:endParaRPr lang="en-US"/>
          </a:p>
        </p:txBody>
      </p:sp>
      <p:sp>
        <p:nvSpPr>
          <p:cNvPr id="3995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 id="2147484273" r:id="rId12"/>
  </p:sldLayoutIdLst>
  <p:transition spd="med" advClick="0">
    <p:fade/>
  </p:transition>
  <p:txStyles>
    <p:titleStyle>
      <a:lvl1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pitchFamily="34" charset="0"/>
          <a:ea typeface="+mj-ea"/>
          <a:cs typeface="Arial" pitchFamily="34" charset="0"/>
        </a:defRPr>
      </a:lvl1pPr>
      <a:lvl2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b="1">
          <a:solidFill>
            <a:schemeClr val="tx1"/>
          </a:solidFill>
          <a:effectLst>
            <a:outerShdw blurRad="38100" dist="38100" dir="2700000" algn="tl">
              <a:srgbClr val="000000"/>
            </a:outerShdw>
          </a:effectLst>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b="1">
          <a:solidFill>
            <a:schemeClr val="tx1"/>
          </a:solidFill>
          <a:effectLst>
            <a:outerShdw blurRad="38100" dist="38100" dir="2700000" algn="tl">
              <a:srgbClr val="000000"/>
            </a:outerShdw>
          </a:effectLst>
          <a:latin typeface="Arial" pitchFamily="34" charset="0"/>
          <a:cs typeface="Arial" pitchFamily="34" charset="0"/>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b="1">
          <a:solidFill>
            <a:schemeClr val="tx1"/>
          </a:solidFill>
          <a:effectLst>
            <a:outerShdw blurRad="38100" dist="38100" dir="2700000" algn="tl">
              <a:srgbClr val="000000"/>
            </a:outerShdw>
          </a:effectLst>
          <a:latin typeface="Arial" pitchFamily="34" charset="0"/>
          <a:cs typeface="Arial" pitchFamily="34" charset="0"/>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fld id="{B380CA16-6B5C-4AC8-9A2A-8E6792ADBE57}" type="datetimeFigureOut">
              <a:rPr lang="en-US"/>
              <a:pPr>
                <a:defRPr/>
              </a:pPr>
              <a:t>2/22/2018</a:t>
            </a:fld>
            <a:endParaRPr lang="en-US"/>
          </a:p>
        </p:txBody>
      </p:sp>
      <p:sp>
        <p:nvSpPr>
          <p:cNvPr id="3993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B745F554-AA51-4ADF-B9D0-22B64EA6F7BF}"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3994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p>
            </p:txBody>
          </p:sp>
          <p:sp>
            <p:nvSpPr>
              <p:cNvPr id="3994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p>
            </p:txBody>
          </p:sp>
          <p:sp>
            <p:nvSpPr>
              <p:cNvPr id="3994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p>
            </p:txBody>
          </p:sp>
          <p:sp>
            <p:nvSpPr>
              <p:cNvPr id="39945"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p>
            </p:txBody>
          </p:sp>
          <p:sp>
            <p:nvSpPr>
              <p:cNvPr id="3994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p>
            </p:txBody>
          </p:sp>
        </p:grpSp>
        <p:sp>
          <p:nvSpPr>
            <p:cNvPr id="3994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39948"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p>
          </p:txBody>
        </p:sp>
      </p:grpSp>
      <p:sp>
        <p:nvSpPr>
          <p:cNvPr id="3994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5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a:defRPr/>
            </a:pPr>
            <a:endParaRPr lang="en-US"/>
          </a:p>
        </p:txBody>
      </p:sp>
      <p:sp>
        <p:nvSpPr>
          <p:cNvPr id="3995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3681302"/>
      </p:ext>
    </p:extLst>
  </p:cSld>
  <p:clrMap bg1="dk2" tx1="lt1" bg2="dk1" tx2="lt2" accent1="accent1" accent2="accent2" accent3="accent3" accent4="accent4" accent5="accent5" accent6="accent6" hlink="hlink" folHlink="folHlink"/>
  <p:sldLayoutIdLst>
    <p:sldLayoutId id="2147484275"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 id="2147484286" r:id="rId12"/>
    <p:sldLayoutId id="2147484287" r:id="rId13"/>
    <p:sldLayoutId id="2147484288" r:id="rId14"/>
  </p:sldLayoutIdLst>
  <p:transition spd="med" advClick="0">
    <p:fade/>
  </p:transition>
  <p:txStyles>
    <p:titleStyle>
      <a:lvl1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pitchFamily="34" charset="0"/>
          <a:ea typeface="+mj-ea"/>
          <a:cs typeface="Arial" pitchFamily="34" charset="0"/>
        </a:defRPr>
      </a:lvl1pPr>
      <a:lvl2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b="1">
          <a:solidFill>
            <a:schemeClr val="tx1"/>
          </a:solidFill>
          <a:effectLst>
            <a:outerShdw blurRad="38100" dist="38100" dir="2700000" algn="tl">
              <a:srgbClr val="000000"/>
            </a:outerShdw>
          </a:effectLst>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b="1">
          <a:solidFill>
            <a:schemeClr val="tx1"/>
          </a:solidFill>
          <a:effectLst>
            <a:outerShdw blurRad="38100" dist="38100" dir="2700000" algn="tl">
              <a:srgbClr val="000000"/>
            </a:outerShdw>
          </a:effectLst>
          <a:latin typeface="Arial" pitchFamily="34" charset="0"/>
          <a:cs typeface="Arial" pitchFamily="34" charset="0"/>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b="1">
          <a:solidFill>
            <a:schemeClr val="tx1"/>
          </a:solidFill>
          <a:effectLst>
            <a:outerShdw blurRad="38100" dist="38100" dir="2700000" algn="tl">
              <a:srgbClr val="000000"/>
            </a:outerShdw>
          </a:effectLst>
          <a:latin typeface="Arial" pitchFamily="34" charset="0"/>
          <a:cs typeface="Arial" pitchFamily="34" charset="0"/>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3994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p>
            </p:txBody>
          </p:sp>
          <p:sp>
            <p:nvSpPr>
              <p:cNvPr id="3994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p>
            </p:txBody>
          </p:sp>
          <p:sp>
            <p:nvSpPr>
              <p:cNvPr id="3994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p>
            </p:txBody>
          </p:sp>
          <p:sp>
            <p:nvSpPr>
              <p:cNvPr id="39945"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p>
            </p:txBody>
          </p:sp>
          <p:sp>
            <p:nvSpPr>
              <p:cNvPr id="3994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p>
            </p:txBody>
          </p:sp>
        </p:grpSp>
        <p:sp>
          <p:nvSpPr>
            <p:cNvPr id="3994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39948"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p>
          </p:txBody>
        </p:sp>
      </p:grpSp>
      <p:sp>
        <p:nvSpPr>
          <p:cNvPr id="39949" name="Rectangle 13"/>
          <p:cNvSpPr>
            <a:spLocks noGrp="1" noRot="1" noChangeArrowheads="1"/>
          </p:cNvSpPr>
          <p:nvPr>
            <p:ph type="title"/>
          </p:nvPr>
        </p:nvSpPr>
        <p:spPr bwMode="auto">
          <a:xfrm>
            <a:off x="0" y="0"/>
            <a:ext cx="9126538"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51" name="Rectangle 15"/>
          <p:cNvSpPr>
            <a:spLocks noGrp="1" noChangeArrowheads="1"/>
          </p:cNvSpPr>
          <p:nvPr>
            <p:ph type="body" idx="1"/>
          </p:nvPr>
        </p:nvSpPr>
        <p:spPr bwMode="auto">
          <a:xfrm>
            <a:off x="205272" y="1333500"/>
            <a:ext cx="8752115" cy="529894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2986260"/>
      </p:ext>
    </p:extLst>
  </p:cSld>
  <p:clrMap bg1="dk2" tx1="lt1" bg2="dk1" tx2="lt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 id="2147484326" r:id="rId12"/>
    <p:sldLayoutId id="2147484327" r:id="rId13"/>
    <p:sldLayoutId id="2147484328" r:id="rId14"/>
  </p:sldLayoutIdLst>
  <p:transition spd="med" advClick="0">
    <p:fade/>
  </p:transition>
  <p:txStyles>
    <p:titleStyle>
      <a:lvl1pPr algn="ctr" rtl="0" eaLnBrk="0" fontAlgn="base" hangingPunct="0">
        <a:spcBef>
          <a:spcPct val="0"/>
        </a:spcBef>
        <a:spcAft>
          <a:spcPct val="0"/>
        </a:spcAft>
        <a:defRPr sz="5400" b="1">
          <a:solidFill>
            <a:srgbClr val="FFD629"/>
          </a:solidFill>
          <a:effectLst>
            <a:outerShdw blurRad="38100" dist="38100" dir="2700000" algn="tl">
              <a:srgbClr val="000000"/>
            </a:outerShdw>
          </a:effectLst>
          <a:latin typeface="Arial" pitchFamily="34" charset="0"/>
          <a:ea typeface="+mj-ea"/>
          <a:cs typeface="Arial" pitchFamily="34" charset="0"/>
        </a:defRPr>
      </a:lvl1pPr>
      <a:lvl2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b="1">
          <a:solidFill>
            <a:schemeClr val="tx1"/>
          </a:solidFill>
          <a:effectLst>
            <a:outerShdw blurRad="38100" dist="38100" dir="2700000" algn="tl">
              <a:srgbClr val="000000"/>
            </a:outerShdw>
          </a:effectLst>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b="1">
          <a:solidFill>
            <a:schemeClr val="tx1"/>
          </a:solidFill>
          <a:effectLst>
            <a:outerShdw blurRad="38100" dist="38100" dir="2700000" algn="tl">
              <a:srgbClr val="000000"/>
            </a:outerShdw>
          </a:effectLst>
          <a:latin typeface="Arial" pitchFamily="34" charset="0"/>
          <a:cs typeface="Arial" pitchFamily="34" charset="0"/>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b="1">
          <a:solidFill>
            <a:schemeClr val="tx1"/>
          </a:solidFill>
          <a:effectLst>
            <a:outerShdw blurRad="38100" dist="38100" dir="2700000" algn="tl">
              <a:srgbClr val="000000"/>
            </a:outerShdw>
          </a:effectLst>
          <a:latin typeface="Arial" pitchFamily="34" charset="0"/>
          <a:cs typeface="Arial" pitchFamily="34" charset="0"/>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fld id="{B380CA16-6B5C-4AC8-9A2A-8E6792ADBE57}" type="datetimeFigureOut">
              <a:rPr lang="en-US">
                <a:solidFill>
                  <a:srgbClr val="FFFFFF"/>
                </a:solidFill>
              </a:rPr>
              <a:pPr>
                <a:defRPr/>
              </a:pPr>
              <a:t>2/22/2018</a:t>
            </a:fld>
            <a:endParaRPr lang="en-US">
              <a:solidFill>
                <a:srgbClr val="FFFFFF"/>
              </a:solidFill>
            </a:endParaRPr>
          </a:p>
        </p:txBody>
      </p:sp>
      <p:sp>
        <p:nvSpPr>
          <p:cNvPr id="3993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B745F554-AA51-4ADF-B9D0-22B64EA6F7BF}" type="slidenum">
              <a:rPr lang="en-US">
                <a:solidFill>
                  <a:srgbClr val="FFFFFF"/>
                </a:solidFill>
              </a:rPr>
              <a:pPr>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3994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ndParaRPr>
              </a:p>
            </p:txBody>
          </p:sp>
          <p:sp>
            <p:nvSpPr>
              <p:cNvPr id="3994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ndParaRPr>
              </a:p>
            </p:txBody>
          </p:sp>
          <p:sp>
            <p:nvSpPr>
              <p:cNvPr id="3994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ndParaRPr>
              </a:p>
            </p:txBody>
          </p:sp>
          <p:sp>
            <p:nvSpPr>
              <p:cNvPr id="39945"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3994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grpSp>
        <p:sp>
          <p:nvSpPr>
            <p:cNvPr id="3994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39948"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ndParaRPr>
            </a:p>
          </p:txBody>
        </p:sp>
      </p:grpSp>
      <p:sp>
        <p:nvSpPr>
          <p:cNvPr id="3994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5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a:defRPr/>
            </a:pPr>
            <a:endParaRPr lang="en-US">
              <a:solidFill>
                <a:srgbClr val="FFFFFF"/>
              </a:solidFill>
            </a:endParaRPr>
          </a:p>
        </p:txBody>
      </p:sp>
      <p:sp>
        <p:nvSpPr>
          <p:cNvPr id="3995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8386324"/>
      </p:ext>
    </p:extLst>
  </p:cSld>
  <p:clrMap bg1="dk2" tx1="lt1" bg2="dk1" tx2="lt2" accent1="accent1" accent2="accent2" accent3="accent3" accent4="accent4" accent5="accent5" accent6="accent6" hlink="hlink" folHlink="folHlink"/>
  <p:sldLayoutIdLst>
    <p:sldLayoutId id="2147484330" r:id="rId1"/>
    <p:sldLayoutId id="2147484331" r:id="rId2"/>
    <p:sldLayoutId id="2147484332" r:id="rId3"/>
    <p:sldLayoutId id="2147484333" r:id="rId4"/>
    <p:sldLayoutId id="2147484334" r:id="rId5"/>
    <p:sldLayoutId id="2147484335" r:id="rId6"/>
    <p:sldLayoutId id="2147484336" r:id="rId7"/>
    <p:sldLayoutId id="2147484337" r:id="rId8"/>
    <p:sldLayoutId id="2147484338" r:id="rId9"/>
    <p:sldLayoutId id="2147484339" r:id="rId10"/>
    <p:sldLayoutId id="2147484340" r:id="rId11"/>
    <p:sldLayoutId id="2147484341" r:id="rId12"/>
  </p:sldLayoutIdLst>
  <p:transition spd="med" advClick="0">
    <p:fade/>
  </p:transition>
  <p:txStyles>
    <p:titleStyle>
      <a:lvl1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pitchFamily="34" charset="0"/>
          <a:ea typeface="+mj-ea"/>
          <a:cs typeface="Arial" pitchFamily="34" charset="0"/>
        </a:defRPr>
      </a:lvl1pPr>
      <a:lvl2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b="1">
          <a:solidFill>
            <a:schemeClr val="tx1"/>
          </a:solidFill>
          <a:effectLst>
            <a:outerShdw blurRad="38100" dist="38100" dir="2700000" algn="tl">
              <a:srgbClr val="000000"/>
            </a:outerShdw>
          </a:effectLst>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b="1">
          <a:solidFill>
            <a:schemeClr val="tx1"/>
          </a:solidFill>
          <a:effectLst>
            <a:outerShdw blurRad="38100" dist="38100" dir="2700000" algn="tl">
              <a:srgbClr val="000000"/>
            </a:outerShdw>
          </a:effectLst>
          <a:latin typeface="Arial" pitchFamily="34" charset="0"/>
          <a:cs typeface="Arial" pitchFamily="34" charset="0"/>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b="1">
          <a:solidFill>
            <a:schemeClr val="tx1"/>
          </a:solidFill>
          <a:effectLst>
            <a:outerShdw blurRad="38100" dist="38100" dir="2700000" algn="tl">
              <a:srgbClr val="000000"/>
            </a:outerShdw>
          </a:effectLst>
          <a:latin typeface="Arial" pitchFamily="34" charset="0"/>
          <a:cs typeface="Arial" pitchFamily="34" charset="0"/>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fld id="{B380CA16-6B5C-4AC8-9A2A-8E6792ADBE57}" type="datetimeFigureOut">
              <a:rPr lang="en-US"/>
              <a:pPr>
                <a:defRPr/>
              </a:pPr>
              <a:t>2/22/2018</a:t>
            </a:fld>
            <a:endParaRPr lang="en-US"/>
          </a:p>
        </p:txBody>
      </p:sp>
      <p:sp>
        <p:nvSpPr>
          <p:cNvPr id="3993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B745F554-AA51-4ADF-B9D0-22B64EA6F7BF}"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3994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p>
            </p:txBody>
          </p:sp>
          <p:sp>
            <p:nvSpPr>
              <p:cNvPr id="3994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p>
            </p:txBody>
          </p:sp>
          <p:sp>
            <p:nvSpPr>
              <p:cNvPr id="3994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p>
            </p:txBody>
          </p:sp>
          <p:sp>
            <p:nvSpPr>
              <p:cNvPr id="39945"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p>
            </p:txBody>
          </p:sp>
          <p:sp>
            <p:nvSpPr>
              <p:cNvPr id="3994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p>
            </p:txBody>
          </p:sp>
        </p:grpSp>
        <p:sp>
          <p:nvSpPr>
            <p:cNvPr id="3994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39948"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p>
          </p:txBody>
        </p:sp>
      </p:grpSp>
      <p:sp>
        <p:nvSpPr>
          <p:cNvPr id="3994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5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a:defRPr/>
            </a:pPr>
            <a:endParaRPr lang="en-US"/>
          </a:p>
        </p:txBody>
      </p:sp>
      <p:sp>
        <p:nvSpPr>
          <p:cNvPr id="3995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3885043"/>
      </p:ext>
    </p:extLst>
  </p:cSld>
  <p:clrMap bg1="dk2" tx1="lt1" bg2="dk1" tx2="lt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 id="2147484354" r:id="rId12"/>
  </p:sldLayoutIdLst>
  <p:transition spd="med" advClick="0">
    <p:fade/>
  </p:transition>
  <p:txStyles>
    <p:titleStyle>
      <a:lvl1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pitchFamily="34" charset="0"/>
          <a:ea typeface="+mj-ea"/>
          <a:cs typeface="Arial" pitchFamily="34" charset="0"/>
        </a:defRPr>
      </a:lvl1pPr>
      <a:lvl2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b="1">
          <a:solidFill>
            <a:schemeClr val="tx1"/>
          </a:solidFill>
          <a:effectLst>
            <a:outerShdw blurRad="38100" dist="38100" dir="2700000" algn="tl">
              <a:srgbClr val="000000"/>
            </a:outerShdw>
          </a:effectLst>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b="1">
          <a:solidFill>
            <a:schemeClr val="tx1"/>
          </a:solidFill>
          <a:effectLst>
            <a:outerShdw blurRad="38100" dist="38100" dir="2700000" algn="tl">
              <a:srgbClr val="000000"/>
            </a:outerShdw>
          </a:effectLst>
          <a:latin typeface="Arial" pitchFamily="34" charset="0"/>
          <a:cs typeface="Arial" pitchFamily="34" charset="0"/>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b="1">
          <a:solidFill>
            <a:schemeClr val="tx1"/>
          </a:solidFill>
          <a:effectLst>
            <a:outerShdw blurRad="38100" dist="38100" dir="2700000" algn="tl">
              <a:srgbClr val="000000"/>
            </a:outerShdw>
          </a:effectLst>
          <a:latin typeface="Arial" pitchFamily="34" charset="0"/>
          <a:cs typeface="Arial" pitchFamily="34" charset="0"/>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file:///C:\Users\Chris\Documents\Presentations\Scientific%20Model%20of%20Learning%20-%20DEEP%202018\Success.wmv" TargetMode="External"/><Relationship Id="rId1" Type="http://schemas.microsoft.com/office/2007/relationships/media" Target="file:///C:\Users\Chris\Documents\Presentations\Scientific%20Model%20of%20Learning%20-%20DEEP%202018\Success.wmv" TargetMode="External"/><Relationship Id="rId4" Type="http://schemas.openxmlformats.org/officeDocument/2006/relationships/image" Target="../media/image67.png"/></Relationships>
</file>

<file path=ppt/slides/_rels/slide10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9.xml"/><Relationship Id="rId1" Type="http://schemas.openxmlformats.org/officeDocument/2006/relationships/slideLayout" Target="../slideLayouts/slideLayout14.xml"/><Relationship Id="rId4" Type="http://schemas.microsoft.com/office/2007/relationships/hdphoto" Target="../media/hdphoto6.wdp"/></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0.xml"/><Relationship Id="rId1" Type="http://schemas.openxmlformats.org/officeDocument/2006/relationships/slideLayout" Target="../slideLayouts/slideLayout2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1.xml"/><Relationship Id="rId1" Type="http://schemas.openxmlformats.org/officeDocument/2006/relationships/slideLayout" Target="../slideLayouts/slideLayout20.xml"/><Relationship Id="rId4" Type="http://schemas.microsoft.com/office/2007/relationships/hdphoto" Target="../media/hdphoto7.wdp"/></Relationships>
</file>

<file path=ppt/slides/_rels/slide10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4.xml"/><Relationship Id="rId1" Type="http://schemas.openxmlformats.org/officeDocument/2006/relationships/slideLayout" Target="../slideLayouts/slideLayout20.xml"/><Relationship Id="rId4" Type="http://schemas.microsoft.com/office/2007/relationships/hdphoto" Target="../media/hdphoto5.wdp"/></Relationships>
</file>

<file path=ppt/slides/_rels/slide1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5.xml"/><Relationship Id="rId1" Type="http://schemas.openxmlformats.org/officeDocument/2006/relationships/slideLayout" Target="../slideLayouts/slideLayout20.xml"/><Relationship Id="rId5" Type="http://schemas.microsoft.com/office/2007/relationships/hdphoto" Target="../media/hdphoto8.wdp"/><Relationship Id="rId4" Type="http://schemas.openxmlformats.org/officeDocument/2006/relationships/image" Target="../media/image73.png"/></Relationships>
</file>

<file path=ppt/slides/_rels/slide11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6.xml"/><Relationship Id="rId1" Type="http://schemas.openxmlformats.org/officeDocument/2006/relationships/slideLayout" Target="../slideLayouts/slideLayout20.xml"/></Relationships>
</file>

<file path=ppt/slides/_rels/slide113.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microsoft.com/office/2007/relationships/hdphoto" Target="../media/hdphoto4.wdp"/><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video" Target="file:///C:\Users\Chris\Documents\Presentations\Scientific%20Model%20of%20Learning%20-%20DEEP%202018\life%20of%20neurons.wmv" TargetMode="External"/><Relationship Id="rId1" Type="http://schemas.microsoft.com/office/2007/relationships/media" Target="file:///C:\Users\Chris\Documents\Presentations\Scientific%20Model%20of%20Learning%20-%20DEEP%202018\life%20of%20neurons.wmv" TargetMode="External"/><Relationship Id="rId6" Type="http://schemas.openxmlformats.org/officeDocument/2006/relationships/image" Target="../media/image33.jpeg"/><Relationship Id="rId5" Type="http://schemas.openxmlformats.org/officeDocument/2006/relationships/image" Target="../media/image30.jpeg"/><Relationship Id="rId4"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6.png"/><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3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jpeg"/><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file:///C:\Users\Chris\Documents\Presentations\Scientific%20Model%20of%20Learning%20-%20DEEP%202018\control%20body.wmv" TargetMode="External"/><Relationship Id="rId1" Type="http://schemas.microsoft.com/office/2007/relationships/media" Target="file:///C:\Users\Chris\Documents\Presentations\Scientific%20Model%20of%20Learning%20-%20DEEP%202018\control%20body.wmv" TargetMode="Externa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file:///C:\Users\Chris\Documents\Presentations\Scientific%20Model%20of%20Learning%20-%20DEEP%202018\avoid%20danger.wmv" TargetMode="External"/><Relationship Id="rId1" Type="http://schemas.microsoft.com/office/2007/relationships/media" Target="file:///C:\Users\Chris\Documents\Presentations\Scientific%20Model%20of%20Learning%20-%20DEEP%202018\avoid%20danger.wmv" TargetMode="Externa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file:///C:\Users\Chris\Documents\Presentations\Scientific%20Model%20of%20Learning%20-%20DEEP%202018\find%20pleasure.wmv" TargetMode="External"/><Relationship Id="rId1" Type="http://schemas.microsoft.com/office/2007/relationships/media" Target="file:///C:\Users\Chris\Documents\Presentations\Scientific%20Model%20of%20Learning%20-%20DEEP%202018\find%20pleasure.wmv" TargetMode="Externa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file:///C:\Users\Chris\Documents\Presentations\Scientific%20Model%20of%20Learning%20-%20DEEP%202018\Understanding%20environment.wmv" TargetMode="External"/><Relationship Id="rId1" Type="http://schemas.microsoft.com/office/2007/relationships/media" Target="file:///C:\Users\Chris\Documents\Presentations\Scientific%20Model%20of%20Learning%20-%20DEEP%202018\Understanding%20environment.wmv" TargetMode="External"/><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file:///C:\Users\Chris\Documents\Presentations\Scientific%20Model%20of%20Learning%20-%20DEEP%202018\Rollercoaster%20Launch%20-%20shorter%20summary.wmv" TargetMode="External"/><Relationship Id="rId1" Type="http://schemas.microsoft.com/office/2007/relationships/media" Target="file:///C:\Users\Chris\Documents\Presentations\Scientific%20Model%20of%20Learning%20-%20DEEP%202018\Rollercoaster%20Launch%20-%20shorter%20summary.wmv" TargetMode="External"/><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file:///C:\Users\Chris\Documents\Presentations\Scientific%20Model%20of%20Learning%20-%20DEEP%202018\1%20minute%20countdown.wmv" TargetMode="External"/><Relationship Id="rId1" Type="http://schemas.microsoft.com/office/2007/relationships/media" Target="file:///C:\Users\Chris\Documents\Presentations\Scientific%20Model%20of%20Learning%20-%20DEEP%202018\1%20minute%20countdown.wmv" TargetMode="External"/><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microsoft.com/office/2007/relationships/hdphoto" Target="../media/hdphoto6.wdp"/></Relationships>
</file>

<file path=ppt/slides/_rels/slide6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microsoft.com/office/2007/relationships/hdphoto" Target="../media/hdphoto6.wdp"/></Relationships>
</file>

<file path=ppt/slides/_rels/slide74.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42.xml"/></Relationships>
</file>

<file path=ppt/slides/_rels/slide75.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6.png"/><Relationship Id="rId1" Type="http://schemas.openxmlformats.org/officeDocument/2006/relationships/slideLayout" Target="../slideLayouts/slideLayout42.xml"/></Relationships>
</file>

<file path=ppt/slides/_rels/slide7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14.xml"/><Relationship Id="rId5" Type="http://schemas.openxmlformats.org/officeDocument/2006/relationships/image" Target="../media/image58.jpeg"/><Relationship Id="rId4" Type="http://schemas.microsoft.com/office/2007/relationships/hdphoto" Target="../media/hdphoto6.wdp"/></Relationships>
</file>

<file path=ppt/slides/_rels/slide7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3.xml"/></Relationships>
</file>

<file path=ppt/slides/_rels/slide79.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notesSlide" Target="../notesSlides/notesSlide45.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video" Target="file:///C:\Users\Chris\Documents\Presentations\How%20People%20Learn%20-%20YM\30%20second%20countdown.wmv" TargetMode="External"/><Relationship Id="rId1" Type="http://schemas.microsoft.com/office/2007/relationships/media" Target="file:///C:\Users\Chris\Documents\Presentations\How%20People%20Learn%20-%20YM\30%20second%20countdown.wmv" TargetMode="External"/><Relationship Id="rId5" Type="http://schemas.openxmlformats.org/officeDocument/2006/relationships/image" Target="../media/image62.png"/><Relationship Id="rId4" Type="http://schemas.openxmlformats.org/officeDocument/2006/relationships/notesSlide" Target="../notesSlides/notesSlide4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4.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63.png"/><Relationship Id="rId4" Type="http://schemas.openxmlformats.org/officeDocument/2006/relationships/notesSlide" Target="../notesSlides/notesSlide49.xml"/></Relationships>
</file>

<file path=ppt/slides/_rels/slide8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4.xml"/></Relationships>
</file>

<file path=ppt/slides/_rels/slide8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4.xml"/></Relationships>
</file>

<file path=ppt/slides/_rels/slide8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4.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54.xml"/><Relationship Id="rId4" Type="http://schemas.microsoft.com/office/2007/relationships/hdphoto" Target="../media/hdphoto6.wdp"/></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66.png"/></Relationships>
</file>

<file path=ppt/slides/_rels/slide9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6.xml"/><Relationship Id="rId1" Type="http://schemas.openxmlformats.org/officeDocument/2006/relationships/slideLayout" Target="../slideLayouts/slideLayout20.xml"/></Relationships>
</file>

<file path=ppt/slides/_rels/slide9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8.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7681"/>
          <a:stretch/>
        </p:blipFill>
        <p:spPr>
          <a:xfrm>
            <a:off x="0" y="523983"/>
            <a:ext cx="9143999" cy="6331246"/>
          </a:xfrm>
          <a:prstGeom prst="rect">
            <a:avLst/>
          </a:prstGeom>
        </p:spPr>
      </p:pic>
      <p:sp>
        <p:nvSpPr>
          <p:cNvPr id="4" name="Title 3"/>
          <p:cNvSpPr>
            <a:spLocks noGrp="1"/>
          </p:cNvSpPr>
          <p:nvPr>
            <p:ph type="ctrTitle" sz="quarter"/>
          </p:nvPr>
        </p:nvSpPr>
        <p:spPr>
          <a:xfrm>
            <a:off x="0" y="0"/>
            <a:ext cx="9144000" cy="1982911"/>
          </a:xfrm>
        </p:spPr>
        <p:txBody>
          <a:bodyPr/>
          <a:lstStyle/>
          <a:p>
            <a:r>
              <a:rPr lang="en-US" sz="6600" dirty="0"/>
              <a:t>A Scientific Model </a:t>
            </a:r>
            <a:br>
              <a:rPr lang="en-US" sz="6600" dirty="0"/>
            </a:br>
            <a:r>
              <a:rPr lang="en-US" sz="6600" dirty="0"/>
              <a:t>for Learning</a:t>
            </a:r>
            <a:endParaRPr lang="en-US" sz="4800" dirty="0">
              <a:solidFill>
                <a:schemeClr val="tx1"/>
              </a:solidFill>
            </a:endParaRPr>
          </a:p>
        </p:txBody>
      </p:sp>
      <p:sp>
        <p:nvSpPr>
          <p:cNvPr id="6" name="Subtitle 5"/>
          <p:cNvSpPr>
            <a:spLocks noGrp="1"/>
          </p:cNvSpPr>
          <p:nvPr>
            <p:ph type="subTitle" sz="quarter" idx="1"/>
          </p:nvPr>
        </p:nvSpPr>
        <p:spPr>
          <a:xfrm>
            <a:off x="0" y="5208998"/>
            <a:ext cx="9144000" cy="1649002"/>
          </a:xfrm>
          <a:solidFill>
            <a:srgbClr val="000000">
              <a:alpha val="50196"/>
            </a:srgbClr>
          </a:solidFill>
        </p:spPr>
        <p:txBody>
          <a:bodyPr/>
          <a:lstStyle/>
          <a:p>
            <a:r>
              <a:rPr lang="en-US" dirty="0">
                <a:solidFill>
                  <a:srgbClr val="FFD629"/>
                </a:solidFill>
                <a:effectLst>
                  <a:outerShdw blurRad="38100" dist="38100" dir="2700000" algn="tl">
                    <a:srgbClr val="000000">
                      <a:alpha val="43137"/>
                    </a:srgbClr>
                  </a:outerShdw>
                </a:effectLst>
              </a:rPr>
              <a:t>Chris Meyer</a:t>
            </a:r>
          </a:p>
          <a:p>
            <a:r>
              <a:rPr lang="en-US" sz="2800" dirty="0">
                <a:effectLst>
                  <a:outerShdw blurRad="38100" dist="38100" dir="2700000" algn="tl">
                    <a:srgbClr val="000000">
                      <a:alpha val="43137"/>
                    </a:srgbClr>
                  </a:outerShdw>
                </a:effectLst>
              </a:rPr>
              <a:t>York Mills C. I., Toronto District School Board</a:t>
            </a:r>
          </a:p>
          <a:p>
            <a:r>
              <a:rPr lang="en-US" sz="2800" dirty="0">
                <a:effectLst>
                  <a:outerShdw blurRad="38100" dist="38100" dir="2700000" algn="tl">
                    <a:srgbClr val="000000">
                      <a:alpha val="43137"/>
                    </a:srgbClr>
                  </a:outerShdw>
                </a:effectLst>
              </a:rPr>
              <a:t>www.meyercreations.com/physics</a:t>
            </a:r>
          </a:p>
          <a:p>
            <a:endParaRPr lang="en-US" sz="2800" dirty="0">
              <a:effectLst>
                <a:outerShdw blurRad="38100" dist="38100" dir="2700000" algn="tl">
                  <a:srgbClr val="000000">
                    <a:alpha val="43137"/>
                  </a:srgbClr>
                </a:outerShdw>
              </a:effectLst>
            </a:endParaRPr>
          </a:p>
          <a:p>
            <a:endParaRPr lang="en-US" sz="2800" dirty="0">
              <a:effectLst>
                <a:outerShdw blurRad="38100" dist="38100" dir="2700000" algn="tl">
                  <a:srgbClr val="000000">
                    <a:alpha val="43137"/>
                  </a:srgbClr>
                </a:outerShdw>
              </a:effectLst>
            </a:endParaRPr>
          </a:p>
          <a:p>
            <a:endParaRPr lang="en-CA"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53816845"/>
      </p:ext>
    </p:extLst>
  </p:cSld>
  <p:clrMapOvr>
    <a:masterClrMapping/>
  </p:clrMapOvr>
  <p:transition spd="med" advClick="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98"/>
            <a:ext cx="9144000" cy="2037070"/>
          </a:xfrm>
        </p:spPr>
        <p:txBody>
          <a:bodyPr/>
          <a:lstStyle/>
          <a:p>
            <a:r>
              <a:rPr lang="en-US" sz="5400" dirty="0"/>
              <a:t>What is your main </a:t>
            </a:r>
            <a:br>
              <a:rPr lang="en-US" sz="5400" dirty="0"/>
            </a:br>
            <a:r>
              <a:rPr lang="en-US" sz="5400" dirty="0"/>
              <a:t>teaching experience?</a:t>
            </a:r>
          </a:p>
        </p:txBody>
      </p:sp>
      <p:sp>
        <p:nvSpPr>
          <p:cNvPr id="3" name="Content Placeholder 2"/>
          <p:cNvSpPr>
            <a:spLocks noGrp="1"/>
          </p:cNvSpPr>
          <p:nvPr>
            <p:ph idx="1"/>
          </p:nvPr>
        </p:nvSpPr>
        <p:spPr>
          <a:xfrm>
            <a:off x="457200" y="2045368"/>
            <a:ext cx="8229600" cy="3461580"/>
          </a:xfrm>
          <a:noFill/>
        </p:spPr>
        <p:txBody>
          <a:bodyPr/>
          <a:lstStyle/>
          <a:p>
            <a:pPr marL="0" indent="0">
              <a:buNone/>
            </a:pPr>
            <a:r>
              <a:rPr lang="en-US" sz="3600" dirty="0">
                <a:solidFill>
                  <a:srgbClr val="FFD629"/>
                </a:solidFill>
              </a:rPr>
              <a:t>(A) </a:t>
            </a:r>
            <a:r>
              <a:rPr lang="en-US" sz="3600" dirty="0"/>
              <a:t>University teaching assistant</a:t>
            </a:r>
          </a:p>
          <a:p>
            <a:pPr marL="0" indent="0">
              <a:buNone/>
            </a:pPr>
            <a:r>
              <a:rPr lang="en-US" sz="3600" dirty="0">
                <a:solidFill>
                  <a:srgbClr val="FFD629"/>
                </a:solidFill>
              </a:rPr>
              <a:t>(B) </a:t>
            </a:r>
            <a:r>
              <a:rPr lang="en-US" sz="3600" dirty="0"/>
              <a:t>Private tutor</a:t>
            </a:r>
          </a:p>
          <a:p>
            <a:pPr marL="0" indent="0">
              <a:buNone/>
            </a:pPr>
            <a:r>
              <a:rPr lang="en-US" sz="3600" dirty="0">
                <a:solidFill>
                  <a:srgbClr val="FFD629"/>
                </a:solidFill>
              </a:rPr>
              <a:t>(C) </a:t>
            </a:r>
            <a:r>
              <a:rPr lang="en-US" sz="3600" dirty="0"/>
              <a:t>DEEP instructor</a:t>
            </a:r>
          </a:p>
          <a:p>
            <a:pPr marL="0" indent="0">
              <a:buNone/>
            </a:pPr>
            <a:r>
              <a:rPr lang="en-US" sz="3600" dirty="0">
                <a:solidFill>
                  <a:srgbClr val="FFD629"/>
                </a:solidFill>
              </a:rPr>
              <a:t>(D) </a:t>
            </a:r>
            <a:r>
              <a:rPr lang="en-US" sz="3600" dirty="0"/>
              <a:t>Other kind of teacher</a:t>
            </a:r>
          </a:p>
          <a:p>
            <a:pPr marL="0" indent="0">
              <a:buNone/>
            </a:pPr>
            <a:r>
              <a:rPr lang="en-US" sz="3600" dirty="0">
                <a:solidFill>
                  <a:srgbClr val="FFD629"/>
                </a:solidFill>
              </a:rPr>
              <a:t>(E) </a:t>
            </a:r>
            <a:r>
              <a:rPr lang="en-US" sz="3600" dirty="0"/>
              <a:t>I’ve watched a lot of Bill Nye</a:t>
            </a:r>
          </a:p>
          <a:p>
            <a:pPr marL="0" indent="0">
              <a:buNone/>
            </a:pPr>
            <a:endParaRPr lang="en-US" sz="3600" dirty="0"/>
          </a:p>
        </p:txBody>
      </p:sp>
    </p:spTree>
    <p:extLst>
      <p:ext uri="{BB962C8B-B14F-4D97-AF65-F5344CB8AC3E}">
        <p14:creationId xmlns:p14="http://schemas.microsoft.com/office/powerpoint/2010/main" val="1379765554"/>
      </p:ext>
    </p:extLst>
  </p:cSld>
  <p:clrMapOvr>
    <a:masterClrMapping/>
  </p:clrMapOvr>
  <p:transition spd="med" advClick="0">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Do, Test</a:t>
            </a:r>
          </a:p>
        </p:txBody>
      </p:sp>
      <p:pic>
        <p:nvPicPr>
          <p:cNvPr id="7" name="Success.wmv">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91440" y="1202690"/>
            <a:ext cx="8881416" cy="4992370"/>
          </a:xfrm>
        </p:spPr>
      </p:pic>
    </p:spTree>
    <p:extLst>
      <p:ext uri="{BB962C8B-B14F-4D97-AF65-F5344CB8AC3E}">
        <p14:creationId xmlns:p14="http://schemas.microsoft.com/office/powerpoint/2010/main" val="3564028395"/>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86000" contrast="-48000"/>
                    </a14:imgEffect>
                  </a14:imgLayer>
                </a14:imgProps>
              </a:ext>
            </a:extLst>
          </a:blip>
          <a:srcRect l="18302" t="3290" r="18289" b="13767"/>
          <a:stretch>
            <a:fillRect/>
          </a:stretch>
        </p:blipFill>
        <p:spPr bwMode="auto">
          <a:xfrm>
            <a:off x="0" y="0"/>
            <a:ext cx="9144000" cy="6858000"/>
          </a:xfrm>
          <a:prstGeom prst="rect">
            <a:avLst/>
          </a:prstGeom>
          <a:noFill/>
        </p:spPr>
      </p:pic>
      <p:sp>
        <p:nvSpPr>
          <p:cNvPr id="3" name="Title 2"/>
          <p:cNvSpPr>
            <a:spLocks noGrp="1"/>
          </p:cNvSpPr>
          <p:nvPr>
            <p:ph type="title"/>
          </p:nvPr>
        </p:nvSpPr>
        <p:spPr>
          <a:xfrm>
            <a:off x="0" y="8297"/>
            <a:ext cx="9144000" cy="1411429"/>
          </a:xfrm>
        </p:spPr>
        <p:txBody>
          <a:bodyPr/>
          <a:lstStyle/>
          <a:p>
            <a:r>
              <a:rPr lang="en-US" sz="6000" dirty="0">
                <a:sym typeface="Symbol"/>
              </a:rPr>
              <a:t>Scientific Model:</a:t>
            </a:r>
            <a:endParaRPr lang="en-CA" sz="6000" dirty="0"/>
          </a:p>
        </p:txBody>
      </p:sp>
      <p:sp>
        <p:nvSpPr>
          <p:cNvPr id="4" name="Content Placeholder 3"/>
          <p:cNvSpPr>
            <a:spLocks noGrp="1"/>
          </p:cNvSpPr>
          <p:nvPr>
            <p:ph idx="1"/>
          </p:nvPr>
        </p:nvSpPr>
        <p:spPr>
          <a:xfrm>
            <a:off x="324853" y="1419726"/>
            <a:ext cx="8446168" cy="5248378"/>
          </a:xfrm>
        </p:spPr>
        <p:txBody>
          <a:bodyPr/>
          <a:lstStyle/>
          <a:p>
            <a:pPr marL="0" indent="0" algn="ctr">
              <a:spcBef>
                <a:spcPts val="0"/>
              </a:spcBef>
              <a:buNone/>
            </a:pPr>
            <a:r>
              <a:rPr lang="en-US" sz="5400" dirty="0"/>
              <a:t>Teachers can only </a:t>
            </a:r>
            <a:r>
              <a:rPr lang="en-US" sz="5400" dirty="0">
                <a:solidFill>
                  <a:srgbClr val="92D050"/>
                </a:solidFill>
              </a:rPr>
              <a:t>help</a:t>
            </a:r>
            <a:r>
              <a:rPr lang="en-US" sz="5400" dirty="0"/>
              <a:t> </a:t>
            </a:r>
            <a:r>
              <a:rPr lang="en-US" sz="6600" dirty="0">
                <a:sym typeface="Symbol" panose="05050102010706020507" pitchFamily="18" charset="2"/>
              </a:rPr>
              <a:t></a:t>
            </a:r>
            <a:endParaRPr lang="en-US" sz="6600" dirty="0"/>
          </a:p>
          <a:p>
            <a:pPr marL="0" indent="0" algn="ctr">
              <a:spcBef>
                <a:spcPts val="0"/>
              </a:spcBef>
              <a:buNone/>
            </a:pPr>
            <a:r>
              <a:rPr lang="en-US" sz="5400" dirty="0">
                <a:solidFill>
                  <a:srgbClr val="92D050"/>
                </a:solidFill>
              </a:rPr>
              <a:t>Students</a:t>
            </a:r>
            <a:r>
              <a:rPr lang="en-US" sz="5400" dirty="0"/>
              <a:t> must </a:t>
            </a:r>
          </a:p>
          <a:p>
            <a:pPr marL="0" indent="0" algn="ctr">
              <a:spcBef>
                <a:spcPts val="0"/>
              </a:spcBef>
              <a:buNone/>
            </a:pPr>
            <a:r>
              <a:rPr lang="en-US" sz="5400" dirty="0"/>
              <a:t>work through the full cognitive learning cycle</a:t>
            </a:r>
          </a:p>
        </p:txBody>
      </p:sp>
    </p:spTree>
    <p:extLst>
      <p:ext uri="{BB962C8B-B14F-4D97-AF65-F5344CB8AC3E}">
        <p14:creationId xmlns:p14="http://schemas.microsoft.com/office/powerpoint/2010/main" val="3469547719"/>
      </p:ext>
    </p:extLst>
  </p:cSld>
  <p:clrMapOvr>
    <a:masterClrMapping/>
  </p:clrMapOvr>
  <p:transition spd="med" advClick="0">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009B51-D357-4F89-96B4-1C512A25B601}"/>
              </a:ext>
            </a:extLst>
          </p:cNvPr>
          <p:cNvSpPr>
            <a:spLocks noGrp="1"/>
          </p:cNvSpPr>
          <p:nvPr>
            <p:ph type="title"/>
          </p:nvPr>
        </p:nvSpPr>
        <p:spPr/>
        <p:txBody>
          <a:bodyPr/>
          <a:lstStyle/>
          <a:p>
            <a:r>
              <a:rPr lang="en-US" dirty="0"/>
              <a:t>Implications for Teaching</a:t>
            </a:r>
          </a:p>
        </p:txBody>
      </p:sp>
      <p:sp>
        <p:nvSpPr>
          <p:cNvPr id="5" name="Content Placeholder 4">
            <a:extLst>
              <a:ext uri="{FF2B5EF4-FFF2-40B4-BE49-F238E27FC236}">
                <a16:creationId xmlns:a16="http://schemas.microsoft.com/office/drawing/2014/main" id="{49EBF8B3-EB39-4E20-9797-C53843EE9ECA}"/>
              </a:ext>
            </a:extLst>
          </p:cNvPr>
          <p:cNvSpPr>
            <a:spLocks noGrp="1"/>
          </p:cNvSpPr>
          <p:nvPr>
            <p:ph idx="1"/>
          </p:nvPr>
        </p:nvSpPr>
        <p:spPr/>
        <p:txBody>
          <a:bodyPr/>
          <a:lstStyle/>
          <a:p>
            <a:pPr marL="0" indent="0">
              <a:buNone/>
            </a:pPr>
            <a:r>
              <a:rPr lang="en-US" dirty="0"/>
              <a:t>How can we use our understanding of the cognitive learning cycle to help our students learn?</a:t>
            </a:r>
          </a:p>
          <a:p>
            <a:r>
              <a:rPr lang="en-US" dirty="0">
                <a:solidFill>
                  <a:srgbClr val="92D050"/>
                </a:solidFill>
              </a:rPr>
              <a:t>Change your roles</a:t>
            </a:r>
          </a:p>
          <a:p>
            <a:r>
              <a:rPr lang="en-US" dirty="0">
                <a:solidFill>
                  <a:srgbClr val="92D050"/>
                </a:solidFill>
              </a:rPr>
              <a:t>Record ideas on your whiteboard (maximum 10 words per idea!)</a:t>
            </a:r>
          </a:p>
          <a:p>
            <a:r>
              <a:rPr lang="en-US" dirty="0">
                <a:solidFill>
                  <a:srgbClr val="92D050"/>
                </a:solidFill>
              </a:rPr>
              <a:t>When we are done, take a photo of your whiteboard</a:t>
            </a:r>
          </a:p>
          <a:p>
            <a:pPr marL="0" indent="0">
              <a:buNone/>
            </a:pPr>
            <a:endParaRPr lang="en-US" dirty="0"/>
          </a:p>
        </p:txBody>
      </p:sp>
    </p:spTree>
    <p:extLst>
      <p:ext uri="{BB962C8B-B14F-4D97-AF65-F5344CB8AC3E}">
        <p14:creationId xmlns:p14="http://schemas.microsoft.com/office/powerpoint/2010/main" val="927098791"/>
      </p:ext>
    </p:extLst>
  </p:cSld>
  <p:clrMapOvr>
    <a:masterClrMapping/>
  </p:clrMapOvr>
  <p:transition spd="med" advClick="0">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Oomph!</a:t>
            </a:r>
          </a:p>
        </p:txBody>
      </p:sp>
      <p:pic>
        <p:nvPicPr>
          <p:cNvPr id="4" name="Content Placeholder 3"/>
          <p:cNvPicPr>
            <a:picLocks noGrp="1" noChangeAspect="1"/>
          </p:cNvPicPr>
          <p:nvPr>
            <p:ph idx="1"/>
          </p:nvPr>
        </p:nvPicPr>
        <p:blipFill rotWithShape="1">
          <a:blip r:embed="rId2"/>
          <a:srcRect b="15851"/>
          <a:stretch/>
        </p:blipFill>
        <p:spPr>
          <a:xfrm>
            <a:off x="0" y="1237221"/>
            <a:ext cx="9144000" cy="5620779"/>
          </a:xfrm>
          <a:prstGeom prst="rect">
            <a:avLst/>
          </a:prstGeom>
        </p:spPr>
      </p:pic>
    </p:spTree>
    <p:extLst>
      <p:ext uri="{BB962C8B-B14F-4D97-AF65-F5344CB8AC3E}">
        <p14:creationId xmlns:p14="http://schemas.microsoft.com/office/powerpoint/2010/main" val="2906183412"/>
      </p:ext>
    </p:extLst>
  </p:cSld>
  <p:clrMapOvr>
    <a:masterClrMapping/>
  </p:clrMapOvr>
  <p:transition spd="med" advClick="0">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Oomph!</a:t>
            </a:r>
          </a:p>
        </p:txBody>
      </p:sp>
      <p:sp>
        <p:nvSpPr>
          <p:cNvPr id="5" name="Content Placeholder 4"/>
          <p:cNvSpPr>
            <a:spLocks noGrp="1"/>
          </p:cNvSpPr>
          <p:nvPr>
            <p:ph idx="1"/>
          </p:nvPr>
        </p:nvSpPr>
        <p:spPr/>
        <p:txBody>
          <a:bodyPr/>
          <a:lstStyle/>
          <a:p>
            <a:pPr marL="0" indent="0" algn="ctr">
              <a:buNone/>
            </a:pPr>
            <a:r>
              <a:rPr lang="en-US" sz="4000" dirty="0"/>
              <a:t>Use the scientific model of learning to explain how it is designed.</a:t>
            </a:r>
          </a:p>
          <a:p>
            <a:pPr marL="0" indent="0" algn="ctr">
              <a:buNone/>
            </a:pPr>
            <a:r>
              <a:rPr lang="en-US" sz="4000" dirty="0">
                <a:solidFill>
                  <a:srgbClr val="FFD629"/>
                </a:solidFill>
              </a:rPr>
              <a:t>Reverse engineer this lesson!</a:t>
            </a:r>
          </a:p>
          <a:p>
            <a:r>
              <a:rPr lang="en-US" sz="3600" dirty="0">
                <a:solidFill>
                  <a:srgbClr val="92D050"/>
                </a:solidFill>
              </a:rPr>
              <a:t>Change your roles</a:t>
            </a:r>
          </a:p>
          <a:p>
            <a:r>
              <a:rPr lang="en-US" sz="3600" dirty="0">
                <a:solidFill>
                  <a:srgbClr val="92D050"/>
                </a:solidFill>
              </a:rPr>
              <a:t>Record ideas on your whiteboard (maximum 10 words per idea!)</a:t>
            </a:r>
          </a:p>
          <a:p>
            <a:pPr marL="0" indent="0" algn="ctr">
              <a:buNone/>
            </a:pPr>
            <a:endParaRPr lang="en-US" sz="4000" dirty="0">
              <a:solidFill>
                <a:srgbClr val="FFD629"/>
              </a:solidFill>
            </a:endParaRPr>
          </a:p>
          <a:p>
            <a:pPr marL="0" indent="0" algn="ctr">
              <a:buNone/>
            </a:pPr>
            <a:endParaRPr lang="en-US" sz="4000" dirty="0">
              <a:solidFill>
                <a:srgbClr val="FFD629"/>
              </a:solidFill>
            </a:endParaRPr>
          </a:p>
          <a:p>
            <a:pPr marL="0" indent="0" algn="ctr">
              <a:buNone/>
            </a:pPr>
            <a:endParaRPr lang="en-US" sz="4000" dirty="0"/>
          </a:p>
        </p:txBody>
      </p:sp>
    </p:spTree>
    <p:extLst>
      <p:ext uri="{BB962C8B-B14F-4D97-AF65-F5344CB8AC3E}">
        <p14:creationId xmlns:p14="http://schemas.microsoft.com/office/powerpoint/2010/main" val="155371581"/>
      </p:ext>
    </p:extLst>
  </p:cSld>
  <p:clrMapOvr>
    <a:masterClrMapping/>
  </p:clrMapOvr>
  <p:transition spd="med" advClick="0">
    <p:fade/>
  </p:transition>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bwMode="auto">
          <a:xfrm>
            <a:off x="-1" y="0"/>
            <a:ext cx="2481943" cy="6858000"/>
          </a:xfrm>
          <a:prstGeom prst="rect">
            <a:avLst/>
          </a:prstGeom>
          <a:solidFill>
            <a:srgbClr val="000000"/>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pic>
        <p:nvPicPr>
          <p:cNvPr id="21506" name="Picture 1"/>
          <p:cNvPicPr>
            <a:picLocks noChangeAspect="1" noChangeArrowheads="1"/>
          </p:cNvPicPr>
          <p:nvPr/>
        </p:nvPicPr>
        <p:blipFill rotWithShape="1">
          <a:blip r:embed="rId3" cstate="print"/>
          <a:srcRect l="24528" t="12743" r="17423" b="46084"/>
          <a:stretch/>
        </p:blipFill>
        <p:spPr bwMode="auto">
          <a:xfrm>
            <a:off x="-1" y="92578"/>
            <a:ext cx="7914291" cy="6765422"/>
          </a:xfrm>
          <a:prstGeom prst="rect">
            <a:avLst/>
          </a:prstGeom>
          <a:noFill/>
          <a:ln w="9525">
            <a:noFill/>
            <a:round/>
            <a:headEnd/>
            <a:tailEnd/>
          </a:ln>
        </p:spPr>
      </p:pic>
      <p:sp>
        <p:nvSpPr>
          <p:cNvPr id="20" name="Rectangle 19"/>
          <p:cNvSpPr/>
          <p:nvPr/>
        </p:nvSpPr>
        <p:spPr bwMode="auto">
          <a:xfrm>
            <a:off x="3133076" y="2456368"/>
            <a:ext cx="2877848" cy="2103284"/>
          </a:xfrm>
          <a:prstGeom prst="rect">
            <a:avLst/>
          </a:prstGeom>
          <a:solidFill>
            <a:schemeClr val="tx1"/>
          </a:solidFill>
          <a:ln w="762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Science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of Learning</a:t>
            </a:r>
            <a:endParaRPr kumimoji="0" lang="en-CA"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grpSp>
        <p:nvGrpSpPr>
          <p:cNvPr id="24" name="Group 23"/>
          <p:cNvGrpSpPr/>
          <p:nvPr/>
        </p:nvGrpSpPr>
        <p:grpSpPr>
          <a:xfrm>
            <a:off x="525378" y="382620"/>
            <a:ext cx="3020235" cy="2073748"/>
            <a:chOff x="5523684" y="672661"/>
            <a:chExt cx="3020235" cy="2073748"/>
          </a:xfrm>
        </p:grpSpPr>
        <p:sp>
          <p:nvSpPr>
            <p:cNvPr id="21" name="Rectangle 20"/>
            <p:cNvSpPr/>
            <p:nvPr/>
          </p:nvSpPr>
          <p:spPr bwMode="auto">
            <a:xfrm>
              <a:off x="5523684" y="672661"/>
              <a:ext cx="2877848" cy="1453845"/>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Brain Workings</a:t>
              </a:r>
              <a:endParaRPr kumimoji="0" lang="en-CA"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23" name="Straight Connector 22"/>
            <p:cNvCxnSpPr>
              <a:cxnSpLocks/>
            </p:cNvCxnSpPr>
            <p:nvPr/>
          </p:nvCxnSpPr>
          <p:spPr bwMode="auto">
            <a:xfrm flipH="1" flipV="1">
              <a:off x="7653415" y="2126506"/>
              <a:ext cx="890504" cy="619903"/>
            </a:xfrm>
            <a:prstGeom prst="line">
              <a:avLst/>
            </a:prstGeom>
            <a:solidFill>
              <a:schemeClr val="accent1"/>
            </a:solidFill>
            <a:ln w="76200" cap="flat" cmpd="sng" algn="ctr">
              <a:solidFill>
                <a:srgbClr val="00B050"/>
              </a:solidFill>
              <a:prstDash val="solid"/>
              <a:round/>
              <a:headEnd type="none" w="med" len="med"/>
              <a:tailEnd type="none" w="med" len="med"/>
            </a:ln>
            <a:effectLst/>
          </p:spPr>
        </p:cxnSp>
      </p:grpSp>
      <p:grpSp>
        <p:nvGrpSpPr>
          <p:cNvPr id="8" name="Group 7"/>
          <p:cNvGrpSpPr/>
          <p:nvPr/>
        </p:nvGrpSpPr>
        <p:grpSpPr>
          <a:xfrm>
            <a:off x="5491016" y="476198"/>
            <a:ext cx="3097495" cy="1980170"/>
            <a:chOff x="4689182" y="1417187"/>
            <a:chExt cx="3097495" cy="1980170"/>
          </a:xfrm>
        </p:grpSpPr>
        <p:sp>
          <p:nvSpPr>
            <p:cNvPr id="9" name="Rectangle 8"/>
            <p:cNvSpPr/>
            <p:nvPr/>
          </p:nvSpPr>
          <p:spPr bwMode="auto">
            <a:xfrm>
              <a:off x="4766442" y="1417187"/>
              <a:ext cx="3020235" cy="1453845"/>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Emotion</a:t>
              </a:r>
              <a:endParaRPr kumimoji="0" lang="en-CA"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10" name="Straight Connector 9"/>
            <p:cNvCxnSpPr>
              <a:cxnSpLocks/>
            </p:cNvCxnSpPr>
            <p:nvPr/>
          </p:nvCxnSpPr>
          <p:spPr bwMode="auto">
            <a:xfrm flipH="1">
              <a:off x="4689182" y="2858743"/>
              <a:ext cx="643971" cy="538614"/>
            </a:xfrm>
            <a:prstGeom prst="line">
              <a:avLst/>
            </a:prstGeom>
            <a:solidFill>
              <a:schemeClr val="accent1"/>
            </a:solidFill>
            <a:ln w="76200" cap="flat" cmpd="sng" algn="ctr">
              <a:solidFill>
                <a:srgbClr val="00B050"/>
              </a:solidFill>
              <a:prstDash val="solid"/>
              <a:round/>
              <a:headEnd type="none" w="med" len="med"/>
              <a:tailEnd type="none" w="med" len="med"/>
            </a:ln>
            <a:effectLst/>
          </p:spPr>
        </p:cxnSp>
      </p:grpSp>
      <p:grpSp>
        <p:nvGrpSpPr>
          <p:cNvPr id="11" name="Group 10"/>
          <p:cNvGrpSpPr/>
          <p:nvPr/>
        </p:nvGrpSpPr>
        <p:grpSpPr>
          <a:xfrm>
            <a:off x="667763" y="4559652"/>
            <a:ext cx="3020235" cy="2073748"/>
            <a:chOff x="2333844" y="779502"/>
            <a:chExt cx="3020235" cy="2073748"/>
          </a:xfrm>
        </p:grpSpPr>
        <p:sp>
          <p:nvSpPr>
            <p:cNvPr id="12" name="Rectangle 11"/>
            <p:cNvSpPr/>
            <p:nvPr/>
          </p:nvSpPr>
          <p:spPr bwMode="auto">
            <a:xfrm>
              <a:off x="2333844" y="1399405"/>
              <a:ext cx="3020235" cy="1453845"/>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Prior Knowledge</a:t>
              </a:r>
              <a:endParaRPr kumimoji="0" lang="en-CA"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13" name="Straight Connector 12"/>
            <p:cNvCxnSpPr>
              <a:cxnSpLocks/>
              <a:stCxn id="12" idx="0"/>
            </p:cNvCxnSpPr>
            <p:nvPr/>
          </p:nvCxnSpPr>
          <p:spPr bwMode="auto">
            <a:xfrm flipV="1">
              <a:off x="3843962" y="779502"/>
              <a:ext cx="1510117" cy="619903"/>
            </a:xfrm>
            <a:prstGeom prst="line">
              <a:avLst/>
            </a:prstGeom>
            <a:solidFill>
              <a:schemeClr val="accent1"/>
            </a:solidFill>
            <a:ln w="76200" cap="flat" cmpd="sng" algn="ctr">
              <a:solidFill>
                <a:srgbClr val="00B050"/>
              </a:solidFill>
              <a:prstDash val="solid"/>
              <a:round/>
              <a:headEnd type="none" w="med" len="med"/>
              <a:tailEnd type="none" w="med" len="med"/>
            </a:ln>
            <a:effectLst/>
          </p:spPr>
        </p:cxnSp>
      </p:grpSp>
      <p:grpSp>
        <p:nvGrpSpPr>
          <p:cNvPr id="14" name="Group 13"/>
          <p:cNvGrpSpPr/>
          <p:nvPr/>
        </p:nvGrpSpPr>
        <p:grpSpPr>
          <a:xfrm>
            <a:off x="5074418" y="4559653"/>
            <a:ext cx="3656957" cy="2073747"/>
            <a:chOff x="1697122" y="779503"/>
            <a:chExt cx="3656957" cy="2073747"/>
          </a:xfrm>
        </p:grpSpPr>
        <p:sp>
          <p:nvSpPr>
            <p:cNvPr id="15" name="Rectangle 14"/>
            <p:cNvSpPr/>
            <p:nvPr/>
          </p:nvSpPr>
          <p:spPr bwMode="auto">
            <a:xfrm>
              <a:off x="1697122" y="1399405"/>
              <a:ext cx="3656957" cy="1453845"/>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3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Cognitive Learning Cycle</a:t>
              </a:r>
            </a:p>
          </p:txBody>
        </p:sp>
        <p:cxnSp>
          <p:nvCxnSpPr>
            <p:cNvPr id="16" name="Straight Connector 15"/>
            <p:cNvCxnSpPr>
              <a:cxnSpLocks/>
              <a:stCxn id="15" idx="0"/>
            </p:cNvCxnSpPr>
            <p:nvPr/>
          </p:nvCxnSpPr>
          <p:spPr bwMode="auto">
            <a:xfrm flipH="1" flipV="1">
              <a:off x="1940603" y="779503"/>
              <a:ext cx="1584998" cy="619902"/>
            </a:xfrm>
            <a:prstGeom prst="line">
              <a:avLst/>
            </a:prstGeom>
            <a:solidFill>
              <a:schemeClr val="accent1"/>
            </a:solidFill>
            <a:ln w="76200" cap="flat" cmpd="sng" algn="ctr">
              <a:solidFill>
                <a:srgbClr val="00B050"/>
              </a:solidFill>
              <a:prstDash val="solid"/>
              <a:round/>
              <a:headEnd type="none" w="med" len="med"/>
              <a:tailEnd type="none" w="med" len="med"/>
            </a:ln>
            <a:effectLst/>
          </p:spPr>
        </p:cxnSp>
      </p:grpSp>
    </p:spTree>
    <p:extLst>
      <p:ext uri="{BB962C8B-B14F-4D97-AF65-F5344CB8AC3E}">
        <p14:creationId xmlns:p14="http://schemas.microsoft.com/office/powerpoint/2010/main" val="1657040540"/>
      </p:ext>
    </p:extLst>
  </p:cSld>
  <p:clrMapOvr>
    <a:masterClrMapping/>
  </p:clrMapOvr>
  <p:transition spd="med" advClick="0">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solidFill>
                  <a:srgbClr val="FFD629"/>
                </a:solidFill>
              </a:rPr>
              <a:t>Pedagogy: Constructivism</a:t>
            </a:r>
          </a:p>
        </p:txBody>
      </p:sp>
      <p:sp>
        <p:nvSpPr>
          <p:cNvPr id="3" name="Content Placeholder 2"/>
          <p:cNvSpPr>
            <a:spLocks noGrp="1"/>
          </p:cNvSpPr>
          <p:nvPr>
            <p:ph idx="1"/>
          </p:nvPr>
        </p:nvSpPr>
        <p:spPr>
          <a:xfrm>
            <a:off x="457200" y="1275907"/>
            <a:ext cx="8229600" cy="5326911"/>
          </a:xfrm>
          <a:noFill/>
        </p:spPr>
        <p:txBody>
          <a:bodyPr/>
          <a:lstStyle/>
          <a:p>
            <a:pPr marL="0" indent="0" algn="ctr">
              <a:buNone/>
            </a:pPr>
            <a:r>
              <a:rPr lang="en-US" sz="4000" dirty="0">
                <a:solidFill>
                  <a:srgbClr val="92D050"/>
                </a:solidFill>
              </a:rPr>
              <a:t>First</a:t>
            </a:r>
            <a:r>
              <a:rPr lang="en-US" sz="4000" dirty="0"/>
              <a:t>: explore ideas</a:t>
            </a:r>
            <a:endParaRPr lang="en-US" sz="4000" dirty="0">
              <a:solidFill>
                <a:srgbClr val="FFD629"/>
              </a:solidFill>
            </a:endParaRPr>
          </a:p>
          <a:p>
            <a:pPr marL="0" indent="0" algn="ctr">
              <a:buNone/>
            </a:pPr>
            <a:r>
              <a:rPr lang="en-US" sz="4000" dirty="0">
                <a:solidFill>
                  <a:srgbClr val="92D050"/>
                </a:solidFill>
              </a:rPr>
              <a:t>Second</a:t>
            </a:r>
            <a:r>
              <a:rPr lang="en-US" sz="4000" dirty="0"/>
              <a:t>: sense-making tools</a:t>
            </a:r>
          </a:p>
          <a:p>
            <a:pPr marL="0" indent="0" algn="ctr">
              <a:buNone/>
            </a:pPr>
            <a:r>
              <a:rPr lang="en-US" sz="4000" dirty="0">
                <a:solidFill>
                  <a:srgbClr val="92D050"/>
                </a:solidFill>
              </a:rPr>
              <a:t>Third</a:t>
            </a:r>
            <a:r>
              <a:rPr lang="en-US" sz="4000" dirty="0">
                <a:solidFill>
                  <a:srgbClr val="FFFFFF"/>
                </a:solidFill>
              </a:rPr>
              <a:t>: formalism / math</a:t>
            </a:r>
          </a:p>
          <a:p>
            <a:pPr marL="0" indent="0" algn="ctr">
              <a:buNone/>
            </a:pPr>
            <a:r>
              <a:rPr lang="en-US" sz="4000" dirty="0">
                <a:solidFill>
                  <a:srgbClr val="92D050"/>
                </a:solidFill>
              </a:rPr>
              <a:t>Fourth</a:t>
            </a:r>
            <a:r>
              <a:rPr lang="en-US" sz="4000" dirty="0">
                <a:solidFill>
                  <a:srgbClr val="FFFFFF"/>
                </a:solidFill>
              </a:rPr>
              <a:t>: meaningful tests</a:t>
            </a:r>
          </a:p>
          <a:p>
            <a:pPr marL="0" indent="0" algn="ctr">
              <a:buNone/>
            </a:pPr>
            <a:r>
              <a:rPr lang="en-US" sz="4000" dirty="0">
                <a:solidFill>
                  <a:srgbClr val="FFD629"/>
                </a:solidFill>
              </a:rPr>
              <a:t>Works! </a:t>
            </a:r>
          </a:p>
          <a:p>
            <a:pPr marL="0" indent="0" algn="ctr">
              <a:buNone/>
            </a:pPr>
            <a:r>
              <a:rPr lang="en-US" sz="4000" dirty="0">
                <a:solidFill>
                  <a:srgbClr val="FFFFFF"/>
                </a:solidFill>
              </a:rPr>
              <a:t>Follows cognitive learning cycle</a:t>
            </a:r>
            <a:endParaRPr lang="en-US" dirty="0"/>
          </a:p>
        </p:txBody>
      </p:sp>
    </p:spTree>
    <p:extLst>
      <p:ext uri="{BB962C8B-B14F-4D97-AF65-F5344CB8AC3E}">
        <p14:creationId xmlns:p14="http://schemas.microsoft.com/office/powerpoint/2010/main" val="1541961408"/>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hris\Documents\Presentations\OISE 2014\DSCN0700.jpg"/>
          <p:cNvPicPr>
            <a:picLocks noChangeAspect="1" noChangeArrowheads="1"/>
          </p:cNvPicPr>
          <p:nvPr/>
        </p:nvPicPr>
        <p:blipFill rotWithShape="1">
          <a:blip r:embed="rId3" cstate="screen">
            <a:lum contrast="10000"/>
            <a:extLst>
              <a:ext uri="{BEBA8EAE-BF5A-486C-A8C5-ECC9F3942E4B}">
                <a14:imgProps xmlns:a14="http://schemas.microsoft.com/office/drawing/2010/main">
                  <a14:imgLayer r:embed="rId4">
                    <a14:imgEffect>
                      <a14:brightnessContrast bright="10000"/>
                    </a14:imgEffect>
                  </a14:imgLayer>
                </a14:imgProps>
              </a:ext>
            </a:extLst>
          </a:blip>
          <a:srcRect t="5528" r="2306" b="13787"/>
          <a:stretch/>
        </p:blipFill>
        <p:spPr bwMode="auto">
          <a:xfrm>
            <a:off x="0" y="1125468"/>
            <a:ext cx="9144000" cy="5732531"/>
          </a:xfrm>
          <a:prstGeom prst="rect">
            <a:avLst/>
          </a:prstGeom>
          <a:noFill/>
        </p:spPr>
      </p:pic>
      <p:sp>
        <p:nvSpPr>
          <p:cNvPr id="2" name="Title 1"/>
          <p:cNvSpPr>
            <a:spLocks noGrp="1"/>
          </p:cNvSpPr>
          <p:nvPr>
            <p:ph type="title"/>
          </p:nvPr>
        </p:nvSpPr>
        <p:spPr>
          <a:solidFill>
            <a:srgbClr val="000000">
              <a:alpha val="60000"/>
            </a:srgbClr>
          </a:solidFill>
        </p:spPr>
        <p:txBody>
          <a:bodyPr/>
          <a:lstStyle/>
          <a:p>
            <a:r>
              <a:rPr lang="en-US" sz="6000" dirty="0"/>
              <a:t>Active Learning</a:t>
            </a:r>
            <a:endParaRPr lang="en-CA" sz="6000" dirty="0"/>
          </a:p>
        </p:txBody>
      </p:sp>
      <p:sp>
        <p:nvSpPr>
          <p:cNvPr id="5" name="Content Placeholder 2">
            <a:extLst>
              <a:ext uri="{FF2B5EF4-FFF2-40B4-BE49-F238E27FC236}">
                <a16:creationId xmlns:a16="http://schemas.microsoft.com/office/drawing/2014/main" id="{70329447-BFD8-4E2E-AC75-233918D0F179}"/>
              </a:ext>
            </a:extLst>
          </p:cNvPr>
          <p:cNvSpPr>
            <a:spLocks noGrp="1"/>
          </p:cNvSpPr>
          <p:nvPr>
            <p:ph idx="4294967295"/>
          </p:nvPr>
        </p:nvSpPr>
        <p:spPr>
          <a:xfrm>
            <a:off x="0" y="1125538"/>
            <a:ext cx="9144000" cy="5732462"/>
          </a:xfrm>
          <a:solidFill>
            <a:srgbClr val="000000">
              <a:alpha val="69804"/>
            </a:srgbClr>
          </a:solidFill>
        </p:spPr>
        <p:txBody>
          <a:bodyPr anchor="ctr"/>
          <a:lstStyle/>
          <a:p>
            <a:pPr marL="0" indent="0" algn="ctr">
              <a:spcBef>
                <a:spcPts val="0"/>
              </a:spcBef>
              <a:buNone/>
            </a:pPr>
            <a:r>
              <a:rPr lang="en-CA" sz="4800" dirty="0"/>
              <a:t>Emphasizes</a:t>
            </a:r>
          </a:p>
          <a:p>
            <a:pPr marL="0" indent="0" algn="ctr">
              <a:spcBef>
                <a:spcPts val="0"/>
              </a:spcBef>
              <a:buNone/>
            </a:pPr>
            <a:r>
              <a:rPr lang="en-CA" sz="4800" dirty="0">
                <a:solidFill>
                  <a:srgbClr val="92D050"/>
                </a:solidFill>
              </a:rPr>
              <a:t>discussion</a:t>
            </a:r>
          </a:p>
          <a:p>
            <a:pPr marL="0" indent="0" algn="ctr">
              <a:spcBef>
                <a:spcPts val="0"/>
              </a:spcBef>
              <a:buNone/>
            </a:pPr>
            <a:r>
              <a:rPr lang="en-CA" sz="4800" dirty="0">
                <a:solidFill>
                  <a:srgbClr val="92D050"/>
                </a:solidFill>
              </a:rPr>
              <a:t>higher-order thinking </a:t>
            </a:r>
          </a:p>
          <a:p>
            <a:pPr marL="0" indent="0" algn="ctr">
              <a:spcBef>
                <a:spcPts val="0"/>
              </a:spcBef>
              <a:buNone/>
            </a:pPr>
            <a:r>
              <a:rPr lang="en-CA" sz="4800" dirty="0"/>
              <a:t>and often </a:t>
            </a:r>
            <a:r>
              <a:rPr lang="en-CA" sz="4800" dirty="0">
                <a:solidFill>
                  <a:srgbClr val="FFFFFF"/>
                </a:solidFill>
              </a:rPr>
              <a:t>involves</a:t>
            </a:r>
            <a:r>
              <a:rPr lang="en-CA" sz="4800" dirty="0">
                <a:solidFill>
                  <a:srgbClr val="92D050"/>
                </a:solidFill>
              </a:rPr>
              <a:t> </a:t>
            </a:r>
          </a:p>
          <a:p>
            <a:pPr marL="0" indent="0" algn="ctr">
              <a:spcBef>
                <a:spcPts val="0"/>
              </a:spcBef>
              <a:buNone/>
            </a:pPr>
            <a:r>
              <a:rPr lang="en-CA" sz="4800" dirty="0">
                <a:solidFill>
                  <a:srgbClr val="92D050"/>
                </a:solidFill>
              </a:rPr>
              <a:t>group work</a:t>
            </a:r>
            <a:r>
              <a:rPr lang="en-CA" sz="4800" dirty="0"/>
              <a:t>.</a:t>
            </a:r>
          </a:p>
          <a:p>
            <a:pPr marL="0" indent="0" algn="ctr">
              <a:spcBef>
                <a:spcPts val="0"/>
              </a:spcBef>
              <a:buNone/>
            </a:pPr>
            <a:endParaRPr lang="en-CA" sz="4800" dirty="0"/>
          </a:p>
          <a:p>
            <a:pPr algn="ctr">
              <a:buNone/>
            </a:pPr>
            <a:r>
              <a:rPr lang="en-CA" sz="1800" dirty="0"/>
              <a:t>Freeman, Scott, et al. "Active learning increases student performance in science, engineering, and mathematics." </a:t>
            </a:r>
            <a:r>
              <a:rPr lang="en-CA" sz="1800" i="1" dirty="0"/>
              <a:t>Proceedings of the National Academy of Sciences</a:t>
            </a:r>
            <a:r>
              <a:rPr lang="en-CA" sz="1800" dirty="0"/>
              <a:t> (2014): 201319030.</a:t>
            </a:r>
          </a:p>
        </p:txBody>
      </p:sp>
    </p:spTree>
    <p:extLst>
      <p:ext uri="{BB962C8B-B14F-4D97-AF65-F5344CB8AC3E}">
        <p14:creationId xmlns:p14="http://schemas.microsoft.com/office/powerpoint/2010/main" val="1161830234"/>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fade">
                                      <p:cBhvr>
                                        <p:cTn id="2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dirty="0"/>
              <a:t>Active Learning Reduces Failures</a:t>
            </a:r>
          </a:p>
        </p:txBody>
      </p:sp>
      <p:pic>
        <p:nvPicPr>
          <p:cNvPr id="183298" name="Picture 2"/>
          <p:cNvPicPr>
            <a:picLocks noGrp="1" noChangeAspect="1" noChangeArrowheads="1"/>
          </p:cNvPicPr>
          <p:nvPr>
            <p:ph idx="1"/>
          </p:nvPr>
        </p:nvPicPr>
        <p:blipFill rotWithShape="1">
          <a:blip r:embed="rId3" cstate="screen"/>
          <a:stretch/>
        </p:blipFill>
        <p:spPr bwMode="auto">
          <a:xfrm>
            <a:off x="130175" y="1121532"/>
            <a:ext cx="6193150" cy="5555503"/>
          </a:xfrm>
          <a:prstGeom prst="rect">
            <a:avLst/>
          </a:prstGeom>
          <a:noFill/>
          <a:ln w="9525">
            <a:noFill/>
            <a:miter lim="800000"/>
            <a:headEnd/>
            <a:tailEnd/>
          </a:ln>
        </p:spPr>
      </p:pic>
      <p:sp>
        <p:nvSpPr>
          <p:cNvPr id="4" name="Rectangle 3"/>
          <p:cNvSpPr/>
          <p:nvPr/>
        </p:nvSpPr>
        <p:spPr>
          <a:xfrm>
            <a:off x="6323325" y="1989996"/>
            <a:ext cx="2666563" cy="347787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Freeman, Scott, et al. "Active learning increases student performance in science, engineering, and mathematics." </a:t>
            </a:r>
            <a:r>
              <a:rPr kumimoji="0" lang="en-CA"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Proceedings of the National Academy of Sciences</a:t>
            </a:r>
            <a:r>
              <a:rPr kumimoji="0" lang="en-CA"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 (2014): 201319030.</a:t>
            </a:r>
          </a:p>
        </p:txBody>
      </p:sp>
    </p:spTree>
    <p:extLst>
      <p:ext uri="{BB962C8B-B14F-4D97-AF65-F5344CB8AC3E}">
        <p14:creationId xmlns:p14="http://schemas.microsoft.com/office/powerpoint/2010/main" val="1559165374"/>
      </p:ext>
    </p:extLst>
  </p:cSld>
  <p:clrMapOvr>
    <a:masterClrMapping/>
  </p:clrMapOvr>
  <p:transition spd="med" advClick="0">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Improves Student Performance</a:t>
            </a:r>
            <a:endParaRPr lang="en-CA" dirty="0"/>
          </a:p>
        </p:txBody>
      </p:sp>
      <p:pic>
        <p:nvPicPr>
          <p:cNvPr id="185346" name="Picture 2"/>
          <p:cNvPicPr>
            <a:picLocks noGrp="1" noChangeAspect="1" noChangeArrowheads="1"/>
          </p:cNvPicPr>
          <p:nvPr>
            <p:ph idx="1"/>
          </p:nvPr>
        </p:nvPicPr>
        <p:blipFill rotWithShape="1">
          <a:blip r:embed="rId3" cstate="screen"/>
          <a:stretch/>
        </p:blipFill>
        <p:spPr bwMode="auto">
          <a:xfrm>
            <a:off x="373892" y="1014818"/>
            <a:ext cx="8314327" cy="10638208"/>
          </a:xfrm>
          <a:prstGeom prst="rect">
            <a:avLst/>
          </a:prstGeom>
          <a:noFill/>
          <a:ln w="9525">
            <a:noFill/>
            <a:miter lim="800000"/>
            <a:headEnd/>
            <a:tailEnd/>
          </a:ln>
        </p:spPr>
      </p:pic>
      <p:sp>
        <p:nvSpPr>
          <p:cNvPr id="4" name="Rounded Rectangle 3"/>
          <p:cNvSpPr/>
          <p:nvPr/>
        </p:nvSpPr>
        <p:spPr bwMode="auto">
          <a:xfrm>
            <a:off x="1214649" y="272953"/>
            <a:ext cx="5759357" cy="949083"/>
          </a:xfrm>
          <a:prstGeom prst="roundRect">
            <a:avLst/>
          </a:prstGeom>
          <a:no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5" name="Rounded Rectangle 3">
            <a:extLst>
              <a:ext uri="{FF2B5EF4-FFF2-40B4-BE49-F238E27FC236}">
                <a16:creationId xmlns:a16="http://schemas.microsoft.com/office/drawing/2014/main" id="{10ED11C5-BB91-43C6-817A-8C816AE01229}"/>
              </a:ext>
            </a:extLst>
          </p:cNvPr>
          <p:cNvSpPr/>
          <p:nvPr/>
        </p:nvSpPr>
        <p:spPr bwMode="auto">
          <a:xfrm>
            <a:off x="1755648" y="2892552"/>
            <a:ext cx="5449824" cy="949083"/>
          </a:xfrm>
          <a:prstGeom prst="roundRect">
            <a:avLst/>
          </a:prstGeom>
          <a:no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Tree>
    <p:extLst>
      <p:ext uri="{BB962C8B-B14F-4D97-AF65-F5344CB8AC3E}">
        <p14:creationId xmlns:p14="http://schemas.microsoft.com/office/powerpoint/2010/main" val="2254625002"/>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7.40741E-7 L 0.0066 -0.66482 " pathEditMode="relative" rAng="0" ptsTypes="AA">
                                      <p:cBhvr>
                                        <p:cTn id="6" dur="2000" fill="hold"/>
                                        <p:tgtEl>
                                          <p:spTgt spid="185346"/>
                                        </p:tgtEl>
                                        <p:attrNameLst>
                                          <p:attrName>ppt_x</p:attrName>
                                          <p:attrName>ppt_y</p:attrName>
                                        </p:attrNameLst>
                                      </p:cBhvr>
                                      <p:rCtr x="330" y="-33241"/>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98"/>
            <a:ext cx="9144000" cy="2037070"/>
          </a:xfrm>
        </p:spPr>
        <p:txBody>
          <a:bodyPr/>
          <a:lstStyle/>
          <a:p>
            <a:r>
              <a:rPr lang="en-US" sz="5400" dirty="0"/>
              <a:t>What is your academic background?</a:t>
            </a:r>
          </a:p>
        </p:txBody>
      </p:sp>
      <p:sp>
        <p:nvSpPr>
          <p:cNvPr id="3" name="Content Placeholder 2"/>
          <p:cNvSpPr>
            <a:spLocks noGrp="1"/>
          </p:cNvSpPr>
          <p:nvPr>
            <p:ph idx="1"/>
          </p:nvPr>
        </p:nvSpPr>
        <p:spPr>
          <a:xfrm>
            <a:off x="457200" y="2045368"/>
            <a:ext cx="8229600" cy="3461580"/>
          </a:xfrm>
          <a:noFill/>
        </p:spPr>
        <p:txBody>
          <a:bodyPr/>
          <a:lstStyle/>
          <a:p>
            <a:pPr marL="0" indent="0">
              <a:buNone/>
            </a:pPr>
            <a:r>
              <a:rPr lang="en-US" sz="3600" dirty="0">
                <a:solidFill>
                  <a:srgbClr val="FFD629"/>
                </a:solidFill>
              </a:rPr>
              <a:t>(A) </a:t>
            </a:r>
            <a:r>
              <a:rPr lang="en-US" sz="3600" dirty="0"/>
              <a:t>Engineering</a:t>
            </a:r>
          </a:p>
          <a:p>
            <a:pPr marL="0" indent="0">
              <a:buNone/>
            </a:pPr>
            <a:r>
              <a:rPr lang="en-US" sz="3600" dirty="0">
                <a:solidFill>
                  <a:srgbClr val="FFD629"/>
                </a:solidFill>
              </a:rPr>
              <a:t>(B) </a:t>
            </a:r>
            <a:r>
              <a:rPr lang="en-US" sz="3600" dirty="0"/>
              <a:t>Physics</a:t>
            </a:r>
          </a:p>
          <a:p>
            <a:pPr marL="0" indent="0">
              <a:buNone/>
            </a:pPr>
            <a:r>
              <a:rPr lang="en-US" sz="3600" dirty="0">
                <a:solidFill>
                  <a:srgbClr val="FFD629"/>
                </a:solidFill>
              </a:rPr>
              <a:t>(C) </a:t>
            </a:r>
            <a:r>
              <a:rPr lang="en-US" sz="3600" dirty="0"/>
              <a:t>Math</a:t>
            </a:r>
          </a:p>
          <a:p>
            <a:pPr marL="0" indent="0">
              <a:buNone/>
            </a:pPr>
            <a:r>
              <a:rPr lang="en-US" sz="3600" dirty="0">
                <a:solidFill>
                  <a:srgbClr val="FFD629"/>
                </a:solidFill>
              </a:rPr>
              <a:t>(D) </a:t>
            </a:r>
            <a:r>
              <a:rPr lang="en-US" sz="3600" dirty="0"/>
              <a:t>Some other kind of “science”</a:t>
            </a:r>
          </a:p>
          <a:p>
            <a:pPr marL="0" indent="0">
              <a:buNone/>
            </a:pPr>
            <a:endParaRPr lang="en-US" sz="3600" dirty="0"/>
          </a:p>
        </p:txBody>
      </p:sp>
    </p:spTree>
    <p:extLst>
      <p:ext uri="{BB962C8B-B14F-4D97-AF65-F5344CB8AC3E}">
        <p14:creationId xmlns:p14="http://schemas.microsoft.com/office/powerpoint/2010/main" val="1820860934"/>
      </p:ext>
    </p:extLst>
  </p:cSld>
  <p:clrMapOvr>
    <a:masterClrMapping/>
  </p:clrMapOvr>
  <p:transition spd="med" advClick="0">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Lst>
          </a:blip>
          <a:srcRect l="4936" t="18727" r="26150" b="21198"/>
          <a:stretch/>
        </p:blipFill>
        <p:spPr>
          <a:xfrm>
            <a:off x="297950" y="875136"/>
            <a:ext cx="8578921" cy="5982864"/>
          </a:xfrm>
          <a:prstGeom prst="rect">
            <a:avLst/>
          </a:prstGeom>
        </p:spPr>
      </p:pic>
      <p:sp>
        <p:nvSpPr>
          <p:cNvPr id="5" name="Title 4"/>
          <p:cNvSpPr>
            <a:spLocks noGrp="1"/>
          </p:cNvSpPr>
          <p:nvPr>
            <p:ph type="title"/>
          </p:nvPr>
        </p:nvSpPr>
        <p:spPr>
          <a:xfrm>
            <a:off x="0" y="-10362"/>
            <a:ext cx="9144000" cy="943099"/>
          </a:xfrm>
        </p:spPr>
        <p:txBody>
          <a:bodyPr/>
          <a:lstStyle/>
          <a:p>
            <a:r>
              <a:rPr lang="en-US" sz="4000" dirty="0"/>
              <a:t>Force Concept Inventory Scores</a:t>
            </a:r>
          </a:p>
        </p:txBody>
      </p:sp>
      <p:sp>
        <p:nvSpPr>
          <p:cNvPr id="7" name="Rectangle 6"/>
          <p:cNvSpPr/>
          <p:nvPr/>
        </p:nvSpPr>
        <p:spPr bwMode="auto">
          <a:xfrm>
            <a:off x="1888958" y="3167157"/>
            <a:ext cx="3233885" cy="2781580"/>
          </a:xfrm>
          <a:prstGeom prst="rect">
            <a:avLst/>
          </a:prstGeom>
          <a:ln w="28575">
            <a:solidFill>
              <a:schemeClr val="bg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Test Score 58%</a:t>
            </a:r>
          </a:p>
        </p:txBody>
      </p:sp>
      <p:sp>
        <p:nvSpPr>
          <p:cNvPr id="8" name="Rectangle 7"/>
          <p:cNvSpPr/>
          <p:nvPr/>
        </p:nvSpPr>
        <p:spPr bwMode="auto">
          <a:xfrm>
            <a:off x="5420793" y="2052536"/>
            <a:ext cx="3211909" cy="3896201"/>
          </a:xfrm>
          <a:prstGeom prst="rect">
            <a:avLst/>
          </a:prstGeom>
          <a:solidFill>
            <a:srgbClr val="0099CC"/>
          </a:solidFill>
          <a:ln w="28575">
            <a:solidFill>
              <a:schemeClr val="bg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Test Score 82%</a:t>
            </a:r>
          </a:p>
        </p:txBody>
      </p:sp>
      <p:sp>
        <p:nvSpPr>
          <p:cNvPr id="6" name="Rectangle 5"/>
          <p:cNvSpPr/>
          <p:nvPr/>
        </p:nvSpPr>
        <p:spPr bwMode="auto">
          <a:xfrm>
            <a:off x="1759861" y="1466143"/>
            <a:ext cx="2882913" cy="1729807"/>
          </a:xfrm>
          <a:prstGeom prst="rect">
            <a:avLst/>
          </a:prstGeom>
          <a:noFill/>
          <a:ln w="285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Room for improvement: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42%</a:t>
            </a:r>
          </a:p>
        </p:txBody>
      </p:sp>
      <p:sp>
        <p:nvSpPr>
          <p:cNvPr id="9" name="Rectangle 8"/>
          <p:cNvSpPr/>
          <p:nvPr/>
        </p:nvSpPr>
        <p:spPr bwMode="auto">
          <a:xfrm>
            <a:off x="5681387" y="2251216"/>
            <a:ext cx="2863551" cy="754912"/>
          </a:xfrm>
          <a:prstGeom prst="rect">
            <a:avLst/>
          </a:prstGeom>
          <a:noFill/>
          <a:ln w="285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D629"/>
                </a:solidFill>
                <a:effectLst>
                  <a:outerShdw blurRad="38100" dist="38100" dir="2700000" algn="tl">
                    <a:srgbClr val="000000">
                      <a:alpha val="43137"/>
                    </a:srgbClr>
                  </a:outerShdw>
                </a:effectLst>
                <a:uLnTx/>
                <a:uFillTx/>
                <a:latin typeface="Arial Black" panose="020B0A04020102020204" pitchFamily="34" charset="0"/>
                <a:ea typeface="+mn-ea"/>
                <a:cs typeface="Arial" panose="020B0604020202020204" pitchFamily="34" charset="0"/>
              </a:rPr>
              <a:t>24%</a:t>
            </a:r>
          </a:p>
        </p:txBody>
      </p:sp>
      <p:sp>
        <p:nvSpPr>
          <p:cNvPr id="10" name="Rectangle 9"/>
          <p:cNvSpPr/>
          <p:nvPr/>
        </p:nvSpPr>
        <p:spPr bwMode="auto">
          <a:xfrm>
            <a:off x="5420794" y="875136"/>
            <a:ext cx="3423842" cy="1138486"/>
          </a:xfrm>
          <a:prstGeom prst="rect">
            <a:avLst/>
          </a:prstGeom>
          <a:solidFill>
            <a:srgbClr val="FFFFFF"/>
          </a:solidFill>
          <a:ln w="285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York Mills Gain: </a:t>
            </a: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57%</a:t>
            </a:r>
          </a:p>
        </p:txBody>
      </p:sp>
      <p:sp>
        <p:nvSpPr>
          <p:cNvPr id="12" name="Arrow: Up-Down 11">
            <a:extLst>
              <a:ext uri="{FF2B5EF4-FFF2-40B4-BE49-F238E27FC236}">
                <a16:creationId xmlns:a16="http://schemas.microsoft.com/office/drawing/2014/main" id="{3B000D50-4426-4011-A01C-A32C047F2EE4}"/>
              </a:ext>
            </a:extLst>
          </p:cNvPr>
          <p:cNvSpPr/>
          <p:nvPr/>
        </p:nvSpPr>
        <p:spPr bwMode="auto">
          <a:xfrm>
            <a:off x="4499812" y="1209107"/>
            <a:ext cx="457201" cy="1928475"/>
          </a:xfrm>
          <a:prstGeom prst="upDownArrow">
            <a:avLst/>
          </a:prstGeom>
          <a:solidFill>
            <a:srgbClr val="92D05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3" name="Arrow: Up-Down 12">
            <a:extLst>
              <a:ext uri="{FF2B5EF4-FFF2-40B4-BE49-F238E27FC236}">
                <a16:creationId xmlns:a16="http://schemas.microsoft.com/office/drawing/2014/main" id="{4C3B3622-7BC3-44B1-83A8-479FDDD9A6E8}"/>
              </a:ext>
            </a:extLst>
          </p:cNvPr>
          <p:cNvSpPr/>
          <p:nvPr/>
        </p:nvSpPr>
        <p:spPr bwMode="auto">
          <a:xfrm>
            <a:off x="5593623" y="2085881"/>
            <a:ext cx="351057" cy="1051701"/>
          </a:xfrm>
          <a:prstGeom prst="upDownArrow">
            <a:avLst>
              <a:gd name="adj1" fmla="val 39474"/>
              <a:gd name="adj2" fmla="val 34211"/>
            </a:avLst>
          </a:prstGeom>
          <a:solidFill>
            <a:srgbClr val="FF00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cxnSp>
        <p:nvCxnSpPr>
          <p:cNvPr id="15" name="Straight Connector 14">
            <a:extLst>
              <a:ext uri="{FF2B5EF4-FFF2-40B4-BE49-F238E27FC236}">
                <a16:creationId xmlns:a16="http://schemas.microsoft.com/office/drawing/2014/main" id="{7CA3BFCA-D312-40BF-9A24-B8AE59E952F5}"/>
              </a:ext>
            </a:extLst>
          </p:cNvPr>
          <p:cNvCxnSpPr>
            <a:cxnSpLocks/>
          </p:cNvCxnSpPr>
          <p:nvPr/>
        </p:nvCxnSpPr>
        <p:spPr bwMode="auto">
          <a:xfrm>
            <a:off x="1759861" y="3166766"/>
            <a:ext cx="6992111" cy="0"/>
          </a:xfrm>
          <a:prstGeom prst="line">
            <a:avLst/>
          </a:prstGeom>
          <a:solidFill>
            <a:schemeClr val="accent1"/>
          </a:solidFill>
          <a:ln w="28575" cap="flat" cmpd="sng" algn="ctr">
            <a:solidFill>
              <a:srgbClr val="000000"/>
            </a:solidFill>
            <a:prstDash val="dash"/>
            <a:round/>
            <a:headEnd type="none" w="med" len="med"/>
            <a:tailEnd type="none" w="med" len="med"/>
          </a:ln>
          <a:effectLst/>
        </p:spPr>
      </p:cxnSp>
    </p:spTree>
    <p:extLst>
      <p:ext uri="{BB962C8B-B14F-4D97-AF65-F5344CB8AC3E}">
        <p14:creationId xmlns:p14="http://schemas.microsoft.com/office/powerpoint/2010/main" val="4217766084"/>
      </p:ext>
    </p:extLst>
  </p:cSld>
  <p:clrMapOvr>
    <a:masterClrMapping/>
  </p:clrMapOvr>
  <p:transition spd="med" advClick="0">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362"/>
            <a:ext cx="9144000" cy="980809"/>
          </a:xfrm>
        </p:spPr>
        <p:txBody>
          <a:bodyPr/>
          <a:lstStyle/>
          <a:p>
            <a:r>
              <a:rPr lang="en-US" sz="6000" dirty="0">
                <a:solidFill>
                  <a:srgbClr val="FFD629"/>
                </a:solidFill>
              </a:rPr>
              <a:t>Good Teaching?</a:t>
            </a:r>
          </a:p>
        </p:txBody>
      </p:sp>
      <p:grpSp>
        <p:nvGrpSpPr>
          <p:cNvPr id="8" name="Group 7"/>
          <p:cNvGrpSpPr/>
          <p:nvPr/>
        </p:nvGrpSpPr>
        <p:grpSpPr>
          <a:xfrm>
            <a:off x="-1" y="959975"/>
            <a:ext cx="4582633" cy="6046881"/>
            <a:chOff x="-80569" y="959975"/>
            <a:chExt cx="4665125" cy="6046881"/>
          </a:xfrm>
        </p:grpSpPr>
        <p:pic>
          <p:nvPicPr>
            <p:cNvPr id="2052" name="Picture 4" descr="Related 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298" t="17405" r="6464" b="-2661"/>
            <a:stretch/>
          </p:blipFill>
          <p:spPr bwMode="auto">
            <a:xfrm>
              <a:off x="-80568" y="2367148"/>
              <a:ext cx="4556316" cy="463970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0569" y="959975"/>
              <a:ext cx="4665125" cy="12003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How well is the material presented?</a:t>
              </a:r>
            </a:p>
          </p:txBody>
        </p:sp>
      </p:grpSp>
      <p:grpSp>
        <p:nvGrpSpPr>
          <p:cNvPr id="3" name="Group 2">
            <a:extLst>
              <a:ext uri="{FF2B5EF4-FFF2-40B4-BE49-F238E27FC236}">
                <a16:creationId xmlns:a16="http://schemas.microsoft.com/office/drawing/2014/main" id="{E1A35E9A-A517-4660-A6B6-391575C4C34C}"/>
              </a:ext>
            </a:extLst>
          </p:cNvPr>
          <p:cNvGrpSpPr/>
          <p:nvPr/>
        </p:nvGrpSpPr>
        <p:grpSpPr>
          <a:xfrm>
            <a:off x="4475746" y="973522"/>
            <a:ext cx="4668253" cy="5884473"/>
            <a:chOff x="4475746" y="973522"/>
            <a:chExt cx="4668253" cy="5884473"/>
          </a:xfrm>
        </p:grpSpPr>
        <p:pic>
          <p:nvPicPr>
            <p:cNvPr id="13" name="Picture 12">
              <a:extLst>
                <a:ext uri="{FF2B5EF4-FFF2-40B4-BE49-F238E27FC236}">
                  <a16:creationId xmlns:a16="http://schemas.microsoft.com/office/drawing/2014/main" id="{C1F50C1B-CB70-4F16-A9E7-37F6699AC54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3158" t="28300" r="55526" b="8805"/>
            <a:stretch/>
          </p:blipFill>
          <p:spPr>
            <a:xfrm>
              <a:off x="4920914" y="2344608"/>
              <a:ext cx="3910265" cy="4513387"/>
            </a:xfrm>
            <a:prstGeom prst="rect">
              <a:avLst/>
            </a:prstGeom>
          </p:spPr>
        </p:pic>
        <p:sp>
          <p:nvSpPr>
            <p:cNvPr id="9" name="TextBox 8"/>
            <p:cNvSpPr txBox="1"/>
            <p:nvPr/>
          </p:nvSpPr>
          <p:spPr>
            <a:xfrm>
              <a:off x="4475746" y="973522"/>
              <a:ext cx="4668253" cy="12003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How well are students </a:t>
              </a:r>
              <a:r>
                <a:rPr kumimoji="0" lang="en-US" sz="3600" b="1" i="0" u="none" strike="noStrike" kern="1200" cap="none" spc="0" normalizeH="0" baseline="0" noProof="0" dirty="0">
                  <a:ln>
                    <a:noFill/>
                  </a:ln>
                  <a:solidFill>
                    <a:srgbClr val="FFD62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learning</a:t>
              </a: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p>
          </p:txBody>
        </p:sp>
      </p:grpSp>
      <p:sp>
        <p:nvSpPr>
          <p:cNvPr id="5" name="Rectangle 4">
            <a:extLst>
              <a:ext uri="{FF2B5EF4-FFF2-40B4-BE49-F238E27FC236}">
                <a16:creationId xmlns:a16="http://schemas.microsoft.com/office/drawing/2014/main" id="{8762C675-B36C-4EB6-91A5-EA0E11717464}"/>
              </a:ext>
            </a:extLst>
          </p:cNvPr>
          <p:cNvSpPr/>
          <p:nvPr/>
        </p:nvSpPr>
        <p:spPr>
          <a:xfrm>
            <a:off x="1063510" y="1255266"/>
            <a:ext cx="2346082" cy="6447919"/>
          </a:xfrm>
          <a:prstGeom prst="rect">
            <a:avLst/>
          </a:prstGeom>
          <a:noFill/>
          <a:ln>
            <a:noFill/>
          </a:ln>
        </p:spPr>
        <p:txBody>
          <a:bodyPr wrap="square" lIns="91440" tIns="45720" rIns="91440" bIns="45720">
            <a:spAutoFit/>
          </a:bodyPr>
          <a:lstStyle/>
          <a:p>
            <a:pPr algn="ctr"/>
            <a:r>
              <a:rPr lang="en-US" sz="41300" b="1" cap="none" spc="0" dirty="0">
                <a:ln w="76200">
                  <a:solidFill>
                    <a:schemeClr val="bg2"/>
                  </a:solidFill>
                  <a:prstDash val="solid"/>
                </a:ln>
                <a:solidFill>
                  <a:srgbClr val="FF000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X</a:t>
            </a:r>
            <a:endParaRPr lang="en-US" sz="34400" b="1" cap="none" spc="0" dirty="0">
              <a:ln w="76200">
                <a:solidFill>
                  <a:schemeClr val="bg2"/>
                </a:solidFill>
                <a:prstDash val="solid"/>
              </a:ln>
              <a:solidFill>
                <a:srgbClr val="FF000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EB872897-8B58-476D-A4DA-4684B21FC9F4}"/>
              </a:ext>
            </a:extLst>
          </p:cNvPr>
          <p:cNvSpPr/>
          <p:nvPr/>
        </p:nvSpPr>
        <p:spPr>
          <a:xfrm>
            <a:off x="5533534" y="1070440"/>
            <a:ext cx="2346082" cy="7725192"/>
          </a:xfrm>
          <a:prstGeom prst="rect">
            <a:avLst/>
          </a:prstGeom>
          <a:noFill/>
          <a:ln>
            <a:noFill/>
          </a:ln>
        </p:spPr>
        <p:txBody>
          <a:bodyPr wrap="square" lIns="91440" tIns="45720" rIns="91440" bIns="45720">
            <a:spAutoFit/>
          </a:bodyPr>
          <a:lstStyle/>
          <a:p>
            <a:pPr algn="ctr"/>
            <a:r>
              <a:rPr lang="en-US" sz="49600" b="1" cap="none" spc="0" dirty="0">
                <a:ln w="57150">
                  <a:solidFill>
                    <a:schemeClr val="bg2"/>
                  </a:solidFill>
                  <a:prstDash val="solid"/>
                </a:ln>
                <a:solidFill>
                  <a:srgbClr val="92D05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sym typeface="Wingdings" panose="05000000000000000000" pitchFamily="2" charset="2"/>
              </a:rPr>
              <a:t></a:t>
            </a:r>
            <a:endParaRPr lang="en-US" sz="41300" b="1" cap="none" spc="0" dirty="0">
              <a:ln w="57150">
                <a:solidFill>
                  <a:schemeClr val="bg2"/>
                </a:solidFill>
                <a:prstDash val="solid"/>
              </a:ln>
              <a:solidFill>
                <a:srgbClr val="92D05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026587"/>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Solvay Conference, probably the most intelligent picture ever taken, 1927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35" r="5224" b="5220"/>
          <a:stretch/>
        </p:blipFill>
        <p:spPr bwMode="auto">
          <a:xfrm>
            <a:off x="0" y="9647"/>
            <a:ext cx="9144000" cy="684835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rgbClr val="000000">
              <a:alpha val="52157"/>
            </a:srgbClr>
          </a:solidFill>
        </p:spPr>
        <p:txBody>
          <a:bodyPr/>
          <a:lstStyle/>
          <a:p>
            <a:r>
              <a:rPr lang="en-US" sz="5400" dirty="0">
                <a:solidFill>
                  <a:srgbClr val="FFD629"/>
                </a:solidFill>
              </a:rPr>
              <a:t>Why is this Important?</a:t>
            </a:r>
            <a:endParaRPr lang="en-CA" sz="5400" dirty="0">
              <a:solidFill>
                <a:srgbClr val="FFD629"/>
              </a:solidFill>
            </a:endParaRPr>
          </a:p>
        </p:txBody>
      </p:sp>
      <p:sp>
        <p:nvSpPr>
          <p:cNvPr id="5" name="TextBox 4"/>
          <p:cNvSpPr txBox="1"/>
          <p:nvPr/>
        </p:nvSpPr>
        <p:spPr>
          <a:xfrm>
            <a:off x="0" y="1136125"/>
            <a:ext cx="9144000" cy="707886"/>
          </a:xfrm>
          <a:prstGeom prst="rect">
            <a:avLst/>
          </a:prstGeom>
          <a:solidFill>
            <a:srgbClr val="000000">
              <a:alpha val="50196"/>
            </a:srgbClr>
          </a:solidFill>
        </p:spPr>
        <p:txBody>
          <a:bodyPr wrap="square" rtlCol="0">
            <a:spAutoFit/>
          </a:bodyPr>
          <a:lstStyle/>
          <a:p>
            <a:r>
              <a:rPr lang="en-US" sz="4000" b="1" dirty="0">
                <a:effectLst>
                  <a:outerShdw blurRad="38100" dist="38100" dir="2700000" algn="tl">
                    <a:srgbClr val="000000">
                      <a:alpha val="43137"/>
                    </a:srgbClr>
                  </a:outerShdw>
                </a:effectLst>
                <a:latin typeface="Arial" pitchFamily="34" charset="0"/>
                <a:cs typeface="Arial" pitchFamily="34" charset="0"/>
              </a:rPr>
              <a:t>What kind of people can do STEM?</a:t>
            </a:r>
            <a:endParaRPr lang="en-CA" sz="4000" b="1" dirty="0">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883822983"/>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7557" t="12093" r="17029" b="52868"/>
          <a:stretch/>
        </p:blipFill>
        <p:spPr>
          <a:xfrm>
            <a:off x="350652" y="691117"/>
            <a:ext cx="8123497" cy="4269558"/>
          </a:xfrm>
          <a:prstGeom prst="rect">
            <a:avLst/>
          </a:prstGeom>
        </p:spPr>
      </p:pic>
      <p:sp>
        <p:nvSpPr>
          <p:cNvPr id="5" name="TextBox 4"/>
          <p:cNvSpPr txBox="1"/>
          <p:nvPr/>
        </p:nvSpPr>
        <p:spPr>
          <a:xfrm>
            <a:off x="10410" y="103961"/>
            <a:ext cx="492443" cy="5443869"/>
          </a:xfrm>
          <a:prstGeom prst="rect">
            <a:avLst/>
          </a:prstGeom>
          <a:solidFill>
            <a:schemeClr val="tx1"/>
          </a:solidFill>
        </p:spPr>
        <p:txBody>
          <a:bodyPr vert="vert270" wrap="square" rtlCol="0">
            <a:spAutoFit/>
          </a:bodyPr>
          <a:lstStyle/>
          <a:p>
            <a:r>
              <a:rPr lang="en-US" sz="2000" b="1" dirty="0">
                <a:solidFill>
                  <a:schemeClr val="bg2"/>
                </a:solidFill>
                <a:latin typeface="Arial" panose="020B0604020202020204" pitchFamily="34" charset="0"/>
                <a:cs typeface="Arial" panose="020B0604020202020204" pitchFamily="34" charset="0"/>
              </a:rPr>
              <a:t>Percentage of U.S. Ph.D.’s who are female</a:t>
            </a:r>
          </a:p>
        </p:txBody>
      </p:sp>
      <p:pic>
        <p:nvPicPr>
          <p:cNvPr id="6" name="Picture 5"/>
          <p:cNvPicPr>
            <a:picLocks noChangeAspect="1"/>
          </p:cNvPicPr>
          <p:nvPr/>
        </p:nvPicPr>
        <p:blipFill rotWithShape="1">
          <a:blip r:embed="rId2"/>
          <a:srcRect l="10616" t="91012" r="13969"/>
          <a:stretch/>
        </p:blipFill>
        <p:spPr>
          <a:xfrm>
            <a:off x="701304" y="4848447"/>
            <a:ext cx="8123497" cy="1095153"/>
          </a:xfrm>
          <a:prstGeom prst="rect">
            <a:avLst/>
          </a:prstGeom>
        </p:spPr>
      </p:pic>
      <p:sp>
        <p:nvSpPr>
          <p:cNvPr id="7" name="TextBox 6"/>
          <p:cNvSpPr txBox="1"/>
          <p:nvPr/>
        </p:nvSpPr>
        <p:spPr>
          <a:xfrm>
            <a:off x="350652" y="6273225"/>
            <a:ext cx="8474149" cy="584775"/>
          </a:xfrm>
          <a:prstGeom prst="rect">
            <a:avLst/>
          </a:prstGeom>
          <a:solidFill>
            <a:schemeClr val="tx1"/>
          </a:solidFill>
        </p:spPr>
        <p:txBody>
          <a:bodyPr vert="horz" wrap="square" rtlCol="0">
            <a:spAutoFit/>
          </a:bodyPr>
          <a:lstStyle/>
          <a:p>
            <a:pPr algn="ctr"/>
            <a:r>
              <a:rPr lang="en-US" sz="1600" b="1" dirty="0">
                <a:solidFill>
                  <a:schemeClr val="bg2"/>
                </a:solidFill>
                <a:latin typeface="Arial" panose="020B0604020202020204" pitchFamily="34" charset="0"/>
                <a:cs typeface="Arial" panose="020B0604020202020204" pitchFamily="34" charset="0"/>
              </a:rPr>
              <a:t>Leslie, Sarah-Jane, et al. "Expectations of brilliance underlie gender distributions across academic disciplines." </a:t>
            </a:r>
            <a:r>
              <a:rPr lang="en-US" sz="1600" b="1" i="1" dirty="0">
                <a:solidFill>
                  <a:schemeClr val="bg2"/>
                </a:solidFill>
                <a:latin typeface="Arial" panose="020B0604020202020204" pitchFamily="34" charset="0"/>
                <a:cs typeface="Arial" panose="020B0604020202020204" pitchFamily="34" charset="0"/>
              </a:rPr>
              <a:t>Science</a:t>
            </a:r>
            <a:r>
              <a:rPr lang="en-US" sz="1600" b="1" dirty="0">
                <a:solidFill>
                  <a:schemeClr val="bg2"/>
                </a:solidFill>
                <a:latin typeface="Arial" panose="020B0604020202020204" pitchFamily="34" charset="0"/>
                <a:cs typeface="Arial" panose="020B0604020202020204" pitchFamily="34" charset="0"/>
              </a:rPr>
              <a:t> 347.6219 (2015): 262-265.</a:t>
            </a:r>
          </a:p>
        </p:txBody>
      </p:sp>
      <p:sp>
        <p:nvSpPr>
          <p:cNvPr id="8" name="Title 7"/>
          <p:cNvSpPr>
            <a:spLocks noGrp="1"/>
          </p:cNvSpPr>
          <p:nvPr>
            <p:ph type="title"/>
          </p:nvPr>
        </p:nvSpPr>
        <p:spPr>
          <a:xfrm>
            <a:off x="843094" y="-10362"/>
            <a:ext cx="7843705" cy="1143000"/>
          </a:xfrm>
        </p:spPr>
        <p:txBody>
          <a:bodyPr/>
          <a:lstStyle/>
          <a:p>
            <a:r>
              <a:rPr lang="en-US" dirty="0">
                <a:solidFill>
                  <a:schemeClr val="bg2"/>
                </a:solidFill>
                <a:effectLst/>
              </a:rPr>
              <a:t>The “Brilliance” Stereotype</a:t>
            </a:r>
          </a:p>
        </p:txBody>
      </p:sp>
      <p:sp>
        <p:nvSpPr>
          <p:cNvPr id="3" name="Rectangle: Rounded Corners 2"/>
          <p:cNvSpPr/>
          <p:nvPr/>
        </p:nvSpPr>
        <p:spPr bwMode="auto">
          <a:xfrm>
            <a:off x="4746662" y="3535897"/>
            <a:ext cx="2609636" cy="881991"/>
          </a:xfrm>
          <a:prstGeom prst="round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4" name="Rectangle 3"/>
          <p:cNvSpPr/>
          <p:nvPr/>
        </p:nvSpPr>
        <p:spPr bwMode="auto">
          <a:xfrm>
            <a:off x="1068512" y="920976"/>
            <a:ext cx="7870772" cy="3712191"/>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grpSp>
        <p:nvGrpSpPr>
          <p:cNvPr id="10" name="Group 9"/>
          <p:cNvGrpSpPr/>
          <p:nvPr/>
        </p:nvGrpSpPr>
        <p:grpSpPr>
          <a:xfrm>
            <a:off x="1068512" y="1878459"/>
            <a:ext cx="7756289" cy="1712"/>
            <a:chOff x="1068512" y="1878459"/>
            <a:chExt cx="7756289" cy="1712"/>
          </a:xfrm>
        </p:grpSpPr>
        <p:cxnSp>
          <p:nvCxnSpPr>
            <p:cNvPr id="9" name="Straight Connector 8"/>
            <p:cNvCxnSpPr>
              <a:cxnSpLocks/>
            </p:cNvCxnSpPr>
            <p:nvPr/>
          </p:nvCxnSpPr>
          <p:spPr bwMode="auto">
            <a:xfrm>
              <a:off x="1068512" y="1880171"/>
              <a:ext cx="2712378" cy="0"/>
            </a:xfrm>
            <a:prstGeom prst="line">
              <a:avLst/>
            </a:prstGeom>
            <a:solidFill>
              <a:schemeClr val="accent1"/>
            </a:solidFill>
            <a:ln w="57150" cap="flat" cmpd="sng" algn="ctr">
              <a:solidFill>
                <a:srgbClr val="00B0F0"/>
              </a:solidFill>
              <a:prstDash val="sysDot"/>
              <a:round/>
              <a:headEnd type="none" w="med" len="med"/>
              <a:tailEnd type="none" w="med" len="med"/>
            </a:ln>
            <a:effectLst/>
          </p:spPr>
        </p:cxnSp>
        <p:cxnSp>
          <p:nvCxnSpPr>
            <p:cNvPr id="13" name="Straight Connector 12"/>
            <p:cNvCxnSpPr>
              <a:cxnSpLocks/>
            </p:cNvCxnSpPr>
            <p:nvPr/>
          </p:nvCxnSpPr>
          <p:spPr bwMode="auto">
            <a:xfrm>
              <a:off x="5062561" y="1878459"/>
              <a:ext cx="300549" cy="0"/>
            </a:xfrm>
            <a:prstGeom prst="line">
              <a:avLst/>
            </a:prstGeom>
            <a:solidFill>
              <a:schemeClr val="accent1"/>
            </a:solidFill>
            <a:ln w="57150" cap="flat" cmpd="sng" algn="ctr">
              <a:solidFill>
                <a:srgbClr val="00B0F0"/>
              </a:solidFill>
              <a:prstDash val="sysDot"/>
              <a:round/>
              <a:headEnd type="none" w="med" len="med"/>
              <a:tailEnd type="none" w="med" len="med"/>
            </a:ln>
            <a:effectLst/>
          </p:spPr>
        </p:cxnSp>
        <p:cxnSp>
          <p:nvCxnSpPr>
            <p:cNvPr id="16" name="Straight Connector 15"/>
            <p:cNvCxnSpPr>
              <a:cxnSpLocks/>
            </p:cNvCxnSpPr>
            <p:nvPr/>
          </p:nvCxnSpPr>
          <p:spPr bwMode="auto">
            <a:xfrm>
              <a:off x="4043707" y="1878459"/>
              <a:ext cx="815969" cy="0"/>
            </a:xfrm>
            <a:prstGeom prst="line">
              <a:avLst/>
            </a:prstGeom>
            <a:solidFill>
              <a:schemeClr val="accent1"/>
            </a:solidFill>
            <a:ln w="57150" cap="flat" cmpd="sng" algn="ctr">
              <a:solidFill>
                <a:srgbClr val="00B0F0"/>
              </a:solidFill>
              <a:prstDash val="sysDot"/>
              <a:round/>
              <a:headEnd type="none" w="med" len="med"/>
              <a:tailEnd type="none" w="med" len="med"/>
            </a:ln>
            <a:effectLst/>
          </p:spPr>
        </p:cxnSp>
        <p:cxnSp>
          <p:nvCxnSpPr>
            <p:cNvPr id="11" name="Straight Connector 10"/>
            <p:cNvCxnSpPr>
              <a:cxnSpLocks/>
            </p:cNvCxnSpPr>
            <p:nvPr/>
          </p:nvCxnSpPr>
          <p:spPr bwMode="auto">
            <a:xfrm>
              <a:off x="6349429" y="1878459"/>
              <a:ext cx="2475372" cy="0"/>
            </a:xfrm>
            <a:prstGeom prst="line">
              <a:avLst/>
            </a:prstGeom>
            <a:solidFill>
              <a:schemeClr val="accent1"/>
            </a:solidFill>
            <a:ln w="57150" cap="flat" cmpd="sng" algn="ctr">
              <a:solidFill>
                <a:srgbClr val="00B0F0"/>
              </a:solidFill>
              <a:prstDash val="sysDot"/>
              <a:round/>
              <a:headEnd type="none" w="med" len="med"/>
              <a:tailEnd type="none" w="med" len="med"/>
            </a:ln>
            <a:effectLst/>
          </p:spPr>
        </p:cxnSp>
      </p:grpSp>
    </p:spTree>
    <p:extLst>
      <p:ext uri="{BB962C8B-B14F-4D97-AF65-F5344CB8AC3E}">
        <p14:creationId xmlns:p14="http://schemas.microsoft.com/office/powerpoint/2010/main" val="897406923"/>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0362"/>
            <a:ext cx="9144000" cy="1022038"/>
          </a:xfrm>
        </p:spPr>
        <p:txBody>
          <a:bodyPr/>
          <a:lstStyle/>
          <a:p>
            <a:r>
              <a:rPr lang="en-US" sz="3600" dirty="0">
                <a:solidFill>
                  <a:schemeClr val="accent1">
                    <a:lumMod val="20000"/>
                    <a:lumOff val="80000"/>
                  </a:schemeClr>
                </a:solidFill>
              </a:rPr>
              <a:t>Ontario Association of Physics Teachers</a:t>
            </a:r>
            <a:endParaRPr lang="en-US" sz="3600" dirty="0"/>
          </a:p>
        </p:txBody>
      </p:sp>
      <p:pic>
        <p:nvPicPr>
          <p:cNvPr id="4" name="Picture 3">
            <a:extLst>
              <a:ext uri="{FF2B5EF4-FFF2-40B4-BE49-F238E27FC236}">
                <a16:creationId xmlns:a16="http://schemas.microsoft.com/office/drawing/2014/main" id="{9888C4D9-554C-4AC2-A99C-6D3203340BB6}"/>
              </a:ext>
            </a:extLst>
          </p:cNvPr>
          <p:cNvPicPr>
            <a:picLocks noChangeAspect="1"/>
          </p:cNvPicPr>
          <p:nvPr/>
        </p:nvPicPr>
        <p:blipFill rotWithShape="1">
          <a:blip r:embed="rId2" cstate="print"/>
          <a:srcRect l="7613" t="13547" r="8971" b="19785"/>
          <a:stretch/>
        </p:blipFill>
        <p:spPr>
          <a:xfrm>
            <a:off x="0" y="1011676"/>
            <a:ext cx="9143999" cy="5846323"/>
          </a:xfrm>
          <a:prstGeom prst="rect">
            <a:avLst/>
          </a:prstGeom>
        </p:spPr>
      </p:pic>
    </p:spTree>
    <p:extLst>
      <p:ext uri="{BB962C8B-B14F-4D97-AF65-F5344CB8AC3E}">
        <p14:creationId xmlns:p14="http://schemas.microsoft.com/office/powerpoint/2010/main" val="2648808083"/>
      </p:ext>
    </p:extLst>
  </p:cSld>
  <p:clrMapOvr>
    <a:masterClrMapping/>
  </p:clrMapOvr>
  <p:transition spd="med" advClick="0">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spcBef>
                <a:spcPts val="0"/>
              </a:spcBef>
            </a:pPr>
            <a:r>
              <a:rPr lang="en-US" sz="6000" dirty="0">
                <a:solidFill>
                  <a:schemeClr val="tx1"/>
                </a:solidFill>
              </a:rPr>
              <a:t>Teaching is an  </a:t>
            </a:r>
            <a:br>
              <a:rPr lang="en-US" sz="6000" dirty="0"/>
            </a:br>
            <a:endParaRPr lang="en-US" sz="6000" dirty="0">
              <a:solidFill>
                <a:srgbClr val="FFD629"/>
              </a:solidFill>
            </a:endParaRPr>
          </a:p>
        </p:txBody>
      </p:sp>
      <p:sp>
        <p:nvSpPr>
          <p:cNvPr id="3" name="Content Placeholder 2"/>
          <p:cNvSpPr>
            <a:spLocks noGrp="1"/>
          </p:cNvSpPr>
          <p:nvPr>
            <p:ph type="body" sz="quarter" idx="10"/>
          </p:nvPr>
        </p:nvSpPr>
        <p:spPr>
          <a:xfrm>
            <a:off x="341376" y="2703576"/>
            <a:ext cx="8424672" cy="1450848"/>
          </a:xfrm>
        </p:spPr>
        <p:txBody>
          <a:bodyPr/>
          <a:lstStyle/>
          <a:p>
            <a:r>
              <a:rPr lang="en-US" dirty="0">
                <a:solidFill>
                  <a:srgbClr val="FFD629"/>
                </a:solidFill>
              </a:rPr>
              <a:t>Engineering Design Problem</a:t>
            </a:r>
            <a:endParaRPr lang="en-US" dirty="0"/>
          </a:p>
        </p:txBody>
      </p:sp>
    </p:spTree>
    <p:extLst>
      <p:ext uri="{BB962C8B-B14F-4D97-AF65-F5344CB8AC3E}">
        <p14:creationId xmlns:p14="http://schemas.microsoft.com/office/powerpoint/2010/main" val="2873081940"/>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ts val="0"/>
              </a:spcBef>
            </a:pPr>
            <a:r>
              <a:rPr lang="en-US" sz="4800" dirty="0"/>
              <a:t>Design Specifications:</a:t>
            </a:r>
            <a:endParaRPr lang="en-US" sz="4800" dirty="0">
              <a:solidFill>
                <a:srgbClr val="FFD629"/>
              </a:solidFill>
            </a:endParaRPr>
          </a:p>
        </p:txBody>
      </p:sp>
      <p:sp>
        <p:nvSpPr>
          <p:cNvPr id="3" name="Content Placeholder 2"/>
          <p:cNvSpPr>
            <a:spLocks noGrp="1"/>
          </p:cNvSpPr>
          <p:nvPr>
            <p:ph idx="1"/>
          </p:nvPr>
        </p:nvSpPr>
        <p:spPr>
          <a:xfrm>
            <a:off x="97536" y="1275907"/>
            <a:ext cx="8851392" cy="5326911"/>
          </a:xfrm>
        </p:spPr>
        <p:txBody>
          <a:bodyPr/>
          <a:lstStyle/>
          <a:p>
            <a:pPr algn="ctr"/>
            <a:r>
              <a:rPr lang="en-CA" dirty="0"/>
              <a:t>Help students understand how their brains work</a:t>
            </a:r>
          </a:p>
          <a:p>
            <a:pPr algn="ctr"/>
            <a:r>
              <a:rPr lang="en-CA" dirty="0"/>
              <a:t>Plan lessons around emotion – find success!</a:t>
            </a:r>
          </a:p>
          <a:p>
            <a:pPr algn="ctr"/>
            <a:r>
              <a:rPr lang="en-CA" dirty="0"/>
              <a:t>Help students make connections to their prior knowledge – not empty vessels!</a:t>
            </a:r>
          </a:p>
          <a:p>
            <a:pPr algn="ctr"/>
            <a:r>
              <a:rPr lang="en-CA" dirty="0"/>
              <a:t>Quality learning uses the full cognitive learning cycle!</a:t>
            </a:r>
          </a:p>
          <a:p>
            <a:pPr marL="0" indent="0" algn="ctr">
              <a:buNone/>
            </a:pPr>
            <a:r>
              <a:rPr lang="en-US" dirty="0">
                <a:solidFill>
                  <a:srgbClr val="92D050"/>
                </a:solidFill>
              </a:rPr>
              <a:t>www.meyercreations.com/physics</a:t>
            </a:r>
          </a:p>
          <a:p>
            <a:pPr marL="0" indent="0" algn="ctr">
              <a:spcBef>
                <a:spcPts val="0"/>
              </a:spcBef>
              <a:buNone/>
            </a:pPr>
            <a:r>
              <a:rPr lang="en-US" dirty="0">
                <a:solidFill>
                  <a:srgbClr val="92D050"/>
                </a:solidFill>
              </a:rPr>
              <a:t>chris@meyercreations.com</a:t>
            </a:r>
          </a:p>
          <a:p>
            <a:pPr algn="ctr"/>
            <a:endParaRPr lang="en-US" dirty="0"/>
          </a:p>
        </p:txBody>
      </p:sp>
    </p:spTree>
    <p:extLst>
      <p:ext uri="{BB962C8B-B14F-4D97-AF65-F5344CB8AC3E}">
        <p14:creationId xmlns:p14="http://schemas.microsoft.com/office/powerpoint/2010/main" val="1016850629"/>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we going to do today?</a:t>
            </a:r>
          </a:p>
        </p:txBody>
      </p:sp>
      <p:sp>
        <p:nvSpPr>
          <p:cNvPr id="3" name="Content Placeholder 2"/>
          <p:cNvSpPr>
            <a:spLocks noGrp="1"/>
          </p:cNvSpPr>
          <p:nvPr>
            <p:ph idx="1"/>
          </p:nvPr>
        </p:nvSpPr>
        <p:spPr>
          <a:noFill/>
        </p:spPr>
        <p:txBody>
          <a:bodyPr/>
          <a:lstStyle/>
          <a:p>
            <a:pPr algn="ctr"/>
            <a:r>
              <a:rPr lang="en-US" sz="4000" dirty="0"/>
              <a:t>Explore the science of learning</a:t>
            </a:r>
          </a:p>
          <a:p>
            <a:pPr algn="ctr"/>
            <a:r>
              <a:rPr lang="en-US" sz="4000" dirty="0"/>
              <a:t>Generate ideas to help your DEEP teaching</a:t>
            </a:r>
          </a:p>
          <a:p>
            <a:pPr algn="ctr"/>
            <a:r>
              <a:rPr lang="en-US" sz="4000" dirty="0"/>
              <a:t>And try to take over the world</a:t>
            </a:r>
          </a:p>
          <a:p>
            <a:pPr algn="ctr"/>
            <a:endParaRPr lang="en-US" sz="3600" dirty="0"/>
          </a:p>
        </p:txBody>
      </p:sp>
    </p:spTree>
    <p:extLst>
      <p:ext uri="{BB962C8B-B14F-4D97-AF65-F5344CB8AC3E}">
        <p14:creationId xmlns:p14="http://schemas.microsoft.com/office/powerpoint/2010/main" val="3168683162"/>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95536" y="119270"/>
            <a:ext cx="4613275" cy="6629545"/>
          </a:xfrm>
          <a:noFill/>
        </p:spPr>
        <p:txBody>
          <a:bodyPr/>
          <a:lstStyle/>
          <a:p>
            <a:pPr marL="0" indent="0" algn="ctr">
              <a:spcBef>
                <a:spcPts val="0"/>
              </a:spcBef>
              <a:buNone/>
            </a:pPr>
            <a:r>
              <a:rPr lang="en-US" sz="6600" dirty="0"/>
              <a:t>My</a:t>
            </a:r>
          </a:p>
          <a:p>
            <a:pPr marL="0" indent="0" algn="ctr">
              <a:spcBef>
                <a:spcPts val="0"/>
              </a:spcBef>
              <a:buNone/>
            </a:pPr>
            <a:r>
              <a:rPr lang="en-US" sz="6600" dirty="0"/>
              <a:t>Old </a:t>
            </a:r>
          </a:p>
          <a:p>
            <a:pPr marL="0" indent="0" algn="ctr">
              <a:spcBef>
                <a:spcPts val="0"/>
              </a:spcBef>
              <a:buNone/>
            </a:pPr>
            <a:r>
              <a:rPr lang="en-US" sz="6600" dirty="0"/>
              <a:t>Teaching </a:t>
            </a:r>
          </a:p>
          <a:p>
            <a:pPr marL="0" indent="0" algn="ctr">
              <a:spcBef>
                <a:spcPts val="0"/>
              </a:spcBef>
              <a:buNone/>
            </a:pPr>
            <a:r>
              <a:rPr lang="en-US" sz="6600" dirty="0"/>
              <a:t>Hero</a:t>
            </a:r>
          </a:p>
          <a:p>
            <a:pPr marL="0" indent="0" algn="ctr">
              <a:spcBef>
                <a:spcPts val="0"/>
              </a:spcBef>
              <a:buNone/>
            </a:pPr>
            <a:r>
              <a:rPr lang="en-US" sz="6600" dirty="0">
                <a:solidFill>
                  <a:srgbClr val="FFD629"/>
                </a:solidFill>
              </a:rPr>
              <a:t>Richard Feynman</a:t>
            </a:r>
            <a:endParaRPr lang="en-CA" sz="6600" dirty="0">
              <a:solidFill>
                <a:srgbClr val="FFD629"/>
              </a:solidFill>
            </a:endParaRPr>
          </a:p>
        </p:txBody>
      </p:sp>
      <p:pic>
        <p:nvPicPr>
          <p:cNvPr id="5" name="Picture 2" descr="http://www.eleves.ens.fr/home/harazi/pic.jpg"/>
          <p:cNvPicPr>
            <a:picLocks noGrp="1" noChangeAspect="1" noChangeArrowheads="1"/>
          </p:cNvPicPr>
          <p:nvPr>
            <p:ph sz="half" idx="4294967295"/>
          </p:nvPr>
        </p:nvPicPr>
        <p:blipFill>
          <a:blip r:embed="rId3" cstate="print"/>
          <a:srcRect l="17160" r="9369"/>
          <a:stretch>
            <a:fillRect/>
          </a:stretch>
        </p:blipFill>
        <p:spPr bwMode="auto">
          <a:xfrm>
            <a:off x="4803775" y="0"/>
            <a:ext cx="4340225" cy="6858000"/>
          </a:xfrm>
          <a:prstGeom prst="rect">
            <a:avLst/>
          </a:prstGeom>
          <a:noFill/>
        </p:spPr>
      </p:pic>
    </p:spTree>
    <p:extLst>
      <p:ext uri="{BB962C8B-B14F-4D97-AF65-F5344CB8AC3E}">
        <p14:creationId xmlns:p14="http://schemas.microsoft.com/office/powerpoint/2010/main" val="1349577904"/>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p:cNvPicPr>
            <a:picLocks noChangeAspect="1" noChangeArrowheads="1"/>
          </p:cNvPicPr>
          <p:nvPr/>
        </p:nvPicPr>
        <p:blipFill>
          <a:blip r:embed="rId3" cstate="print"/>
          <a:srcRect l="12644"/>
          <a:stretch>
            <a:fillRect/>
          </a:stretch>
        </p:blipFill>
        <p:spPr bwMode="auto">
          <a:xfrm>
            <a:off x="0" y="0"/>
            <a:ext cx="9144000" cy="6981825"/>
          </a:xfrm>
          <a:prstGeom prst="rect">
            <a:avLst/>
          </a:prstGeom>
          <a:noFill/>
        </p:spPr>
      </p:pic>
      <p:sp>
        <p:nvSpPr>
          <p:cNvPr id="3" name="Title 2"/>
          <p:cNvSpPr>
            <a:spLocks noGrp="1"/>
          </p:cNvSpPr>
          <p:nvPr>
            <p:ph type="title"/>
          </p:nvPr>
        </p:nvSpPr>
        <p:spPr>
          <a:xfrm>
            <a:off x="0" y="-10362"/>
            <a:ext cx="9144000" cy="1143000"/>
          </a:xfrm>
          <a:solidFill>
            <a:srgbClr val="000000">
              <a:alpha val="50196"/>
            </a:srgbClr>
          </a:solidFill>
        </p:spPr>
        <p:txBody>
          <a:bodyPr/>
          <a:lstStyle/>
          <a:p>
            <a:r>
              <a:rPr lang="en-US" sz="6600" dirty="0"/>
              <a:t>Feynman at Caltech</a:t>
            </a:r>
            <a:endParaRPr lang="en-CA" sz="6600" dirty="0"/>
          </a:p>
        </p:txBody>
      </p:sp>
    </p:spTree>
  </p:cSld>
  <p:clrMapOvr>
    <a:masterClrMapping/>
  </p:clrMapOvr>
  <p:transition spd="med" advClick="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2.bp.blogspot.com/-xGySMr7E6lw/U53y7xeLq3I/AAAAAAAAYSI/pp0_2X9aQvQ/s640/The_Feynman_Lectures_on_Physics.jpg"/>
          <p:cNvPicPr>
            <a:picLocks noChangeAspect="1" noChangeArrowheads="1"/>
          </p:cNvPicPr>
          <p:nvPr/>
        </p:nvPicPr>
        <p:blipFill>
          <a:blip r:embed="rId3" cstate="print"/>
          <a:srcRect/>
          <a:stretch>
            <a:fillRect/>
          </a:stretch>
        </p:blipFill>
        <p:spPr bwMode="auto">
          <a:xfrm>
            <a:off x="0" y="-304800"/>
            <a:ext cx="9144000" cy="7800976"/>
          </a:xfrm>
          <a:prstGeom prst="rect">
            <a:avLst/>
          </a:prstGeom>
          <a:noFill/>
        </p:spPr>
      </p:pic>
    </p:spTree>
  </p:cSld>
  <p:clrMapOvr>
    <a:masterClrMapping/>
  </p:clrMapOvr>
  <p:transition spd="med" advClick="0">
    <p:fade/>
  </p:transition>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95536" y="1031132"/>
            <a:ext cx="4613275" cy="5717683"/>
          </a:xfrm>
          <a:noFill/>
        </p:spPr>
        <p:txBody>
          <a:bodyPr/>
          <a:lstStyle/>
          <a:p>
            <a:pPr marL="0" indent="0" algn="ctr">
              <a:spcBef>
                <a:spcPts val="0"/>
              </a:spcBef>
              <a:buNone/>
            </a:pPr>
            <a:r>
              <a:rPr lang="en-US" sz="4800" dirty="0"/>
              <a:t>“…</a:t>
            </a:r>
            <a:r>
              <a:rPr lang="en-CA" sz="4800" dirty="0">
                <a:effectLst/>
              </a:rPr>
              <a:t> When I look at the examinations, </a:t>
            </a:r>
          </a:p>
          <a:p>
            <a:pPr marL="0" indent="0" algn="ctr">
              <a:spcBef>
                <a:spcPts val="0"/>
              </a:spcBef>
              <a:buNone/>
            </a:pPr>
            <a:r>
              <a:rPr lang="en-CA" sz="4800" dirty="0">
                <a:effectLst/>
              </a:rPr>
              <a:t>I think that </a:t>
            </a:r>
          </a:p>
          <a:p>
            <a:pPr marL="0" indent="0" algn="ctr">
              <a:spcBef>
                <a:spcPts val="0"/>
              </a:spcBef>
              <a:buNone/>
            </a:pPr>
            <a:r>
              <a:rPr lang="en-CA" sz="4800" dirty="0">
                <a:solidFill>
                  <a:srgbClr val="FFD629"/>
                </a:solidFill>
                <a:effectLst/>
              </a:rPr>
              <a:t>the system is a failure.</a:t>
            </a:r>
            <a:r>
              <a:rPr lang="en-CA" sz="4800" dirty="0">
                <a:effectLst/>
              </a:rPr>
              <a:t>”</a:t>
            </a:r>
            <a:endParaRPr lang="en-CA" sz="4800" dirty="0"/>
          </a:p>
        </p:txBody>
      </p:sp>
      <p:pic>
        <p:nvPicPr>
          <p:cNvPr id="5" name="Picture 2" descr="http://www.eleves.ens.fr/home/harazi/pic.jpg"/>
          <p:cNvPicPr>
            <a:picLocks noGrp="1" noChangeAspect="1" noChangeArrowheads="1"/>
          </p:cNvPicPr>
          <p:nvPr>
            <p:ph sz="half" idx="4294967295"/>
          </p:nvPr>
        </p:nvPicPr>
        <p:blipFill>
          <a:blip r:embed="rId3" cstate="print"/>
          <a:srcRect l="17160" r="9369"/>
          <a:stretch>
            <a:fillRect/>
          </a:stretch>
        </p:blipFill>
        <p:spPr bwMode="auto">
          <a:xfrm>
            <a:off x="4803775" y="0"/>
            <a:ext cx="4340225" cy="6858000"/>
          </a:xfrm>
          <a:prstGeom prst="rect">
            <a:avLst/>
          </a:prstGeom>
          <a:noFill/>
        </p:spPr>
      </p:pic>
    </p:spTree>
  </p:cSld>
  <p:clrMapOvr>
    <a:masterClrMapping/>
  </p:clrMapOvr>
  <p:transition spd="med" advClick="0">
    <p:fad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95536" y="690664"/>
            <a:ext cx="4613275" cy="6058152"/>
          </a:xfrm>
          <a:noFill/>
        </p:spPr>
        <p:txBody>
          <a:bodyPr/>
          <a:lstStyle/>
          <a:p>
            <a:pPr marL="0" indent="0" algn="ctr">
              <a:spcBef>
                <a:spcPts val="0"/>
              </a:spcBef>
              <a:buNone/>
            </a:pPr>
            <a:r>
              <a:rPr lang="en-US" sz="3800" dirty="0">
                <a:effectLst/>
              </a:rPr>
              <a:t>“…</a:t>
            </a:r>
            <a:r>
              <a:rPr lang="en-CA" sz="3800" dirty="0">
                <a:effectLst/>
              </a:rPr>
              <a:t> there were </a:t>
            </a:r>
          </a:p>
          <a:p>
            <a:pPr marL="0" indent="0" algn="ctr">
              <a:spcBef>
                <a:spcPts val="0"/>
              </a:spcBef>
              <a:buNone/>
            </a:pPr>
            <a:r>
              <a:rPr lang="en-CA" sz="3800" dirty="0">
                <a:solidFill>
                  <a:srgbClr val="FFD629"/>
                </a:solidFill>
                <a:effectLst/>
              </a:rPr>
              <a:t>one or two dozen students </a:t>
            </a:r>
            <a:r>
              <a:rPr lang="en-CA" sz="3800" dirty="0">
                <a:effectLst/>
              </a:rPr>
              <a:t>who—very surprisingly—understood almost everything … and they are, after all, </a:t>
            </a:r>
            <a:r>
              <a:rPr lang="en-CA" sz="3800" dirty="0">
                <a:solidFill>
                  <a:srgbClr val="FFD629"/>
                </a:solidFill>
                <a:effectLst/>
              </a:rPr>
              <a:t>the ones I was trying to get at.</a:t>
            </a:r>
            <a:r>
              <a:rPr lang="en-CA" sz="3800" dirty="0">
                <a:effectLst/>
              </a:rPr>
              <a:t>”</a:t>
            </a:r>
          </a:p>
        </p:txBody>
      </p:sp>
      <p:pic>
        <p:nvPicPr>
          <p:cNvPr id="5" name="Picture 2" descr="http://www.eleves.ens.fr/home/harazi/pic.jpg"/>
          <p:cNvPicPr>
            <a:picLocks noGrp="1" noChangeAspect="1" noChangeArrowheads="1"/>
          </p:cNvPicPr>
          <p:nvPr>
            <p:ph sz="half" idx="4294967295"/>
          </p:nvPr>
        </p:nvPicPr>
        <p:blipFill>
          <a:blip r:embed="rId3" cstate="print"/>
          <a:srcRect l="17160" r="9369"/>
          <a:stretch>
            <a:fillRect/>
          </a:stretch>
        </p:blipFill>
        <p:spPr bwMode="auto">
          <a:xfrm>
            <a:off x="4803775" y="0"/>
            <a:ext cx="4340225" cy="6858000"/>
          </a:xfrm>
          <a:prstGeom prst="rect">
            <a:avLst/>
          </a:prstGeom>
          <a:noFill/>
        </p:spPr>
      </p:pic>
    </p:spTree>
    <p:extLst>
      <p:ext uri="{BB962C8B-B14F-4D97-AF65-F5344CB8AC3E}">
        <p14:creationId xmlns:p14="http://schemas.microsoft.com/office/powerpoint/2010/main" val="806409000"/>
      </p:ext>
    </p:extLst>
  </p:cSld>
  <p:clrMapOvr>
    <a:masterClrMapping/>
  </p:clrMapOvr>
  <p:transition spd="med" advClick="0">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t>Good Teaching?</a:t>
            </a:r>
          </a:p>
        </p:txBody>
      </p:sp>
      <p:grpSp>
        <p:nvGrpSpPr>
          <p:cNvPr id="8" name="Group 7"/>
          <p:cNvGrpSpPr/>
          <p:nvPr/>
        </p:nvGrpSpPr>
        <p:grpSpPr>
          <a:xfrm>
            <a:off x="-1" y="959975"/>
            <a:ext cx="4582633" cy="6046881"/>
            <a:chOff x="-80569" y="959975"/>
            <a:chExt cx="4665125" cy="6046881"/>
          </a:xfrm>
        </p:grpSpPr>
        <p:pic>
          <p:nvPicPr>
            <p:cNvPr id="2052" name="Picture 4" descr="Related 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298" t="17405" r="6464" b="-2661"/>
            <a:stretch/>
          </p:blipFill>
          <p:spPr bwMode="auto">
            <a:xfrm>
              <a:off x="-80568" y="2367148"/>
              <a:ext cx="4556316" cy="463970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0569" y="959975"/>
              <a:ext cx="4665125" cy="12003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How well is the material presented?</a:t>
              </a:r>
            </a:p>
          </p:txBody>
        </p:sp>
        <p:sp>
          <p:nvSpPr>
            <p:cNvPr id="11" name="TextBox 10"/>
            <p:cNvSpPr txBox="1"/>
            <p:nvPr/>
          </p:nvSpPr>
          <p:spPr>
            <a:xfrm>
              <a:off x="-80568" y="6460960"/>
              <a:ext cx="4556314" cy="400110"/>
            </a:xfrm>
            <a:prstGeom prst="rect">
              <a:avLst/>
            </a:prstGeom>
            <a:solidFill>
              <a:srgbClr val="000000">
                <a:alpha val="60000"/>
              </a:srgb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Internal logic = Aristotelian</a:t>
              </a:r>
            </a:p>
          </p:txBody>
        </p:sp>
      </p:grpSp>
      <p:grpSp>
        <p:nvGrpSpPr>
          <p:cNvPr id="10" name="Group 9"/>
          <p:cNvGrpSpPr/>
          <p:nvPr/>
        </p:nvGrpSpPr>
        <p:grpSpPr>
          <a:xfrm>
            <a:off x="3763619" y="973522"/>
            <a:ext cx="5380381" cy="5884476"/>
            <a:chOff x="3763619" y="973522"/>
            <a:chExt cx="5380381" cy="5884476"/>
          </a:xfrm>
        </p:grpSpPr>
        <p:sp>
          <p:nvSpPr>
            <p:cNvPr id="9" name="TextBox 8"/>
            <p:cNvSpPr txBox="1"/>
            <p:nvPr/>
          </p:nvSpPr>
          <p:spPr>
            <a:xfrm>
              <a:off x="4475746" y="973522"/>
              <a:ext cx="4668253" cy="12003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How well are students learning?</a:t>
              </a:r>
            </a:p>
          </p:txBody>
        </p:sp>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7964" r="15525" b="1930"/>
            <a:stretch/>
          </p:blipFill>
          <p:spPr>
            <a:xfrm>
              <a:off x="4475747" y="2370219"/>
              <a:ext cx="4668253" cy="4487779"/>
            </a:xfrm>
            <a:prstGeom prst="rect">
              <a:avLst/>
            </a:prstGeom>
          </p:spPr>
        </p:pic>
        <p:sp>
          <p:nvSpPr>
            <p:cNvPr id="4" name="Arrow: Down 3"/>
            <p:cNvSpPr/>
            <p:nvPr/>
          </p:nvSpPr>
          <p:spPr bwMode="auto">
            <a:xfrm rot="16200000">
              <a:off x="3509632" y="3901980"/>
              <a:ext cx="1932230" cy="1424255"/>
            </a:xfrm>
            <a:prstGeom prst="downArrow">
              <a:avLst/>
            </a:prstGeom>
            <a:solidFill>
              <a:srgbClr val="FFD629"/>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2" name="TextBox 11"/>
            <p:cNvSpPr txBox="1"/>
            <p:nvPr/>
          </p:nvSpPr>
          <p:spPr>
            <a:xfrm>
              <a:off x="4475746" y="6457885"/>
              <a:ext cx="4668254" cy="400110"/>
            </a:xfrm>
            <a:prstGeom prst="rect">
              <a:avLst/>
            </a:prstGeom>
            <a:solidFill>
              <a:srgbClr val="000000">
                <a:alpha val="60000"/>
              </a:srgb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Empirical results = Galilean</a:t>
              </a:r>
            </a:p>
          </p:txBody>
        </p:sp>
      </p:grpSp>
    </p:spTree>
    <p:extLst>
      <p:ext uri="{BB962C8B-B14F-4D97-AF65-F5344CB8AC3E}">
        <p14:creationId xmlns:p14="http://schemas.microsoft.com/office/powerpoint/2010/main" val="3350947631"/>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lum bright="-10000"/>
          </a:blip>
          <a:srcRect l="29594" t="8556" r="30368" b="54272"/>
          <a:stretch>
            <a:fillRect/>
          </a:stretch>
        </p:blipFill>
        <p:spPr bwMode="auto">
          <a:xfrm>
            <a:off x="0" y="0"/>
            <a:ext cx="5636524" cy="6858000"/>
          </a:xfrm>
          <a:prstGeom prst="rect">
            <a:avLst/>
          </a:prstGeom>
          <a:noFill/>
          <a:ln w="9525">
            <a:noFill/>
            <a:round/>
            <a:headEnd/>
            <a:tailEnd/>
          </a:ln>
        </p:spPr>
      </p:pic>
      <p:sp>
        <p:nvSpPr>
          <p:cNvPr id="10251" name="TextBox 17"/>
          <p:cNvSpPr txBox="1">
            <a:spLocks noChangeArrowheads="1"/>
          </p:cNvSpPr>
          <p:nvPr/>
        </p:nvSpPr>
        <p:spPr bwMode="auto">
          <a:xfrm>
            <a:off x="-1" y="6027003"/>
            <a:ext cx="5650173" cy="830997"/>
          </a:xfrm>
          <a:prstGeom prst="rect">
            <a:avLst/>
          </a:prstGeom>
          <a:solidFill>
            <a:srgbClr val="000000">
              <a:alpha val="72157"/>
            </a:srgbClr>
          </a:solidFill>
          <a:ln w="9525">
            <a:noFill/>
            <a:miter lim="800000"/>
            <a:headEnd/>
            <a:tailEnd/>
          </a:ln>
        </p:spPr>
        <p:txBody>
          <a:bodyPr wrap="square">
            <a:spAutoFit/>
          </a:bodyPr>
          <a:lstStyle/>
          <a:p>
            <a:pPr algn="ctr"/>
            <a:r>
              <a:rPr lang="en-US" sz="4800" b="1" dirty="0">
                <a:solidFill>
                  <a:srgbClr val="FFC000"/>
                </a:solidFill>
                <a:effectLst>
                  <a:outerShdw blurRad="38100" dist="38100" dir="2700000" algn="tl">
                    <a:srgbClr val="000000">
                      <a:alpha val="43137"/>
                    </a:srgbClr>
                  </a:outerShdw>
                </a:effectLst>
                <a:latin typeface="Arial" pitchFamily="34" charset="0"/>
                <a:cs typeface="Arial" pitchFamily="34" charset="0"/>
              </a:rPr>
              <a:t>Typical Student</a:t>
            </a:r>
          </a:p>
        </p:txBody>
      </p:sp>
      <p:grpSp>
        <p:nvGrpSpPr>
          <p:cNvPr id="2" name="Group 26"/>
          <p:cNvGrpSpPr>
            <a:grpSpLocks/>
          </p:cNvGrpSpPr>
          <p:nvPr/>
        </p:nvGrpSpPr>
        <p:grpSpPr bwMode="auto">
          <a:xfrm>
            <a:off x="3262584" y="8394"/>
            <a:ext cx="5308164" cy="1692419"/>
            <a:chOff x="3086103" y="2404892"/>
            <a:chExt cx="4288964" cy="1693249"/>
          </a:xfrm>
        </p:grpSpPr>
        <p:cxnSp>
          <p:nvCxnSpPr>
            <p:cNvPr id="25" name="Straight Arrow Connector 14"/>
            <p:cNvCxnSpPr>
              <a:cxnSpLocks noChangeShapeType="1"/>
            </p:cNvCxnSpPr>
            <p:nvPr/>
          </p:nvCxnSpPr>
          <p:spPr bwMode="auto">
            <a:xfrm>
              <a:off x="3357635" y="3379791"/>
              <a:ext cx="2017851" cy="0"/>
            </a:xfrm>
            <a:prstGeom prst="straightConnector1">
              <a:avLst/>
            </a:prstGeom>
            <a:noFill/>
            <a:ln w="57150" algn="ctr">
              <a:solidFill>
                <a:srgbClr val="F6DB3C"/>
              </a:solidFill>
              <a:round/>
              <a:headEnd type="arrow" w="med" len="med"/>
              <a:tailEnd/>
            </a:ln>
          </p:spPr>
        </p:cxnSp>
        <p:sp>
          <p:nvSpPr>
            <p:cNvPr id="26" name="TextBox 15"/>
            <p:cNvSpPr txBox="1">
              <a:spLocks noChangeArrowheads="1"/>
            </p:cNvSpPr>
            <p:nvPr/>
          </p:nvSpPr>
          <p:spPr bwMode="auto">
            <a:xfrm>
              <a:off x="5331425" y="2404892"/>
              <a:ext cx="1813368" cy="1200918"/>
            </a:xfrm>
            <a:prstGeom prst="rect">
              <a:avLst/>
            </a:prstGeom>
            <a:noFill/>
            <a:ln w="9525">
              <a:noFill/>
              <a:miter lim="800000"/>
              <a:headEnd/>
              <a:tailEnd/>
            </a:ln>
          </p:spPr>
          <p:txBody>
            <a:bodyPr wrap="square">
              <a:spAutoFit/>
            </a:bodyPr>
            <a:lstStyle/>
            <a:p>
              <a:pPr algn="ctr"/>
              <a:r>
                <a:rPr lang="en-US" sz="3600" b="1" dirty="0">
                  <a:effectLst>
                    <a:outerShdw blurRad="38100" dist="38100" dir="2700000" algn="tl">
                      <a:srgbClr val="000000">
                        <a:alpha val="43137"/>
                      </a:srgbClr>
                    </a:outerShdw>
                  </a:effectLst>
                  <a:latin typeface="Arial" pitchFamily="34" charset="0"/>
                  <a:cs typeface="Arial" pitchFamily="34" charset="0"/>
                </a:rPr>
                <a:t>Distilled Wisdom</a:t>
              </a:r>
            </a:p>
          </p:txBody>
        </p:sp>
        <p:grpSp>
          <p:nvGrpSpPr>
            <p:cNvPr id="3" name="Group 19"/>
            <p:cNvGrpSpPr>
              <a:grpSpLocks/>
            </p:cNvGrpSpPr>
            <p:nvPr/>
          </p:nvGrpSpPr>
          <p:grpSpPr bwMode="auto">
            <a:xfrm flipV="1">
              <a:off x="3086103" y="3605810"/>
              <a:ext cx="4288964" cy="492331"/>
              <a:chOff x="4071274" y="3793668"/>
              <a:chExt cx="3135135" cy="792832"/>
            </a:xfrm>
          </p:grpSpPr>
          <p:sp>
            <p:nvSpPr>
              <p:cNvPr id="28" name="Freeform 21"/>
              <p:cNvSpPr>
                <a:spLocks/>
              </p:cNvSpPr>
              <p:nvPr/>
            </p:nvSpPr>
            <p:spPr bwMode="auto">
              <a:xfrm>
                <a:off x="4071274" y="3793668"/>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57150" cap="flat" cmpd="sng" algn="ctr">
                <a:solidFill>
                  <a:schemeClr val="tx1"/>
                </a:solidFill>
                <a:prstDash val="solid"/>
                <a:round/>
                <a:headEnd type="none" w="med" len="med"/>
                <a:tailEnd type="none" w="med" len="med"/>
              </a:ln>
            </p:spPr>
            <p:txBody>
              <a:bodyPr/>
              <a:lstStyle/>
              <a:p>
                <a:endParaRPr lang="en-CA"/>
              </a:p>
            </p:txBody>
          </p:sp>
          <p:sp>
            <p:nvSpPr>
              <p:cNvPr id="29" name="Freeform 22"/>
              <p:cNvSpPr>
                <a:spLocks/>
              </p:cNvSpPr>
              <p:nvPr/>
            </p:nvSpPr>
            <p:spPr bwMode="auto">
              <a:xfrm>
                <a:off x="4855062" y="3815436"/>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57150" cap="flat" cmpd="sng" algn="ctr">
                <a:solidFill>
                  <a:schemeClr val="tx1"/>
                </a:solidFill>
                <a:prstDash val="solid"/>
                <a:round/>
                <a:headEnd type="none" w="med" len="med"/>
                <a:tailEnd type="none" w="med" len="med"/>
              </a:ln>
            </p:spPr>
            <p:txBody>
              <a:bodyPr/>
              <a:lstStyle/>
              <a:p>
                <a:endParaRPr lang="en-CA"/>
              </a:p>
            </p:txBody>
          </p:sp>
          <p:sp>
            <p:nvSpPr>
              <p:cNvPr id="30" name="Freeform 23"/>
              <p:cNvSpPr>
                <a:spLocks/>
              </p:cNvSpPr>
              <p:nvPr/>
            </p:nvSpPr>
            <p:spPr bwMode="auto">
              <a:xfrm>
                <a:off x="5638850" y="3837204"/>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57150" cap="flat" cmpd="sng" algn="ctr">
                <a:solidFill>
                  <a:schemeClr val="tx1"/>
                </a:solidFill>
                <a:prstDash val="solid"/>
                <a:round/>
                <a:headEnd type="none" w="med" len="med"/>
                <a:tailEnd type="none" w="med" len="med"/>
              </a:ln>
            </p:spPr>
            <p:txBody>
              <a:bodyPr/>
              <a:lstStyle/>
              <a:p>
                <a:endParaRPr lang="en-CA"/>
              </a:p>
            </p:txBody>
          </p:sp>
          <p:sp>
            <p:nvSpPr>
              <p:cNvPr id="31" name="Freeform 24"/>
              <p:cNvSpPr>
                <a:spLocks/>
              </p:cNvSpPr>
              <p:nvPr/>
            </p:nvSpPr>
            <p:spPr bwMode="auto">
              <a:xfrm>
                <a:off x="6422638" y="3858972"/>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57150" cap="flat" cmpd="sng" algn="ctr">
                <a:solidFill>
                  <a:schemeClr val="tx1"/>
                </a:solidFill>
                <a:prstDash val="solid"/>
                <a:round/>
                <a:headEnd type="none" w="med" len="med"/>
                <a:tailEnd type="none" w="med" len="med"/>
              </a:ln>
            </p:spPr>
            <p:txBody>
              <a:bodyPr/>
              <a:lstStyle/>
              <a:p>
                <a:endParaRPr lang="en-CA"/>
              </a:p>
            </p:txBody>
          </p:sp>
        </p:grpSp>
      </p:grpSp>
      <p:grpSp>
        <p:nvGrpSpPr>
          <p:cNvPr id="4" name="Group 22"/>
          <p:cNvGrpSpPr/>
          <p:nvPr/>
        </p:nvGrpSpPr>
        <p:grpSpPr>
          <a:xfrm>
            <a:off x="1107854" y="778418"/>
            <a:ext cx="2165272" cy="1821040"/>
            <a:chOff x="1107854" y="778418"/>
            <a:chExt cx="2165272" cy="1821040"/>
          </a:xfrm>
        </p:grpSpPr>
        <p:sp>
          <p:nvSpPr>
            <p:cNvPr id="17" name="Chord 16"/>
            <p:cNvSpPr/>
            <p:nvPr/>
          </p:nvSpPr>
          <p:spPr bwMode="auto">
            <a:xfrm rot="5145313">
              <a:off x="1279970" y="606302"/>
              <a:ext cx="1821040" cy="2165272"/>
            </a:xfrm>
            <a:prstGeom prst="chord">
              <a:avLst>
                <a:gd name="adj1" fmla="val 4539896"/>
                <a:gd name="adj2" fmla="val 16200000"/>
              </a:avLst>
            </a:prstGeom>
            <a:solidFill>
              <a:srgbClr val="000000">
                <a:alpha val="43922"/>
              </a:srgbClr>
            </a:solidFill>
            <a:ln w="57150" cap="flat" cmpd="sng" algn="ctr">
              <a:solidFill>
                <a:srgbClr val="FF0000"/>
              </a:solidFill>
              <a:prstDash val="solid"/>
              <a:round/>
              <a:headEnd type="none" w="med" len="med"/>
              <a:tailEnd type="none" w="med" len="med"/>
            </a:ln>
            <a:effectLst/>
          </p:spPr>
          <p:txBody>
            <a:bodyPr/>
            <a:lstStyle/>
            <a:p>
              <a:pPr>
                <a:defRPr/>
              </a:pPr>
              <a:endParaRPr lang="en-US" dirty="0">
                <a:ln w="38100">
                  <a:solidFill>
                    <a:srgbClr val="000000"/>
                  </a:solidFill>
                </a:ln>
              </a:endParaRPr>
            </a:p>
          </p:txBody>
        </p:sp>
        <p:sp>
          <p:nvSpPr>
            <p:cNvPr id="20" name="TextBox 19"/>
            <p:cNvSpPr txBox="1"/>
            <p:nvPr/>
          </p:nvSpPr>
          <p:spPr>
            <a:xfrm>
              <a:off x="1692324" y="832513"/>
              <a:ext cx="791570" cy="1015663"/>
            </a:xfrm>
            <a:prstGeom prst="rect">
              <a:avLst/>
            </a:prstGeom>
            <a:noFill/>
          </p:spPr>
          <p:txBody>
            <a:bodyPr wrap="square" rtlCol="0">
              <a:spAutoFit/>
            </a:bodyPr>
            <a:lstStyle/>
            <a:p>
              <a:r>
                <a:rPr lang="en-US" sz="6000" b="1" dirty="0">
                  <a:effectLst>
                    <a:outerShdw blurRad="38100" dist="38100" dir="2700000" algn="tl">
                      <a:srgbClr val="000000">
                        <a:alpha val="43137"/>
                      </a:srgbClr>
                    </a:outerShdw>
                  </a:effectLst>
                  <a:latin typeface="Arial" pitchFamily="34" charset="0"/>
                  <a:cs typeface="Arial" pitchFamily="34" charset="0"/>
                </a:rPr>
                <a:t>?</a:t>
              </a:r>
              <a:endParaRPr lang="en-CA" sz="6000" b="1" dirty="0">
                <a:effectLst>
                  <a:outerShdw blurRad="38100" dist="38100" dir="2700000" algn="tl">
                    <a:srgbClr val="000000">
                      <a:alpha val="43137"/>
                    </a:srgbClr>
                  </a:outerShdw>
                </a:effectLst>
                <a:latin typeface="Arial" pitchFamily="34" charset="0"/>
                <a:cs typeface="Arial" pitchFamily="34" charset="0"/>
              </a:endParaRPr>
            </a:p>
          </p:txBody>
        </p:sp>
      </p:gr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solidFill>
            <a:srgbClr val="E6E6E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pic>
        <p:nvPicPr>
          <p:cNvPr id="2050" name="Picture 2" descr="http://www.lcbo.com/content/dam/lcbo/products/300699-A.jpg/jcr:content/renditions/cq5dam.web.1280.1280.jpeg"/>
          <p:cNvPicPr>
            <a:picLocks noChangeAspect="1" noChangeArrowheads="1"/>
          </p:cNvPicPr>
          <p:nvPr/>
        </p:nvPicPr>
        <p:blipFill>
          <a:blip r:embed="rId2" cstate="print"/>
          <a:srcRect l="21875" t="41979" r="38958" b="49117"/>
          <a:stretch>
            <a:fillRect/>
          </a:stretch>
        </p:blipFill>
        <p:spPr bwMode="auto">
          <a:xfrm>
            <a:off x="0" y="638882"/>
            <a:ext cx="9144000" cy="2771775"/>
          </a:xfrm>
          <a:prstGeom prst="rect">
            <a:avLst/>
          </a:prstGeom>
          <a:noFill/>
        </p:spPr>
      </p:pic>
      <p:sp>
        <p:nvSpPr>
          <p:cNvPr id="6" name="TextBox 5"/>
          <p:cNvSpPr txBox="1"/>
          <p:nvPr/>
        </p:nvSpPr>
        <p:spPr>
          <a:xfrm>
            <a:off x="0" y="3381695"/>
            <a:ext cx="9144000" cy="2877711"/>
          </a:xfrm>
          <a:prstGeom prst="rect">
            <a:avLst/>
          </a:prstGeom>
          <a:solidFill>
            <a:srgbClr val="E8E8E8"/>
          </a:solidFill>
          <a:ln>
            <a:no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0" i="0" u="none" strike="noStrike" kern="1200" cap="none" spc="0" normalizeH="0" baseline="0" noProof="0" dirty="0">
                <a:ln>
                  <a:noFill/>
                </a:ln>
                <a:solidFill>
                  <a:srgbClr val="9C2F2C"/>
                </a:solidFill>
                <a:effectLst>
                  <a:outerShdw blurRad="38100" dist="38100" dir="2700000" algn="tl">
                    <a:srgbClr val="000000">
                      <a:alpha val="43137"/>
                    </a:srgbClr>
                  </a:outerShdw>
                </a:effectLst>
                <a:uLnTx/>
                <a:uFillTx/>
                <a:latin typeface="Arial Black" pitchFamily="34" charset="0"/>
                <a:ea typeface="+mn-ea"/>
                <a:cs typeface="+mn-cs"/>
              </a:rPr>
              <a:t>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500" b="0" i="0" u="none" strike="noStrike" kern="1200" cap="none" spc="0" normalizeH="0" baseline="0" noProof="0" dirty="0">
                <a:ln>
                  <a:noFill/>
                </a:ln>
                <a:solidFill>
                  <a:srgbClr val="003399">
                    <a:lumMod val="75000"/>
                  </a:srgbClr>
                </a:solidFill>
                <a:effectLst>
                  <a:outerShdw blurRad="38100" dist="38100" dir="2700000" algn="tl">
                    <a:srgbClr val="000000">
                      <a:alpha val="43137"/>
                    </a:srgbClr>
                  </a:outerShdw>
                </a:effectLst>
                <a:uLnTx/>
                <a:uFillTx/>
                <a:latin typeface="Arial Black" pitchFamily="34" charset="0"/>
                <a:ea typeface="+mn-ea"/>
                <a:cs typeface="+mn-cs"/>
              </a:rPr>
              <a:t>P</a:t>
            </a:r>
            <a:r>
              <a:rPr kumimoji="0" lang="en-US" sz="11500" b="0" i="0" u="none" strike="noStrike" kern="1200" cap="none" spc="0" normalizeH="0" baseline="0" noProof="0" dirty="0">
                <a:ln>
                  <a:noFill/>
                </a:ln>
                <a:solidFill>
                  <a:srgbClr val="9C2F2C"/>
                </a:solidFill>
                <a:effectLst>
                  <a:outerShdw blurRad="38100" dist="38100" dir="2700000" algn="tl">
                    <a:srgbClr val="000000">
                      <a:alpha val="43137"/>
                    </a:srgbClr>
                  </a:outerShdw>
                </a:effectLst>
                <a:uLnTx/>
                <a:uFillTx/>
                <a:latin typeface="Arial Black" pitchFamily="34" charset="0"/>
                <a:ea typeface="+mn-ea"/>
                <a:cs typeface="+mn-cs"/>
              </a:rPr>
              <a:t>H</a:t>
            </a:r>
            <a:r>
              <a:rPr kumimoji="0" lang="en-US" sz="11500" b="0" i="0" u="none" strike="noStrike" kern="1200" cap="none" spc="0" normalizeH="0" baseline="0" noProof="0" dirty="0">
                <a:ln>
                  <a:noFill/>
                </a:ln>
                <a:solidFill>
                  <a:srgbClr val="003399">
                    <a:lumMod val="75000"/>
                  </a:srgbClr>
                </a:solidFill>
                <a:effectLst>
                  <a:outerShdw blurRad="38100" dist="38100" dir="2700000" algn="tl">
                    <a:srgbClr val="000000">
                      <a:alpha val="43137"/>
                    </a:srgbClr>
                  </a:outerShdw>
                </a:effectLst>
                <a:uLnTx/>
                <a:uFillTx/>
                <a:latin typeface="Arial Black" pitchFamily="34" charset="0"/>
                <a:ea typeface="+mn-ea"/>
                <a:cs typeface="+mn-cs"/>
              </a:rPr>
              <a:t>Y</a:t>
            </a:r>
            <a:r>
              <a:rPr kumimoji="0" lang="en-US" sz="11500" b="0" i="0" u="none" strike="noStrike" kern="1200" cap="none" spc="0" normalizeH="0" baseline="0" noProof="0" dirty="0">
                <a:ln>
                  <a:noFill/>
                </a:ln>
                <a:solidFill>
                  <a:srgbClr val="9C2F2C"/>
                </a:solidFill>
                <a:effectLst>
                  <a:outerShdw blurRad="38100" dist="38100" dir="2700000" algn="tl">
                    <a:srgbClr val="000000">
                      <a:alpha val="43137"/>
                    </a:srgbClr>
                  </a:outerShdw>
                </a:effectLst>
                <a:uLnTx/>
                <a:uFillTx/>
                <a:latin typeface="Arial Black" pitchFamily="34" charset="0"/>
                <a:ea typeface="+mn-ea"/>
                <a:cs typeface="+mn-cs"/>
              </a:rPr>
              <a:t>S</a:t>
            </a:r>
            <a:r>
              <a:rPr kumimoji="0" lang="en-US" sz="11500" b="0" i="0" u="none" strike="noStrike" kern="1200" cap="none" spc="0" normalizeH="0" baseline="0" noProof="0" dirty="0">
                <a:ln>
                  <a:noFill/>
                </a:ln>
                <a:solidFill>
                  <a:srgbClr val="003399">
                    <a:lumMod val="75000"/>
                  </a:srgbClr>
                </a:solidFill>
                <a:effectLst>
                  <a:outerShdw blurRad="38100" dist="38100" dir="2700000" algn="tl">
                    <a:srgbClr val="000000">
                      <a:alpha val="43137"/>
                    </a:srgbClr>
                  </a:outerShdw>
                </a:effectLst>
                <a:uLnTx/>
                <a:uFillTx/>
                <a:latin typeface="Arial Black" pitchFamily="34" charset="0"/>
                <a:ea typeface="+mn-ea"/>
                <a:cs typeface="+mn-cs"/>
              </a:rPr>
              <a:t>I</a:t>
            </a:r>
            <a:r>
              <a:rPr kumimoji="0" lang="en-US" sz="11500" b="0" i="0" u="none" strike="noStrike" kern="1200" cap="none" spc="0" normalizeH="0" baseline="0" noProof="0" dirty="0">
                <a:ln>
                  <a:noFill/>
                </a:ln>
                <a:solidFill>
                  <a:srgbClr val="9C2F2C"/>
                </a:solidFill>
                <a:effectLst>
                  <a:outerShdw blurRad="38100" dist="38100" dir="2700000" algn="tl">
                    <a:srgbClr val="000000">
                      <a:alpha val="43137"/>
                    </a:srgbClr>
                  </a:outerShdw>
                </a:effectLst>
                <a:uLnTx/>
                <a:uFillTx/>
                <a:latin typeface="Arial Black" pitchFamily="34" charset="0"/>
                <a:ea typeface="+mn-ea"/>
                <a:cs typeface="+mn-cs"/>
              </a:rPr>
              <a:t>C</a:t>
            </a:r>
            <a:r>
              <a:rPr kumimoji="0" lang="en-US" sz="11500" b="0" i="0" u="none" strike="noStrike" kern="1200" cap="none" spc="0" normalizeH="0" baseline="0" noProof="0" dirty="0">
                <a:ln>
                  <a:noFill/>
                </a:ln>
                <a:solidFill>
                  <a:srgbClr val="003399">
                    <a:lumMod val="75000"/>
                  </a:srgbClr>
                </a:solidFill>
                <a:effectLst>
                  <a:outerShdw blurRad="38100" dist="38100" dir="2700000" algn="tl">
                    <a:srgbClr val="000000">
                      <a:alpha val="43137"/>
                    </a:srgbClr>
                  </a:outerShdw>
                </a:effectLst>
                <a:uLnTx/>
                <a:uFillTx/>
                <a:latin typeface="Arial Black" pitchFamily="34" charset="0"/>
                <a:ea typeface="+mn-ea"/>
                <a:cs typeface="+mn-cs"/>
              </a:rPr>
              <a:t>I</a:t>
            </a:r>
            <a:r>
              <a:rPr kumimoji="0" lang="en-US" sz="11500" b="0" i="0" u="none" strike="noStrike" kern="1200" cap="none" spc="0" normalizeH="0" baseline="0" noProof="0" dirty="0">
                <a:ln>
                  <a:noFill/>
                </a:ln>
                <a:solidFill>
                  <a:srgbClr val="9C2F2C"/>
                </a:solidFill>
                <a:effectLst>
                  <a:outerShdw blurRad="38100" dist="38100" dir="2700000" algn="tl">
                    <a:srgbClr val="000000">
                      <a:alpha val="43137"/>
                    </a:srgbClr>
                  </a:outerShdw>
                </a:effectLst>
                <a:uLnTx/>
                <a:uFillTx/>
                <a:latin typeface="Arial Black" pitchFamily="34" charset="0"/>
                <a:ea typeface="+mn-ea"/>
                <a:cs typeface="+mn-cs"/>
              </a:rPr>
              <a:t>S</a:t>
            </a:r>
            <a:r>
              <a:rPr kumimoji="0" lang="en-US" sz="11500" b="0" i="0" u="none" strike="noStrike" kern="1200" cap="none" spc="0" normalizeH="0" baseline="0" noProof="0" dirty="0">
                <a:ln>
                  <a:noFill/>
                </a:ln>
                <a:solidFill>
                  <a:srgbClr val="003399">
                    <a:lumMod val="75000"/>
                  </a:srgbClr>
                </a:solidFill>
                <a:effectLst>
                  <a:outerShdw blurRad="38100" dist="38100" dir="2700000" algn="tl">
                    <a:srgbClr val="000000">
                      <a:alpha val="43137"/>
                    </a:srgbClr>
                  </a:outerShdw>
                </a:effectLst>
                <a:uLnTx/>
                <a:uFillTx/>
                <a:latin typeface="Arial Black" pitchFamily="34" charset="0"/>
                <a:ea typeface="+mn-ea"/>
                <a:cs typeface="+mn-cs"/>
              </a:rPr>
              <a:t>T</a:t>
            </a:r>
            <a:endParaRPr kumimoji="0" lang="en-CA" sz="11500" b="0" i="0" u="none" strike="noStrike" kern="1200" cap="none" spc="0" normalizeH="0" baseline="0" noProof="0" dirty="0">
              <a:ln>
                <a:noFill/>
              </a:ln>
              <a:solidFill>
                <a:srgbClr val="003399">
                  <a:lumMod val="75000"/>
                </a:srgbClr>
              </a:solidFill>
              <a:effectLst>
                <a:outerShdw blurRad="38100" dist="38100" dir="2700000" algn="tl">
                  <a:srgbClr val="000000">
                    <a:alpha val="43137"/>
                  </a:srgbClr>
                </a:outerShdw>
              </a:effectLst>
              <a:uLnTx/>
              <a:uFillTx/>
              <a:latin typeface="Arial Black" pitchFamily="34" charset="0"/>
              <a:ea typeface="+mn-ea"/>
              <a:cs typeface="+mn-cs"/>
            </a:endParaRPr>
          </a:p>
        </p:txBody>
      </p:sp>
      <p:sp>
        <p:nvSpPr>
          <p:cNvPr id="2" name="Rectangle 1"/>
          <p:cNvSpPr/>
          <p:nvPr/>
        </p:nvSpPr>
        <p:spPr bwMode="auto">
          <a:xfrm>
            <a:off x="0" y="391886"/>
            <a:ext cx="482321" cy="753626"/>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7" name="Rectangle 6"/>
          <p:cNvSpPr/>
          <p:nvPr/>
        </p:nvSpPr>
        <p:spPr bwMode="auto">
          <a:xfrm>
            <a:off x="1620456" y="532946"/>
            <a:ext cx="7284060" cy="2772962"/>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3" name="TextBox 2"/>
          <p:cNvSpPr txBox="1"/>
          <p:nvPr/>
        </p:nvSpPr>
        <p:spPr>
          <a:xfrm>
            <a:off x="620110" y="6022431"/>
            <a:ext cx="7998373" cy="707886"/>
          </a:xfrm>
          <a:prstGeom prst="rect">
            <a:avLst/>
          </a:prstGeom>
          <a:noFill/>
        </p:spPr>
        <p:txBody>
          <a:bodyPr wrap="square" rtlCol="0">
            <a:spAutoFit/>
          </a:bodyPr>
          <a:lstStyle/>
          <a:p>
            <a:pPr algn="ctr"/>
            <a:r>
              <a:rPr lang="en-US" sz="4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(and a high school teacher!)</a:t>
            </a:r>
          </a:p>
        </p:txBody>
      </p:sp>
    </p:spTree>
    <p:extLst>
      <p:ext uri="{BB962C8B-B14F-4D97-AF65-F5344CB8AC3E}">
        <p14:creationId xmlns:p14="http://schemas.microsoft.com/office/powerpoint/2010/main" val="1053420732"/>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Grp="1" noChangeAspect="1" noChangeArrowheads="1"/>
          </p:cNvPicPr>
          <p:nvPr>
            <p:ph sz="half" idx="1"/>
          </p:nvPr>
        </p:nvPicPr>
        <p:blipFill>
          <a:blip r:embed="rId3" cstate="print"/>
          <a:srcRect l="53416" t="18241" r="9654" b="39972"/>
          <a:stretch>
            <a:fillRect/>
          </a:stretch>
        </p:blipFill>
        <p:spPr bwMode="auto">
          <a:xfrm>
            <a:off x="4026090" y="1475723"/>
            <a:ext cx="5117911" cy="4632811"/>
          </a:xfrm>
          <a:prstGeom prst="rect">
            <a:avLst/>
          </a:prstGeom>
          <a:noFill/>
          <a:ln w="9525">
            <a:noFill/>
            <a:miter lim="800000"/>
            <a:headEnd/>
            <a:tailEnd/>
          </a:ln>
          <a:effectLst/>
        </p:spPr>
      </p:pic>
      <p:sp>
        <p:nvSpPr>
          <p:cNvPr id="14" name="TextBox 13"/>
          <p:cNvSpPr txBox="1"/>
          <p:nvPr/>
        </p:nvSpPr>
        <p:spPr>
          <a:xfrm>
            <a:off x="8245525" y="2008491"/>
            <a:ext cx="573206" cy="646331"/>
          </a:xfrm>
          <a:prstGeom prst="rect">
            <a:avLst/>
          </a:prstGeom>
          <a:solidFill>
            <a:schemeClr val="tx1"/>
          </a:solidFill>
        </p:spPr>
        <p:txBody>
          <a:bodyPr wrap="square" rtlCol="0">
            <a:spAutoFit/>
          </a:bodyPr>
          <a:lstStyle/>
          <a:p>
            <a:r>
              <a:rPr lang="en-US" sz="3600" b="1" dirty="0">
                <a:solidFill>
                  <a:schemeClr val="bg2"/>
                </a:solidFill>
                <a:latin typeface="Arial" pitchFamily="34" charset="0"/>
                <a:cs typeface="Arial" pitchFamily="34" charset="0"/>
              </a:rPr>
              <a:t>B</a:t>
            </a:r>
            <a:endParaRPr lang="en-CA" sz="3600" b="1" dirty="0">
              <a:solidFill>
                <a:schemeClr val="bg2"/>
              </a:solidFill>
              <a:latin typeface="Arial" pitchFamily="34" charset="0"/>
              <a:cs typeface="Arial" pitchFamily="34" charset="0"/>
            </a:endParaRPr>
          </a:p>
        </p:txBody>
      </p:sp>
      <p:sp>
        <p:nvSpPr>
          <p:cNvPr id="15" name="TextBox 14"/>
          <p:cNvSpPr txBox="1"/>
          <p:nvPr/>
        </p:nvSpPr>
        <p:spPr>
          <a:xfrm>
            <a:off x="7929351" y="3798622"/>
            <a:ext cx="686942" cy="646331"/>
          </a:xfrm>
          <a:prstGeom prst="rect">
            <a:avLst/>
          </a:prstGeom>
          <a:solidFill>
            <a:schemeClr val="tx1"/>
          </a:solidFill>
        </p:spPr>
        <p:txBody>
          <a:bodyPr wrap="square" rtlCol="0">
            <a:spAutoFit/>
          </a:bodyPr>
          <a:lstStyle/>
          <a:p>
            <a:r>
              <a:rPr lang="en-US" sz="3600" b="1" dirty="0">
                <a:solidFill>
                  <a:schemeClr val="bg2"/>
                </a:solidFill>
                <a:latin typeface="Arial" pitchFamily="34" charset="0"/>
                <a:cs typeface="Arial" pitchFamily="34" charset="0"/>
              </a:rPr>
              <a:t>C</a:t>
            </a:r>
            <a:endParaRPr lang="en-CA" sz="3600" b="1" dirty="0">
              <a:solidFill>
                <a:schemeClr val="bg2"/>
              </a:solidFill>
              <a:latin typeface="Arial" pitchFamily="34" charset="0"/>
              <a:cs typeface="Arial" pitchFamily="34" charset="0"/>
            </a:endParaRPr>
          </a:p>
        </p:txBody>
      </p:sp>
      <p:sp>
        <p:nvSpPr>
          <p:cNvPr id="16" name="TextBox 15"/>
          <p:cNvSpPr txBox="1"/>
          <p:nvPr/>
        </p:nvSpPr>
        <p:spPr>
          <a:xfrm>
            <a:off x="8291018" y="4769891"/>
            <a:ext cx="573206" cy="646331"/>
          </a:xfrm>
          <a:prstGeom prst="rect">
            <a:avLst/>
          </a:prstGeom>
          <a:solidFill>
            <a:schemeClr val="tx1"/>
          </a:solidFill>
        </p:spPr>
        <p:txBody>
          <a:bodyPr wrap="square" rtlCol="0">
            <a:spAutoFit/>
          </a:bodyPr>
          <a:lstStyle/>
          <a:p>
            <a:r>
              <a:rPr lang="en-US" sz="3600" b="1" dirty="0">
                <a:solidFill>
                  <a:schemeClr val="bg2"/>
                </a:solidFill>
                <a:latin typeface="Arial" pitchFamily="34" charset="0"/>
                <a:cs typeface="Arial" pitchFamily="34" charset="0"/>
              </a:rPr>
              <a:t>D</a:t>
            </a:r>
            <a:endParaRPr lang="en-CA" sz="3600" b="1" dirty="0">
              <a:solidFill>
                <a:schemeClr val="bg2"/>
              </a:solidFill>
              <a:latin typeface="Arial" pitchFamily="34" charset="0"/>
              <a:cs typeface="Arial" pitchFamily="34" charset="0"/>
            </a:endParaRPr>
          </a:p>
        </p:txBody>
      </p:sp>
      <p:sp>
        <p:nvSpPr>
          <p:cNvPr id="17" name="TextBox 16"/>
          <p:cNvSpPr txBox="1"/>
          <p:nvPr/>
        </p:nvSpPr>
        <p:spPr>
          <a:xfrm>
            <a:off x="7242414" y="5456324"/>
            <a:ext cx="573206" cy="646331"/>
          </a:xfrm>
          <a:prstGeom prst="rect">
            <a:avLst/>
          </a:prstGeom>
          <a:solidFill>
            <a:schemeClr val="tx1"/>
          </a:solidFill>
        </p:spPr>
        <p:txBody>
          <a:bodyPr wrap="square" rtlCol="0">
            <a:spAutoFit/>
          </a:bodyPr>
          <a:lstStyle/>
          <a:p>
            <a:r>
              <a:rPr lang="en-US" sz="3600" b="1" dirty="0">
                <a:solidFill>
                  <a:schemeClr val="bg2"/>
                </a:solidFill>
                <a:latin typeface="Arial" pitchFamily="34" charset="0"/>
                <a:cs typeface="Arial" pitchFamily="34" charset="0"/>
              </a:rPr>
              <a:t>E</a:t>
            </a:r>
            <a:endParaRPr lang="en-CA" sz="3600" b="1" dirty="0">
              <a:solidFill>
                <a:schemeClr val="bg2"/>
              </a:solidFill>
              <a:latin typeface="Arial" pitchFamily="34" charset="0"/>
              <a:cs typeface="Arial" pitchFamily="34" charset="0"/>
            </a:endParaRPr>
          </a:p>
        </p:txBody>
      </p:sp>
      <p:sp>
        <p:nvSpPr>
          <p:cNvPr id="13" name="TextBox 12"/>
          <p:cNvSpPr txBox="1"/>
          <p:nvPr/>
        </p:nvSpPr>
        <p:spPr>
          <a:xfrm>
            <a:off x="7028599" y="1487603"/>
            <a:ext cx="573206" cy="646331"/>
          </a:xfrm>
          <a:prstGeom prst="rect">
            <a:avLst/>
          </a:prstGeom>
          <a:solidFill>
            <a:schemeClr val="tx1"/>
          </a:solidFill>
        </p:spPr>
        <p:txBody>
          <a:bodyPr wrap="square" rtlCol="0">
            <a:spAutoFit/>
          </a:bodyPr>
          <a:lstStyle/>
          <a:p>
            <a:r>
              <a:rPr lang="en-US" sz="3600" b="1" dirty="0">
                <a:solidFill>
                  <a:schemeClr val="bg2"/>
                </a:solidFill>
                <a:latin typeface="Arial" pitchFamily="34" charset="0"/>
                <a:cs typeface="Arial" pitchFamily="34" charset="0"/>
              </a:rPr>
              <a:t>A</a:t>
            </a:r>
            <a:endParaRPr lang="en-CA" sz="3600" b="1" dirty="0">
              <a:solidFill>
                <a:schemeClr val="bg2"/>
              </a:solidFill>
              <a:latin typeface="Arial" pitchFamily="34" charset="0"/>
              <a:cs typeface="Arial" pitchFamily="34" charset="0"/>
            </a:endParaRPr>
          </a:p>
        </p:txBody>
      </p:sp>
      <p:sp>
        <p:nvSpPr>
          <p:cNvPr id="2" name="Title 1"/>
          <p:cNvSpPr>
            <a:spLocks noGrp="1"/>
          </p:cNvSpPr>
          <p:nvPr>
            <p:ph type="title"/>
          </p:nvPr>
        </p:nvSpPr>
        <p:spPr/>
        <p:txBody>
          <a:bodyPr/>
          <a:lstStyle/>
          <a:p>
            <a:pPr>
              <a:defRPr/>
            </a:pPr>
            <a:r>
              <a:rPr lang="en-US" sz="6000" dirty="0">
                <a:solidFill>
                  <a:srgbClr val="FFD629"/>
                </a:solidFill>
              </a:rPr>
              <a:t>Question Time!</a:t>
            </a:r>
          </a:p>
        </p:txBody>
      </p:sp>
      <p:sp>
        <p:nvSpPr>
          <p:cNvPr id="5" name="Content Placeholder 4"/>
          <p:cNvSpPr>
            <a:spLocks noGrp="1"/>
          </p:cNvSpPr>
          <p:nvPr>
            <p:ph sz="half" idx="2"/>
          </p:nvPr>
        </p:nvSpPr>
        <p:spPr>
          <a:xfrm>
            <a:off x="218365" y="1204415"/>
            <a:ext cx="3862316" cy="5346510"/>
          </a:xfrm>
        </p:spPr>
        <p:txBody>
          <a:bodyPr/>
          <a:lstStyle/>
          <a:p>
            <a:pPr marL="0" indent="0" algn="ctr">
              <a:buNone/>
            </a:pPr>
            <a:r>
              <a:rPr lang="en-US" sz="3200" dirty="0"/>
              <a:t>A ball on a string is swung in a horizontal circle.</a:t>
            </a:r>
          </a:p>
          <a:p>
            <a:pPr marL="0" indent="0" algn="ctr">
              <a:buNone/>
            </a:pPr>
            <a:r>
              <a:rPr lang="en-US" sz="3200" dirty="0"/>
              <a:t>At point P, the string breaks.</a:t>
            </a:r>
          </a:p>
          <a:p>
            <a:pPr marL="0" indent="0" algn="ctr">
              <a:buNone/>
            </a:pPr>
            <a:r>
              <a:rPr lang="en-US" sz="3200" dirty="0">
                <a:solidFill>
                  <a:srgbClr val="92D050"/>
                </a:solidFill>
              </a:rPr>
              <a:t>Which path </a:t>
            </a:r>
            <a:r>
              <a:rPr lang="en-US" sz="3200" dirty="0"/>
              <a:t>would the ball most closely follow, observed from above?</a:t>
            </a:r>
            <a:endParaRPr lang="en-CA" sz="3200" dirty="0"/>
          </a:p>
        </p:txBody>
      </p:sp>
      <p:sp>
        <p:nvSpPr>
          <p:cNvPr id="7" name="Freeform 6"/>
          <p:cNvSpPr/>
          <p:nvPr/>
        </p:nvSpPr>
        <p:spPr bwMode="auto">
          <a:xfrm>
            <a:off x="6607791" y="1965278"/>
            <a:ext cx="750625" cy="2585473"/>
          </a:xfrm>
          <a:custGeom>
            <a:avLst/>
            <a:gdLst>
              <a:gd name="connsiteX0" fmla="*/ 0 w 832514"/>
              <a:gd name="connsiteY0" fmla="*/ 2279176 h 2279176"/>
              <a:gd name="connsiteX1" fmla="*/ 682388 w 832514"/>
              <a:gd name="connsiteY1" fmla="*/ 1269242 h 2279176"/>
              <a:gd name="connsiteX2" fmla="*/ 832514 w 832514"/>
              <a:gd name="connsiteY2" fmla="*/ 0 h 2279176"/>
              <a:gd name="connsiteX0" fmla="*/ 0 w 832514"/>
              <a:gd name="connsiteY0" fmla="*/ 2279176 h 2279176"/>
              <a:gd name="connsiteX1" fmla="*/ 668740 w 832514"/>
              <a:gd name="connsiteY1" fmla="*/ 1480033 h 2279176"/>
              <a:gd name="connsiteX2" fmla="*/ 832514 w 832514"/>
              <a:gd name="connsiteY2" fmla="*/ 0 h 2279176"/>
              <a:gd name="connsiteX0" fmla="*/ 0 w 782471"/>
              <a:gd name="connsiteY0" fmla="*/ 2318699 h 2318699"/>
              <a:gd name="connsiteX1" fmla="*/ 668740 w 782471"/>
              <a:gd name="connsiteY1" fmla="*/ 1519556 h 2318699"/>
              <a:gd name="connsiteX2" fmla="*/ 682389 w 782471"/>
              <a:gd name="connsiteY2" fmla="*/ 0 h 2318699"/>
              <a:gd name="connsiteX0" fmla="*/ 0 w 755176"/>
              <a:gd name="connsiteY0" fmla="*/ 2318699 h 2318699"/>
              <a:gd name="connsiteX1" fmla="*/ 641445 w 755176"/>
              <a:gd name="connsiteY1" fmla="*/ 1414161 h 2318699"/>
              <a:gd name="connsiteX2" fmla="*/ 682389 w 755176"/>
              <a:gd name="connsiteY2" fmla="*/ 0 h 2318699"/>
              <a:gd name="connsiteX0" fmla="*/ 11371 w 750625"/>
              <a:gd name="connsiteY0" fmla="*/ 2318699 h 2429933"/>
              <a:gd name="connsiteX1" fmla="*/ 106907 w 750625"/>
              <a:gd name="connsiteY1" fmla="*/ 2279177 h 2429933"/>
              <a:gd name="connsiteX2" fmla="*/ 652816 w 750625"/>
              <a:gd name="connsiteY2" fmla="*/ 1414161 h 2429933"/>
              <a:gd name="connsiteX3" fmla="*/ 693760 w 750625"/>
              <a:gd name="connsiteY3" fmla="*/ 0 h 2429933"/>
              <a:gd name="connsiteX0" fmla="*/ 11371 w 750625"/>
              <a:gd name="connsiteY0" fmla="*/ 2384570 h 2495804"/>
              <a:gd name="connsiteX1" fmla="*/ 106907 w 750625"/>
              <a:gd name="connsiteY1" fmla="*/ 2345048 h 2495804"/>
              <a:gd name="connsiteX2" fmla="*/ 652816 w 750625"/>
              <a:gd name="connsiteY2" fmla="*/ 1480032 h 2495804"/>
              <a:gd name="connsiteX3" fmla="*/ 693760 w 750625"/>
              <a:gd name="connsiteY3" fmla="*/ 0 h 2495804"/>
            </a:gdLst>
            <a:ahLst/>
            <a:cxnLst>
              <a:cxn ang="0">
                <a:pos x="connsiteX0" y="connsiteY0"/>
              </a:cxn>
              <a:cxn ang="0">
                <a:pos x="connsiteX1" y="connsiteY1"/>
              </a:cxn>
              <a:cxn ang="0">
                <a:pos x="connsiteX2" y="connsiteY2"/>
              </a:cxn>
              <a:cxn ang="0">
                <a:pos x="connsiteX3" y="connsiteY3"/>
              </a:cxn>
            </a:cxnLst>
            <a:rect l="l" t="t" r="r" b="b"/>
            <a:pathLst>
              <a:path w="750625" h="2495804">
                <a:moveTo>
                  <a:pt x="11371" y="2384570"/>
                </a:moveTo>
                <a:cubicBezTo>
                  <a:pt x="15920" y="2377983"/>
                  <a:pt x="0" y="2495804"/>
                  <a:pt x="106907" y="2345048"/>
                </a:cubicBezTo>
                <a:cubicBezTo>
                  <a:pt x="213814" y="2194292"/>
                  <a:pt x="555007" y="1870873"/>
                  <a:pt x="652816" y="1480032"/>
                </a:cubicBezTo>
                <a:cubicBezTo>
                  <a:pt x="750625" y="1089191"/>
                  <a:pt x="688073" y="444689"/>
                  <a:pt x="693760" y="0"/>
                </a:cubicBezTo>
              </a:path>
            </a:pathLst>
          </a:custGeom>
          <a:noFill/>
          <a:ln w="76200" cap="flat" cmpd="sng" algn="ctr">
            <a:solidFill>
              <a:srgbClr val="FF000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
        <p:nvSpPr>
          <p:cNvPr id="8" name="Freeform 7"/>
          <p:cNvSpPr/>
          <p:nvPr/>
        </p:nvSpPr>
        <p:spPr bwMode="auto">
          <a:xfrm>
            <a:off x="6621435" y="2538484"/>
            <a:ext cx="1881119" cy="1940253"/>
          </a:xfrm>
          <a:custGeom>
            <a:avLst/>
            <a:gdLst>
              <a:gd name="connsiteX0" fmla="*/ 0 w 832514"/>
              <a:gd name="connsiteY0" fmla="*/ 2279176 h 2279176"/>
              <a:gd name="connsiteX1" fmla="*/ 682388 w 832514"/>
              <a:gd name="connsiteY1" fmla="*/ 1269242 h 2279176"/>
              <a:gd name="connsiteX2" fmla="*/ 832514 w 832514"/>
              <a:gd name="connsiteY2" fmla="*/ 0 h 2279176"/>
              <a:gd name="connsiteX0" fmla="*/ 0 w 832514"/>
              <a:gd name="connsiteY0" fmla="*/ 2279176 h 2279176"/>
              <a:gd name="connsiteX1" fmla="*/ 668740 w 832514"/>
              <a:gd name="connsiteY1" fmla="*/ 1480033 h 2279176"/>
              <a:gd name="connsiteX2" fmla="*/ 832514 w 832514"/>
              <a:gd name="connsiteY2" fmla="*/ 0 h 2279176"/>
              <a:gd name="connsiteX0" fmla="*/ 0 w 782471"/>
              <a:gd name="connsiteY0" fmla="*/ 2318699 h 2318699"/>
              <a:gd name="connsiteX1" fmla="*/ 668740 w 782471"/>
              <a:gd name="connsiteY1" fmla="*/ 1519556 h 2318699"/>
              <a:gd name="connsiteX2" fmla="*/ 682389 w 782471"/>
              <a:gd name="connsiteY2" fmla="*/ 0 h 2318699"/>
              <a:gd name="connsiteX0" fmla="*/ 0 w 755176"/>
              <a:gd name="connsiteY0" fmla="*/ 2318699 h 2318699"/>
              <a:gd name="connsiteX1" fmla="*/ 641445 w 755176"/>
              <a:gd name="connsiteY1" fmla="*/ 1414161 h 2318699"/>
              <a:gd name="connsiteX2" fmla="*/ 682389 w 755176"/>
              <a:gd name="connsiteY2" fmla="*/ 0 h 2318699"/>
              <a:gd name="connsiteX0" fmla="*/ 11371 w 750625"/>
              <a:gd name="connsiteY0" fmla="*/ 2318699 h 2429933"/>
              <a:gd name="connsiteX1" fmla="*/ 106907 w 750625"/>
              <a:gd name="connsiteY1" fmla="*/ 2279177 h 2429933"/>
              <a:gd name="connsiteX2" fmla="*/ 652816 w 750625"/>
              <a:gd name="connsiteY2" fmla="*/ 1414161 h 2429933"/>
              <a:gd name="connsiteX3" fmla="*/ 693760 w 750625"/>
              <a:gd name="connsiteY3" fmla="*/ 0 h 2429933"/>
              <a:gd name="connsiteX0" fmla="*/ 11371 w 750625"/>
              <a:gd name="connsiteY0" fmla="*/ 2384570 h 2495804"/>
              <a:gd name="connsiteX1" fmla="*/ 106907 w 750625"/>
              <a:gd name="connsiteY1" fmla="*/ 2345048 h 2495804"/>
              <a:gd name="connsiteX2" fmla="*/ 652816 w 750625"/>
              <a:gd name="connsiteY2" fmla="*/ 1480032 h 2495804"/>
              <a:gd name="connsiteX3" fmla="*/ 693760 w 750625"/>
              <a:gd name="connsiteY3" fmla="*/ 0 h 2495804"/>
              <a:gd name="connsiteX0" fmla="*/ 18195 w 700584"/>
              <a:gd name="connsiteY0" fmla="*/ 2384570 h 2742476"/>
              <a:gd name="connsiteX1" fmla="*/ 113731 w 700584"/>
              <a:gd name="connsiteY1" fmla="*/ 2345048 h 2742476"/>
              <a:gd name="connsiteX2" fmla="*/ 700584 w 700584"/>
              <a:gd name="connsiteY2" fmla="*/ 0 h 2742476"/>
              <a:gd name="connsiteX0" fmla="*/ 191067 w 1910686"/>
              <a:gd name="connsiteY0" fmla="*/ 1976162 h 2266000"/>
              <a:gd name="connsiteX1" fmla="*/ 286603 w 1910686"/>
              <a:gd name="connsiteY1" fmla="*/ 1936640 h 2266000"/>
              <a:gd name="connsiteX2" fmla="*/ 1910686 w 1910686"/>
              <a:gd name="connsiteY2" fmla="*/ 0 h 2266000"/>
              <a:gd name="connsiteX0" fmla="*/ 191067 w 1910686"/>
              <a:gd name="connsiteY0" fmla="*/ 1976162 h 2266000"/>
              <a:gd name="connsiteX1" fmla="*/ 286603 w 1910686"/>
              <a:gd name="connsiteY1" fmla="*/ 1936640 h 2266000"/>
              <a:gd name="connsiteX2" fmla="*/ 1910686 w 1910686"/>
              <a:gd name="connsiteY2" fmla="*/ 0 h 2266000"/>
              <a:gd name="connsiteX0" fmla="*/ 0 w 1719619"/>
              <a:gd name="connsiteY0" fmla="*/ 1976162 h 2081559"/>
              <a:gd name="connsiteX1" fmla="*/ 286605 w 1719619"/>
              <a:gd name="connsiteY1" fmla="*/ 1752199 h 2081559"/>
              <a:gd name="connsiteX2" fmla="*/ 1719619 w 1719619"/>
              <a:gd name="connsiteY2" fmla="*/ 0 h 2081559"/>
              <a:gd name="connsiteX0" fmla="*/ 204715 w 1924334"/>
              <a:gd name="connsiteY0" fmla="*/ 1976162 h 1976162"/>
              <a:gd name="connsiteX1" fmla="*/ 286603 w 1924334"/>
              <a:gd name="connsiteY1" fmla="*/ 1554583 h 1976162"/>
              <a:gd name="connsiteX2" fmla="*/ 1924334 w 1924334"/>
              <a:gd name="connsiteY2" fmla="*/ 0 h 1976162"/>
              <a:gd name="connsiteX0" fmla="*/ 0 w 1719619"/>
              <a:gd name="connsiteY0" fmla="*/ 1976162 h 1976162"/>
              <a:gd name="connsiteX1" fmla="*/ 641446 w 1719619"/>
              <a:gd name="connsiteY1" fmla="*/ 1567758 h 1976162"/>
              <a:gd name="connsiteX2" fmla="*/ 1719619 w 1719619"/>
              <a:gd name="connsiteY2" fmla="*/ 0 h 1976162"/>
              <a:gd name="connsiteX0" fmla="*/ 0 w 1719619"/>
              <a:gd name="connsiteY0" fmla="*/ 1976162 h 1976162"/>
              <a:gd name="connsiteX1" fmla="*/ 1719619 w 1719619"/>
              <a:gd name="connsiteY1" fmla="*/ 0 h 1976162"/>
            </a:gdLst>
            <a:ahLst/>
            <a:cxnLst>
              <a:cxn ang="0">
                <a:pos x="connsiteX0" y="connsiteY0"/>
              </a:cxn>
              <a:cxn ang="0">
                <a:pos x="connsiteX1" y="connsiteY1"/>
              </a:cxn>
            </a:cxnLst>
            <a:rect l="l" t="t" r="r" b="b"/>
            <a:pathLst>
              <a:path w="1719619" h="1976162">
                <a:moveTo>
                  <a:pt x="0" y="1976162"/>
                </a:moveTo>
                <a:lnTo>
                  <a:pt x="1719619" y="0"/>
                </a:lnTo>
              </a:path>
            </a:pathLst>
          </a:custGeom>
          <a:noFill/>
          <a:ln w="76200" cap="flat" cmpd="sng" algn="ctr">
            <a:solidFill>
              <a:srgbClr val="AC830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
        <p:nvSpPr>
          <p:cNvPr id="9" name="Freeform 8"/>
          <p:cNvSpPr/>
          <p:nvPr/>
        </p:nvSpPr>
        <p:spPr bwMode="auto">
          <a:xfrm rot="2108626">
            <a:off x="6792657" y="3973579"/>
            <a:ext cx="1454521" cy="968375"/>
          </a:xfrm>
          <a:custGeom>
            <a:avLst/>
            <a:gdLst>
              <a:gd name="connsiteX0" fmla="*/ 0 w 832514"/>
              <a:gd name="connsiteY0" fmla="*/ 2279176 h 2279176"/>
              <a:gd name="connsiteX1" fmla="*/ 682388 w 832514"/>
              <a:gd name="connsiteY1" fmla="*/ 1269242 h 2279176"/>
              <a:gd name="connsiteX2" fmla="*/ 832514 w 832514"/>
              <a:gd name="connsiteY2" fmla="*/ 0 h 2279176"/>
              <a:gd name="connsiteX0" fmla="*/ 0 w 832514"/>
              <a:gd name="connsiteY0" fmla="*/ 2279176 h 2279176"/>
              <a:gd name="connsiteX1" fmla="*/ 668740 w 832514"/>
              <a:gd name="connsiteY1" fmla="*/ 1480033 h 2279176"/>
              <a:gd name="connsiteX2" fmla="*/ 832514 w 832514"/>
              <a:gd name="connsiteY2" fmla="*/ 0 h 2279176"/>
              <a:gd name="connsiteX0" fmla="*/ 0 w 782471"/>
              <a:gd name="connsiteY0" fmla="*/ 2318699 h 2318699"/>
              <a:gd name="connsiteX1" fmla="*/ 668740 w 782471"/>
              <a:gd name="connsiteY1" fmla="*/ 1519556 h 2318699"/>
              <a:gd name="connsiteX2" fmla="*/ 682389 w 782471"/>
              <a:gd name="connsiteY2" fmla="*/ 0 h 2318699"/>
              <a:gd name="connsiteX0" fmla="*/ 0 w 755176"/>
              <a:gd name="connsiteY0" fmla="*/ 2318699 h 2318699"/>
              <a:gd name="connsiteX1" fmla="*/ 641445 w 755176"/>
              <a:gd name="connsiteY1" fmla="*/ 1414161 h 2318699"/>
              <a:gd name="connsiteX2" fmla="*/ 682389 w 755176"/>
              <a:gd name="connsiteY2" fmla="*/ 0 h 2318699"/>
              <a:gd name="connsiteX0" fmla="*/ 11371 w 750625"/>
              <a:gd name="connsiteY0" fmla="*/ 2318699 h 2429933"/>
              <a:gd name="connsiteX1" fmla="*/ 106907 w 750625"/>
              <a:gd name="connsiteY1" fmla="*/ 2279177 h 2429933"/>
              <a:gd name="connsiteX2" fmla="*/ 652816 w 750625"/>
              <a:gd name="connsiteY2" fmla="*/ 1414161 h 2429933"/>
              <a:gd name="connsiteX3" fmla="*/ 693760 w 750625"/>
              <a:gd name="connsiteY3" fmla="*/ 0 h 2429933"/>
              <a:gd name="connsiteX0" fmla="*/ 11371 w 750625"/>
              <a:gd name="connsiteY0" fmla="*/ 2384570 h 2495804"/>
              <a:gd name="connsiteX1" fmla="*/ 106907 w 750625"/>
              <a:gd name="connsiteY1" fmla="*/ 2345048 h 2495804"/>
              <a:gd name="connsiteX2" fmla="*/ 652816 w 750625"/>
              <a:gd name="connsiteY2" fmla="*/ 1480032 h 2495804"/>
              <a:gd name="connsiteX3" fmla="*/ 693760 w 750625"/>
              <a:gd name="connsiteY3" fmla="*/ 0 h 2495804"/>
              <a:gd name="connsiteX0" fmla="*/ 18195 w 700584"/>
              <a:gd name="connsiteY0" fmla="*/ 2384570 h 2742476"/>
              <a:gd name="connsiteX1" fmla="*/ 113731 w 700584"/>
              <a:gd name="connsiteY1" fmla="*/ 2345048 h 2742476"/>
              <a:gd name="connsiteX2" fmla="*/ 700584 w 700584"/>
              <a:gd name="connsiteY2" fmla="*/ 0 h 2742476"/>
              <a:gd name="connsiteX0" fmla="*/ 191067 w 1910686"/>
              <a:gd name="connsiteY0" fmla="*/ 1976162 h 2266000"/>
              <a:gd name="connsiteX1" fmla="*/ 286603 w 1910686"/>
              <a:gd name="connsiteY1" fmla="*/ 1936640 h 2266000"/>
              <a:gd name="connsiteX2" fmla="*/ 1910686 w 1910686"/>
              <a:gd name="connsiteY2" fmla="*/ 0 h 2266000"/>
              <a:gd name="connsiteX0" fmla="*/ 191067 w 1910686"/>
              <a:gd name="connsiteY0" fmla="*/ 1976162 h 2266000"/>
              <a:gd name="connsiteX1" fmla="*/ 286603 w 1910686"/>
              <a:gd name="connsiteY1" fmla="*/ 1936640 h 2266000"/>
              <a:gd name="connsiteX2" fmla="*/ 1910686 w 1910686"/>
              <a:gd name="connsiteY2" fmla="*/ 0 h 2266000"/>
              <a:gd name="connsiteX0" fmla="*/ 0 w 1719619"/>
              <a:gd name="connsiteY0" fmla="*/ 1976162 h 2081559"/>
              <a:gd name="connsiteX1" fmla="*/ 286605 w 1719619"/>
              <a:gd name="connsiteY1" fmla="*/ 1752199 h 2081559"/>
              <a:gd name="connsiteX2" fmla="*/ 1719619 w 1719619"/>
              <a:gd name="connsiteY2" fmla="*/ 0 h 2081559"/>
              <a:gd name="connsiteX0" fmla="*/ 204715 w 1924334"/>
              <a:gd name="connsiteY0" fmla="*/ 1976162 h 1976162"/>
              <a:gd name="connsiteX1" fmla="*/ 286603 w 1924334"/>
              <a:gd name="connsiteY1" fmla="*/ 1554583 h 1976162"/>
              <a:gd name="connsiteX2" fmla="*/ 1924334 w 1924334"/>
              <a:gd name="connsiteY2" fmla="*/ 0 h 1976162"/>
              <a:gd name="connsiteX0" fmla="*/ 0 w 1719619"/>
              <a:gd name="connsiteY0" fmla="*/ 1976162 h 1976162"/>
              <a:gd name="connsiteX1" fmla="*/ 641446 w 1719619"/>
              <a:gd name="connsiteY1" fmla="*/ 1567758 h 1976162"/>
              <a:gd name="connsiteX2" fmla="*/ 1719619 w 1719619"/>
              <a:gd name="connsiteY2" fmla="*/ 0 h 1976162"/>
              <a:gd name="connsiteX0" fmla="*/ 0 w 1719619"/>
              <a:gd name="connsiteY0" fmla="*/ 1976162 h 1976162"/>
              <a:gd name="connsiteX1" fmla="*/ 1719619 w 1719619"/>
              <a:gd name="connsiteY1" fmla="*/ 0 h 1976162"/>
            </a:gdLst>
            <a:ahLst/>
            <a:cxnLst>
              <a:cxn ang="0">
                <a:pos x="connsiteX0" y="connsiteY0"/>
              </a:cxn>
              <a:cxn ang="0">
                <a:pos x="connsiteX1" y="connsiteY1"/>
              </a:cxn>
            </a:cxnLst>
            <a:rect l="l" t="t" r="r" b="b"/>
            <a:pathLst>
              <a:path w="1719619" h="1976162">
                <a:moveTo>
                  <a:pt x="0" y="1976162"/>
                </a:moveTo>
                <a:lnTo>
                  <a:pt x="1719619" y="0"/>
                </a:lnTo>
              </a:path>
            </a:pathLst>
          </a:custGeom>
          <a:noFill/>
          <a:ln w="76200" cap="flat" cmpd="sng" algn="ctr">
            <a:solidFill>
              <a:srgbClr val="00B05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
        <p:nvSpPr>
          <p:cNvPr id="11" name="Freeform 10"/>
          <p:cNvSpPr/>
          <p:nvPr/>
        </p:nvSpPr>
        <p:spPr bwMode="auto">
          <a:xfrm rot="4706950">
            <a:off x="7178903" y="3735956"/>
            <a:ext cx="1087592" cy="2057012"/>
          </a:xfrm>
          <a:custGeom>
            <a:avLst/>
            <a:gdLst>
              <a:gd name="connsiteX0" fmla="*/ 0 w 832514"/>
              <a:gd name="connsiteY0" fmla="*/ 2279176 h 2279176"/>
              <a:gd name="connsiteX1" fmla="*/ 682388 w 832514"/>
              <a:gd name="connsiteY1" fmla="*/ 1269242 h 2279176"/>
              <a:gd name="connsiteX2" fmla="*/ 832514 w 832514"/>
              <a:gd name="connsiteY2" fmla="*/ 0 h 2279176"/>
              <a:gd name="connsiteX0" fmla="*/ 0 w 832514"/>
              <a:gd name="connsiteY0" fmla="*/ 2279176 h 2279176"/>
              <a:gd name="connsiteX1" fmla="*/ 668740 w 832514"/>
              <a:gd name="connsiteY1" fmla="*/ 1480033 h 2279176"/>
              <a:gd name="connsiteX2" fmla="*/ 832514 w 832514"/>
              <a:gd name="connsiteY2" fmla="*/ 0 h 2279176"/>
              <a:gd name="connsiteX0" fmla="*/ 0 w 782471"/>
              <a:gd name="connsiteY0" fmla="*/ 2318699 h 2318699"/>
              <a:gd name="connsiteX1" fmla="*/ 668740 w 782471"/>
              <a:gd name="connsiteY1" fmla="*/ 1519556 h 2318699"/>
              <a:gd name="connsiteX2" fmla="*/ 682389 w 782471"/>
              <a:gd name="connsiteY2" fmla="*/ 0 h 2318699"/>
              <a:gd name="connsiteX0" fmla="*/ 0 w 755176"/>
              <a:gd name="connsiteY0" fmla="*/ 2318699 h 2318699"/>
              <a:gd name="connsiteX1" fmla="*/ 641445 w 755176"/>
              <a:gd name="connsiteY1" fmla="*/ 1414161 h 2318699"/>
              <a:gd name="connsiteX2" fmla="*/ 682389 w 755176"/>
              <a:gd name="connsiteY2" fmla="*/ 0 h 2318699"/>
              <a:gd name="connsiteX0" fmla="*/ 11371 w 750625"/>
              <a:gd name="connsiteY0" fmla="*/ 2318699 h 2429933"/>
              <a:gd name="connsiteX1" fmla="*/ 106907 w 750625"/>
              <a:gd name="connsiteY1" fmla="*/ 2279177 h 2429933"/>
              <a:gd name="connsiteX2" fmla="*/ 652816 w 750625"/>
              <a:gd name="connsiteY2" fmla="*/ 1414161 h 2429933"/>
              <a:gd name="connsiteX3" fmla="*/ 693760 w 750625"/>
              <a:gd name="connsiteY3" fmla="*/ 0 h 2429933"/>
              <a:gd name="connsiteX0" fmla="*/ 11371 w 750625"/>
              <a:gd name="connsiteY0" fmla="*/ 2384570 h 2495804"/>
              <a:gd name="connsiteX1" fmla="*/ 106907 w 750625"/>
              <a:gd name="connsiteY1" fmla="*/ 2345048 h 2495804"/>
              <a:gd name="connsiteX2" fmla="*/ 652816 w 750625"/>
              <a:gd name="connsiteY2" fmla="*/ 1480032 h 2495804"/>
              <a:gd name="connsiteX3" fmla="*/ 693760 w 750625"/>
              <a:gd name="connsiteY3" fmla="*/ 0 h 2495804"/>
              <a:gd name="connsiteX0" fmla="*/ 62062 w 1105467"/>
              <a:gd name="connsiteY0" fmla="*/ 2384570 h 2471763"/>
              <a:gd name="connsiteX1" fmla="*/ 157598 w 1105467"/>
              <a:gd name="connsiteY1" fmla="*/ 2345048 h 2471763"/>
              <a:gd name="connsiteX2" fmla="*/ 1007658 w 1105467"/>
              <a:gd name="connsiteY2" fmla="*/ 1624286 h 2471763"/>
              <a:gd name="connsiteX3" fmla="*/ 744451 w 1105467"/>
              <a:gd name="connsiteY3" fmla="*/ 0 h 2471763"/>
              <a:gd name="connsiteX0" fmla="*/ 62063 w 1267867"/>
              <a:gd name="connsiteY0" fmla="*/ 2384570 h 2471762"/>
              <a:gd name="connsiteX1" fmla="*/ 157599 w 1267867"/>
              <a:gd name="connsiteY1" fmla="*/ 2345048 h 2471762"/>
              <a:gd name="connsiteX2" fmla="*/ 1007659 w 1267867"/>
              <a:gd name="connsiteY2" fmla="*/ 1624286 h 2471762"/>
              <a:gd name="connsiteX3" fmla="*/ 744452 w 1267867"/>
              <a:gd name="connsiteY3" fmla="*/ 0 h 2471762"/>
              <a:gd name="connsiteX0" fmla="*/ 62063 w 1267866"/>
              <a:gd name="connsiteY0" fmla="*/ 2384570 h 2471762"/>
              <a:gd name="connsiteX1" fmla="*/ 157599 w 1267866"/>
              <a:gd name="connsiteY1" fmla="*/ 2345048 h 2471762"/>
              <a:gd name="connsiteX2" fmla="*/ 1007659 w 1267866"/>
              <a:gd name="connsiteY2" fmla="*/ 1624286 h 2471762"/>
              <a:gd name="connsiteX3" fmla="*/ 744452 w 1267866"/>
              <a:gd name="connsiteY3" fmla="*/ 0 h 2471762"/>
              <a:gd name="connsiteX0" fmla="*/ 54491 w 1260294"/>
              <a:gd name="connsiteY0" fmla="*/ 2384570 h 2482013"/>
              <a:gd name="connsiteX1" fmla="*/ 150027 w 1260294"/>
              <a:gd name="connsiteY1" fmla="*/ 2345048 h 2482013"/>
              <a:gd name="connsiteX2" fmla="*/ 954652 w 1260294"/>
              <a:gd name="connsiteY2" fmla="*/ 1562782 h 2482013"/>
              <a:gd name="connsiteX3" fmla="*/ 736880 w 1260294"/>
              <a:gd name="connsiteY3" fmla="*/ 0 h 2482013"/>
              <a:gd name="connsiteX0" fmla="*/ 18195 w 700585"/>
              <a:gd name="connsiteY0" fmla="*/ 2384570 h 2742476"/>
              <a:gd name="connsiteX1" fmla="*/ 113731 w 700585"/>
              <a:gd name="connsiteY1" fmla="*/ 2345048 h 2742476"/>
              <a:gd name="connsiteX2" fmla="*/ 700584 w 700585"/>
              <a:gd name="connsiteY2" fmla="*/ 0 h 2742476"/>
              <a:gd name="connsiteX0" fmla="*/ 18195 w 1478686"/>
              <a:gd name="connsiteY0" fmla="*/ 2384570 h 2742476"/>
              <a:gd name="connsiteX1" fmla="*/ 113731 w 1478686"/>
              <a:gd name="connsiteY1" fmla="*/ 2345048 h 2742476"/>
              <a:gd name="connsiteX2" fmla="*/ 700584 w 1478686"/>
              <a:gd name="connsiteY2" fmla="*/ 0 h 2742476"/>
              <a:gd name="connsiteX0" fmla="*/ 0 w 682388"/>
              <a:gd name="connsiteY0" fmla="*/ 2384570 h 2384570"/>
              <a:gd name="connsiteX1" fmla="*/ 682389 w 682388"/>
              <a:gd name="connsiteY1" fmla="*/ 0 h 2384570"/>
              <a:gd name="connsiteX0" fmla="*/ 0 w 908850"/>
              <a:gd name="connsiteY0" fmla="*/ 2384570 h 2384570"/>
              <a:gd name="connsiteX1" fmla="*/ 682389 w 908850"/>
              <a:gd name="connsiteY1" fmla="*/ 0 h 2384570"/>
              <a:gd name="connsiteX0" fmla="*/ 0 w 1409758"/>
              <a:gd name="connsiteY0" fmla="*/ 2384570 h 2384570"/>
              <a:gd name="connsiteX1" fmla="*/ 682389 w 1409758"/>
              <a:gd name="connsiteY1" fmla="*/ 0 h 2384570"/>
              <a:gd name="connsiteX0" fmla="*/ 0 w 1409757"/>
              <a:gd name="connsiteY0" fmla="*/ 2384570 h 2384570"/>
              <a:gd name="connsiteX1" fmla="*/ 682389 w 1409757"/>
              <a:gd name="connsiteY1" fmla="*/ 0 h 2384570"/>
              <a:gd name="connsiteX0" fmla="*/ 0 w 1364321"/>
              <a:gd name="connsiteY0" fmla="*/ 2445532 h 2445532"/>
              <a:gd name="connsiteX1" fmla="*/ 636953 w 1364321"/>
              <a:gd name="connsiteY1" fmla="*/ 1 h 2445532"/>
              <a:gd name="connsiteX0" fmla="*/ 0 w 1413646"/>
              <a:gd name="connsiteY0" fmla="*/ 2445531 h 2445531"/>
              <a:gd name="connsiteX1" fmla="*/ 636953 w 1413646"/>
              <a:gd name="connsiteY1" fmla="*/ 0 h 2445531"/>
            </a:gdLst>
            <a:ahLst/>
            <a:cxnLst>
              <a:cxn ang="0">
                <a:pos x="connsiteX0" y="connsiteY0"/>
              </a:cxn>
              <a:cxn ang="0">
                <a:pos x="connsiteX1" y="connsiteY1"/>
              </a:cxn>
            </a:cxnLst>
            <a:rect l="l" t="t" r="r" b="b"/>
            <a:pathLst>
              <a:path w="1413646" h="2445531">
                <a:moveTo>
                  <a:pt x="0" y="2445531"/>
                </a:moveTo>
                <a:cubicBezTo>
                  <a:pt x="900654" y="1915577"/>
                  <a:pt x="1413646" y="1173052"/>
                  <a:pt x="636953" y="0"/>
                </a:cubicBezTo>
              </a:path>
            </a:pathLst>
          </a:custGeom>
          <a:noFill/>
          <a:ln w="76200" cap="flat" cmpd="sng" algn="ctr">
            <a:solidFill>
              <a:srgbClr val="0070C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
        <p:nvSpPr>
          <p:cNvPr id="12" name="Freeform 11"/>
          <p:cNvSpPr/>
          <p:nvPr/>
        </p:nvSpPr>
        <p:spPr bwMode="auto">
          <a:xfrm rot="4249643">
            <a:off x="6460115" y="4683770"/>
            <a:ext cx="1698657" cy="895382"/>
          </a:xfrm>
          <a:custGeom>
            <a:avLst/>
            <a:gdLst>
              <a:gd name="connsiteX0" fmla="*/ 0 w 832514"/>
              <a:gd name="connsiteY0" fmla="*/ 2279176 h 2279176"/>
              <a:gd name="connsiteX1" fmla="*/ 682388 w 832514"/>
              <a:gd name="connsiteY1" fmla="*/ 1269242 h 2279176"/>
              <a:gd name="connsiteX2" fmla="*/ 832514 w 832514"/>
              <a:gd name="connsiteY2" fmla="*/ 0 h 2279176"/>
              <a:gd name="connsiteX0" fmla="*/ 0 w 832514"/>
              <a:gd name="connsiteY0" fmla="*/ 2279176 h 2279176"/>
              <a:gd name="connsiteX1" fmla="*/ 668740 w 832514"/>
              <a:gd name="connsiteY1" fmla="*/ 1480033 h 2279176"/>
              <a:gd name="connsiteX2" fmla="*/ 832514 w 832514"/>
              <a:gd name="connsiteY2" fmla="*/ 0 h 2279176"/>
              <a:gd name="connsiteX0" fmla="*/ 0 w 782471"/>
              <a:gd name="connsiteY0" fmla="*/ 2318699 h 2318699"/>
              <a:gd name="connsiteX1" fmla="*/ 668740 w 782471"/>
              <a:gd name="connsiteY1" fmla="*/ 1519556 h 2318699"/>
              <a:gd name="connsiteX2" fmla="*/ 682389 w 782471"/>
              <a:gd name="connsiteY2" fmla="*/ 0 h 2318699"/>
              <a:gd name="connsiteX0" fmla="*/ 0 w 755176"/>
              <a:gd name="connsiteY0" fmla="*/ 2318699 h 2318699"/>
              <a:gd name="connsiteX1" fmla="*/ 641445 w 755176"/>
              <a:gd name="connsiteY1" fmla="*/ 1414161 h 2318699"/>
              <a:gd name="connsiteX2" fmla="*/ 682389 w 755176"/>
              <a:gd name="connsiteY2" fmla="*/ 0 h 2318699"/>
              <a:gd name="connsiteX0" fmla="*/ 11371 w 750625"/>
              <a:gd name="connsiteY0" fmla="*/ 2318699 h 2429933"/>
              <a:gd name="connsiteX1" fmla="*/ 106907 w 750625"/>
              <a:gd name="connsiteY1" fmla="*/ 2279177 h 2429933"/>
              <a:gd name="connsiteX2" fmla="*/ 652816 w 750625"/>
              <a:gd name="connsiteY2" fmla="*/ 1414161 h 2429933"/>
              <a:gd name="connsiteX3" fmla="*/ 693760 w 750625"/>
              <a:gd name="connsiteY3" fmla="*/ 0 h 2429933"/>
              <a:gd name="connsiteX0" fmla="*/ 11371 w 750625"/>
              <a:gd name="connsiteY0" fmla="*/ 2384570 h 2495804"/>
              <a:gd name="connsiteX1" fmla="*/ 106907 w 750625"/>
              <a:gd name="connsiteY1" fmla="*/ 2345048 h 2495804"/>
              <a:gd name="connsiteX2" fmla="*/ 652816 w 750625"/>
              <a:gd name="connsiteY2" fmla="*/ 1480032 h 2495804"/>
              <a:gd name="connsiteX3" fmla="*/ 693760 w 750625"/>
              <a:gd name="connsiteY3" fmla="*/ 0 h 2495804"/>
              <a:gd name="connsiteX0" fmla="*/ 18195 w 700584"/>
              <a:gd name="connsiteY0" fmla="*/ 2384570 h 2742476"/>
              <a:gd name="connsiteX1" fmla="*/ 113731 w 700584"/>
              <a:gd name="connsiteY1" fmla="*/ 2345048 h 2742476"/>
              <a:gd name="connsiteX2" fmla="*/ 700584 w 700584"/>
              <a:gd name="connsiteY2" fmla="*/ 0 h 2742476"/>
              <a:gd name="connsiteX0" fmla="*/ 191067 w 1910686"/>
              <a:gd name="connsiteY0" fmla="*/ 1976162 h 2266000"/>
              <a:gd name="connsiteX1" fmla="*/ 286603 w 1910686"/>
              <a:gd name="connsiteY1" fmla="*/ 1936640 h 2266000"/>
              <a:gd name="connsiteX2" fmla="*/ 1910686 w 1910686"/>
              <a:gd name="connsiteY2" fmla="*/ 0 h 2266000"/>
              <a:gd name="connsiteX0" fmla="*/ 191067 w 1910686"/>
              <a:gd name="connsiteY0" fmla="*/ 1976162 h 2266000"/>
              <a:gd name="connsiteX1" fmla="*/ 286603 w 1910686"/>
              <a:gd name="connsiteY1" fmla="*/ 1936640 h 2266000"/>
              <a:gd name="connsiteX2" fmla="*/ 1910686 w 1910686"/>
              <a:gd name="connsiteY2" fmla="*/ 0 h 2266000"/>
              <a:gd name="connsiteX0" fmla="*/ 0 w 1719619"/>
              <a:gd name="connsiteY0" fmla="*/ 1976162 h 2081559"/>
              <a:gd name="connsiteX1" fmla="*/ 286605 w 1719619"/>
              <a:gd name="connsiteY1" fmla="*/ 1752199 h 2081559"/>
              <a:gd name="connsiteX2" fmla="*/ 1719619 w 1719619"/>
              <a:gd name="connsiteY2" fmla="*/ 0 h 2081559"/>
              <a:gd name="connsiteX0" fmla="*/ 204715 w 1924334"/>
              <a:gd name="connsiteY0" fmla="*/ 1976162 h 1976162"/>
              <a:gd name="connsiteX1" fmla="*/ 286603 w 1924334"/>
              <a:gd name="connsiteY1" fmla="*/ 1554583 h 1976162"/>
              <a:gd name="connsiteX2" fmla="*/ 1924334 w 1924334"/>
              <a:gd name="connsiteY2" fmla="*/ 0 h 1976162"/>
              <a:gd name="connsiteX0" fmla="*/ 0 w 1719619"/>
              <a:gd name="connsiteY0" fmla="*/ 1976162 h 1976162"/>
              <a:gd name="connsiteX1" fmla="*/ 641446 w 1719619"/>
              <a:gd name="connsiteY1" fmla="*/ 1567758 h 1976162"/>
              <a:gd name="connsiteX2" fmla="*/ 1719619 w 1719619"/>
              <a:gd name="connsiteY2" fmla="*/ 0 h 1976162"/>
              <a:gd name="connsiteX0" fmla="*/ 0 w 1719619"/>
              <a:gd name="connsiteY0" fmla="*/ 1976162 h 1976162"/>
              <a:gd name="connsiteX1" fmla="*/ 1719619 w 1719619"/>
              <a:gd name="connsiteY1" fmla="*/ 0 h 1976162"/>
            </a:gdLst>
            <a:ahLst/>
            <a:cxnLst>
              <a:cxn ang="0">
                <a:pos x="connsiteX0" y="connsiteY0"/>
              </a:cxn>
              <a:cxn ang="0">
                <a:pos x="connsiteX1" y="connsiteY1"/>
              </a:cxn>
            </a:cxnLst>
            <a:rect l="l" t="t" r="r" b="b"/>
            <a:pathLst>
              <a:path w="1719619" h="1976162">
                <a:moveTo>
                  <a:pt x="0" y="1976162"/>
                </a:moveTo>
                <a:lnTo>
                  <a:pt x="1719619" y="0"/>
                </a:lnTo>
              </a:path>
            </a:pathLst>
          </a:custGeom>
          <a:noFill/>
          <a:ln w="76200" cap="flat" cmpd="sng" algn="ctr">
            <a:solidFill>
              <a:srgbClr val="7030A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
        <p:nvSpPr>
          <p:cNvPr id="18" name="Oval 17"/>
          <p:cNvSpPr/>
          <p:nvPr/>
        </p:nvSpPr>
        <p:spPr bwMode="auto">
          <a:xfrm>
            <a:off x="6483927" y="4322617"/>
            <a:ext cx="261258" cy="261258"/>
          </a:xfrm>
          <a:prstGeom prst="ellipse">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
        <p:nvSpPr>
          <p:cNvPr id="19" name="Rectangle 18"/>
          <p:cNvSpPr/>
          <p:nvPr/>
        </p:nvSpPr>
        <p:spPr>
          <a:xfrm>
            <a:off x="3965944" y="6186498"/>
            <a:ext cx="5178056" cy="523220"/>
          </a:xfrm>
          <a:prstGeom prst="rect">
            <a:avLst/>
          </a:prstGeom>
        </p:spPr>
        <p:txBody>
          <a:bodyPr wrap="square">
            <a:spAutoFit/>
          </a:bodyPr>
          <a:lstStyle/>
          <a:p>
            <a:pPr algn="ctr"/>
            <a:r>
              <a:rPr lang="en-CA" sz="1400" b="1" dirty="0" err="1">
                <a:effectLst>
                  <a:outerShdw blurRad="38100" dist="38100" dir="2700000" algn="tl">
                    <a:srgbClr val="000000">
                      <a:alpha val="43137"/>
                    </a:srgbClr>
                  </a:outerShdw>
                </a:effectLst>
                <a:latin typeface="Arial" pitchFamily="34" charset="0"/>
                <a:cs typeface="Arial" pitchFamily="34" charset="0"/>
              </a:rPr>
              <a:t>Hestenes</a:t>
            </a:r>
            <a:r>
              <a:rPr lang="en-CA" sz="1400" b="1" dirty="0">
                <a:effectLst>
                  <a:outerShdw blurRad="38100" dist="38100" dir="2700000" algn="tl">
                    <a:srgbClr val="000000">
                      <a:alpha val="43137"/>
                    </a:srgbClr>
                  </a:outerShdw>
                </a:effectLst>
                <a:latin typeface="Arial" pitchFamily="34" charset="0"/>
                <a:cs typeface="Arial" pitchFamily="34" charset="0"/>
              </a:rPr>
              <a:t>, D., Wells, M., &amp; </a:t>
            </a:r>
            <a:r>
              <a:rPr lang="en-CA" sz="1400" b="1" dirty="0" err="1">
                <a:effectLst>
                  <a:outerShdw blurRad="38100" dist="38100" dir="2700000" algn="tl">
                    <a:srgbClr val="000000">
                      <a:alpha val="43137"/>
                    </a:srgbClr>
                  </a:outerShdw>
                </a:effectLst>
                <a:latin typeface="Arial" pitchFamily="34" charset="0"/>
                <a:cs typeface="Arial" pitchFamily="34" charset="0"/>
              </a:rPr>
              <a:t>Swackhamer</a:t>
            </a:r>
            <a:r>
              <a:rPr lang="en-CA" sz="1400" b="1" dirty="0">
                <a:effectLst>
                  <a:outerShdw blurRad="38100" dist="38100" dir="2700000" algn="tl">
                    <a:srgbClr val="000000">
                      <a:alpha val="43137"/>
                    </a:srgbClr>
                  </a:outerShdw>
                </a:effectLst>
                <a:latin typeface="Arial" pitchFamily="34" charset="0"/>
                <a:cs typeface="Arial" pitchFamily="34" charset="0"/>
              </a:rPr>
              <a:t>, G. (1992). Force concept inventory. </a:t>
            </a:r>
            <a:r>
              <a:rPr lang="en-CA" sz="1400" b="1" i="1" dirty="0">
                <a:effectLst>
                  <a:outerShdw blurRad="38100" dist="38100" dir="2700000" algn="tl">
                    <a:srgbClr val="000000">
                      <a:alpha val="43137"/>
                    </a:srgbClr>
                  </a:outerShdw>
                </a:effectLst>
                <a:latin typeface="Arial" pitchFamily="34" charset="0"/>
                <a:cs typeface="Arial" pitchFamily="34" charset="0"/>
              </a:rPr>
              <a:t>The physics teacher</a:t>
            </a:r>
            <a:r>
              <a:rPr lang="en-CA" sz="1400" b="1" dirty="0">
                <a:effectLst>
                  <a:outerShdw blurRad="38100" dist="38100" dir="2700000" algn="tl">
                    <a:srgbClr val="000000">
                      <a:alpha val="43137"/>
                    </a:srgbClr>
                  </a:outerShdw>
                </a:effectLst>
                <a:latin typeface="Arial" pitchFamily="34" charset="0"/>
                <a:cs typeface="Arial" pitchFamily="34" charset="0"/>
              </a:rPr>
              <a:t>, </a:t>
            </a:r>
            <a:r>
              <a:rPr lang="en-CA" sz="1400" b="1" i="1" dirty="0">
                <a:effectLst>
                  <a:outerShdw blurRad="38100" dist="38100" dir="2700000" algn="tl">
                    <a:srgbClr val="000000">
                      <a:alpha val="43137"/>
                    </a:srgbClr>
                  </a:outerShdw>
                </a:effectLst>
                <a:latin typeface="Arial" pitchFamily="34" charset="0"/>
                <a:cs typeface="Arial" pitchFamily="34" charset="0"/>
              </a:rPr>
              <a:t>30</a:t>
            </a:r>
            <a:r>
              <a:rPr lang="en-CA" sz="1400" b="1" dirty="0">
                <a:effectLst>
                  <a:outerShdw blurRad="38100" dist="38100" dir="2700000" algn="tl">
                    <a:srgbClr val="000000">
                      <a:alpha val="43137"/>
                    </a:srgbClr>
                  </a:outerShdw>
                </a:effectLst>
                <a:latin typeface="Arial" pitchFamily="34" charset="0"/>
                <a:cs typeface="Arial" pitchFamily="34" charset="0"/>
              </a:rPr>
              <a:t>(3), 141-158.</a:t>
            </a:r>
          </a:p>
        </p:txBody>
      </p:sp>
    </p:spTree>
  </p:cSld>
  <p:clrMapOvr>
    <a:masterClrMapping/>
  </p:clrMapOvr>
  <p:transition spd="med" advClick="0">
    <p:fade/>
  </p:transition>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50000"/>
          </a:schemeClr>
        </a:solidFill>
        <a:effectLst/>
      </p:bgPr>
    </p:bg>
    <p:spTree>
      <p:nvGrpSpPr>
        <p:cNvPr id="1" name=""/>
        <p:cNvGrpSpPr/>
        <p:nvPr/>
      </p:nvGrpSpPr>
      <p:grpSpPr>
        <a:xfrm>
          <a:off x="0" y="0"/>
          <a:ext cx="0" cy="0"/>
          <a:chOff x="0" y="0"/>
          <a:chExt cx="0" cy="0"/>
        </a:xfrm>
      </p:grpSpPr>
      <p:pic>
        <p:nvPicPr>
          <p:cNvPr id="76802" name="Picture 2" descr="http://upload.wikimedia.org/wikipedia/commons/thumb/2/21/Ivan_Stranski_professor_1940.jpg/600px-Ivan_Stranski_professor_1940.jpg"/>
          <p:cNvPicPr>
            <a:picLocks noChangeAspect="1" noChangeArrowheads="1"/>
          </p:cNvPicPr>
          <p:nvPr/>
        </p:nvPicPr>
        <p:blipFill>
          <a:blip r:embed="rId3" cstate="print">
            <a:lum contrast="30000"/>
          </a:blip>
          <a:srcRect b="11001"/>
          <a:stretch>
            <a:fillRect/>
          </a:stretch>
        </p:blipFill>
        <p:spPr bwMode="auto">
          <a:xfrm>
            <a:off x="1034715" y="0"/>
            <a:ext cx="5715000" cy="6858000"/>
          </a:xfrm>
          <a:prstGeom prst="rect">
            <a:avLst/>
          </a:prstGeom>
          <a:noFill/>
        </p:spPr>
      </p:pic>
      <p:sp>
        <p:nvSpPr>
          <p:cNvPr id="9" name="Rounded Rectangular Callout 8"/>
          <p:cNvSpPr/>
          <p:nvPr/>
        </p:nvSpPr>
        <p:spPr bwMode="auto">
          <a:xfrm>
            <a:off x="5293894" y="354841"/>
            <a:ext cx="3604445" cy="2845559"/>
          </a:xfrm>
          <a:prstGeom prst="wedgeRoundRectCallout">
            <a:avLst>
              <a:gd name="adj1" fmla="val -66374"/>
              <a:gd name="adj2" fmla="val 38483"/>
              <a:gd name="adj3" fmla="val 16667"/>
            </a:avLst>
          </a:prstGeom>
          <a:solidFill>
            <a:schemeClr val="tx1"/>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4800" b="1" i="0" u="none" strike="noStrike" cap="none" normalizeH="0" baseline="0" dirty="0">
                <a:ln>
                  <a:noFill/>
                </a:ln>
                <a:solidFill>
                  <a:schemeClr val="bg2"/>
                </a:solidFill>
                <a:effectLst/>
                <a:latin typeface="Arial" pitchFamily="34" charset="0"/>
                <a:cs typeface="Arial" pitchFamily="34" charset="0"/>
              </a:rPr>
              <a:t>Way too easy!</a:t>
            </a:r>
          </a:p>
          <a:p>
            <a:pPr marL="0" marR="0" indent="0" algn="ctr" defTabSz="914400" rtl="0" eaLnBrk="0" fontAlgn="base" latinLnBrk="0" hangingPunct="0">
              <a:lnSpc>
                <a:spcPct val="100000"/>
              </a:lnSpc>
              <a:spcBef>
                <a:spcPct val="0"/>
              </a:spcBef>
              <a:spcAft>
                <a:spcPct val="0"/>
              </a:spcAft>
              <a:buClrTx/>
              <a:buSzTx/>
              <a:buFontTx/>
              <a:buNone/>
              <a:tabLst/>
            </a:pPr>
            <a:r>
              <a:rPr lang="en-US" sz="4800" b="1" dirty="0">
                <a:solidFill>
                  <a:schemeClr val="bg2"/>
                </a:solidFill>
                <a:latin typeface="Arial" pitchFamily="34" charset="0"/>
                <a:cs typeface="Arial" pitchFamily="34" charset="0"/>
              </a:rPr>
              <a:t>Harrumph!</a:t>
            </a:r>
            <a:endParaRPr kumimoji="0" lang="en-CA" sz="4800" b="1" i="0" u="none" strike="noStrike" cap="none" normalizeH="0" baseline="0" dirty="0">
              <a:ln>
                <a:noFill/>
              </a:ln>
              <a:solidFill>
                <a:schemeClr val="bg2"/>
              </a:solidFill>
              <a:effectLst/>
              <a:latin typeface="Arial" pitchFamily="34" charset="0"/>
              <a:cs typeface="Arial" pitchFamily="34" charset="0"/>
            </a:endParaRPr>
          </a:p>
        </p:txBody>
      </p:sp>
    </p:spTree>
  </p:cSld>
  <p:clrMapOvr>
    <a:masterClrMapping/>
  </p:clrMapOvr>
  <p:transition spd="med" advClick="0">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Lst>
          </a:blip>
          <a:srcRect l="4936" t="18727" r="26150" b="21198"/>
          <a:stretch/>
        </p:blipFill>
        <p:spPr>
          <a:xfrm>
            <a:off x="297950" y="875136"/>
            <a:ext cx="8578921" cy="5982864"/>
          </a:xfrm>
          <a:prstGeom prst="rect">
            <a:avLst/>
          </a:prstGeom>
        </p:spPr>
      </p:pic>
      <p:sp>
        <p:nvSpPr>
          <p:cNvPr id="5" name="Title 4"/>
          <p:cNvSpPr>
            <a:spLocks noGrp="1"/>
          </p:cNvSpPr>
          <p:nvPr>
            <p:ph type="title"/>
          </p:nvPr>
        </p:nvSpPr>
        <p:spPr>
          <a:xfrm>
            <a:off x="0" y="-10362"/>
            <a:ext cx="9144000" cy="943099"/>
          </a:xfrm>
        </p:spPr>
        <p:txBody>
          <a:bodyPr/>
          <a:lstStyle/>
          <a:p>
            <a:r>
              <a:rPr lang="en-US" sz="4000" dirty="0"/>
              <a:t>Force Concept Inventory Scores</a:t>
            </a:r>
          </a:p>
        </p:txBody>
      </p:sp>
      <p:sp>
        <p:nvSpPr>
          <p:cNvPr id="7" name="Rectangle 6"/>
          <p:cNvSpPr/>
          <p:nvPr/>
        </p:nvSpPr>
        <p:spPr bwMode="auto">
          <a:xfrm>
            <a:off x="1888958" y="3681721"/>
            <a:ext cx="3233885" cy="2267016"/>
          </a:xfrm>
          <a:prstGeom prst="rect">
            <a:avLst/>
          </a:prstGeom>
          <a:ln w="28575">
            <a:solidFill>
              <a:schemeClr val="bg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Test Score 45%</a:t>
            </a:r>
          </a:p>
        </p:txBody>
      </p:sp>
      <p:sp>
        <p:nvSpPr>
          <p:cNvPr id="8" name="Rectangle 7"/>
          <p:cNvSpPr/>
          <p:nvPr/>
        </p:nvSpPr>
        <p:spPr bwMode="auto">
          <a:xfrm>
            <a:off x="5420793" y="3167157"/>
            <a:ext cx="3211909" cy="2781580"/>
          </a:xfrm>
          <a:prstGeom prst="rect">
            <a:avLst/>
          </a:prstGeom>
          <a:solidFill>
            <a:srgbClr val="0099CC"/>
          </a:solidFill>
          <a:ln w="28575">
            <a:solidFill>
              <a:schemeClr val="bg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Test Score 57.7%</a:t>
            </a:r>
          </a:p>
        </p:txBody>
      </p:sp>
      <p:sp>
        <p:nvSpPr>
          <p:cNvPr id="6" name="Rectangle 5"/>
          <p:cNvSpPr/>
          <p:nvPr/>
        </p:nvSpPr>
        <p:spPr bwMode="auto">
          <a:xfrm>
            <a:off x="1759861" y="1466143"/>
            <a:ext cx="2882913" cy="1729807"/>
          </a:xfrm>
          <a:prstGeom prst="rect">
            <a:avLst/>
          </a:prstGeom>
          <a:noFill/>
          <a:ln w="285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Room for improvement: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55%</a:t>
            </a:r>
          </a:p>
        </p:txBody>
      </p:sp>
      <p:sp>
        <p:nvSpPr>
          <p:cNvPr id="9" name="Rectangle 8"/>
          <p:cNvSpPr/>
          <p:nvPr/>
        </p:nvSpPr>
        <p:spPr bwMode="auto">
          <a:xfrm>
            <a:off x="5769152" y="3037316"/>
            <a:ext cx="2863551" cy="754912"/>
          </a:xfrm>
          <a:prstGeom prst="rect">
            <a:avLst/>
          </a:prstGeom>
          <a:noFill/>
          <a:ln w="285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D629"/>
                </a:solidFill>
                <a:effectLst>
                  <a:outerShdw blurRad="38100" dist="38100" dir="2700000" algn="tl">
                    <a:srgbClr val="000000">
                      <a:alpha val="43137"/>
                    </a:srgbClr>
                  </a:outerShdw>
                </a:effectLst>
                <a:uLnTx/>
                <a:uFillTx/>
                <a:latin typeface="Arial Black" panose="020B0A04020102020204" pitchFamily="34" charset="0"/>
                <a:ea typeface="+mn-ea"/>
                <a:cs typeface="Arial" panose="020B0604020202020204" pitchFamily="34" charset="0"/>
              </a:rPr>
              <a:t>12.7%</a:t>
            </a:r>
          </a:p>
        </p:txBody>
      </p:sp>
      <p:sp>
        <p:nvSpPr>
          <p:cNvPr id="10" name="Rectangle 9"/>
          <p:cNvSpPr/>
          <p:nvPr/>
        </p:nvSpPr>
        <p:spPr bwMode="auto">
          <a:xfrm>
            <a:off x="5420794" y="1209107"/>
            <a:ext cx="1961932" cy="1681679"/>
          </a:xfrm>
          <a:prstGeom prst="rect">
            <a:avLst/>
          </a:prstGeom>
          <a:solidFill>
            <a:srgbClr val="FFFFFF"/>
          </a:solidFill>
          <a:ln w="285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Gain: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12.7%</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55%</a:t>
            </a:r>
          </a:p>
        </p:txBody>
      </p:sp>
      <p:sp>
        <p:nvSpPr>
          <p:cNvPr id="12" name="Arrow: Up-Down 11">
            <a:extLst>
              <a:ext uri="{FF2B5EF4-FFF2-40B4-BE49-F238E27FC236}">
                <a16:creationId xmlns:a16="http://schemas.microsoft.com/office/drawing/2014/main" id="{3B000D50-4426-4011-A01C-A32C047F2EE4}"/>
              </a:ext>
            </a:extLst>
          </p:cNvPr>
          <p:cNvSpPr/>
          <p:nvPr/>
        </p:nvSpPr>
        <p:spPr bwMode="auto">
          <a:xfrm>
            <a:off x="4499812" y="1209107"/>
            <a:ext cx="457201" cy="2448551"/>
          </a:xfrm>
          <a:prstGeom prst="upDownArrow">
            <a:avLst/>
          </a:prstGeom>
          <a:solidFill>
            <a:srgbClr val="92D05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3" name="Arrow: Up-Down 12">
            <a:extLst>
              <a:ext uri="{FF2B5EF4-FFF2-40B4-BE49-F238E27FC236}">
                <a16:creationId xmlns:a16="http://schemas.microsoft.com/office/drawing/2014/main" id="{4C3B3622-7BC3-44B1-83A8-479FDDD9A6E8}"/>
              </a:ext>
            </a:extLst>
          </p:cNvPr>
          <p:cNvSpPr/>
          <p:nvPr/>
        </p:nvSpPr>
        <p:spPr bwMode="auto">
          <a:xfrm>
            <a:off x="5592543" y="3171886"/>
            <a:ext cx="351057" cy="485772"/>
          </a:xfrm>
          <a:prstGeom prst="upDownArrow">
            <a:avLst>
              <a:gd name="adj1" fmla="val 39474"/>
              <a:gd name="adj2" fmla="val 34211"/>
            </a:avLst>
          </a:prstGeom>
          <a:solidFill>
            <a:srgbClr val="FF00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cxnSp>
        <p:nvCxnSpPr>
          <p:cNvPr id="15" name="Straight Connector 14">
            <a:extLst>
              <a:ext uri="{FF2B5EF4-FFF2-40B4-BE49-F238E27FC236}">
                <a16:creationId xmlns:a16="http://schemas.microsoft.com/office/drawing/2014/main" id="{7CA3BFCA-D312-40BF-9A24-B8AE59E952F5}"/>
              </a:ext>
            </a:extLst>
          </p:cNvPr>
          <p:cNvCxnSpPr>
            <a:cxnSpLocks/>
          </p:cNvCxnSpPr>
          <p:nvPr/>
        </p:nvCxnSpPr>
        <p:spPr bwMode="auto">
          <a:xfrm>
            <a:off x="1737219" y="3680161"/>
            <a:ext cx="6992111" cy="0"/>
          </a:xfrm>
          <a:prstGeom prst="line">
            <a:avLst/>
          </a:prstGeom>
          <a:solidFill>
            <a:schemeClr val="accent1"/>
          </a:solidFill>
          <a:ln w="28575" cap="flat" cmpd="sng" algn="ctr">
            <a:solidFill>
              <a:srgbClr val="000000"/>
            </a:solidFill>
            <a:prstDash val="dash"/>
            <a:round/>
            <a:headEnd type="none" w="med" len="med"/>
            <a:tailEnd type="none" w="med" len="med"/>
          </a:ln>
          <a:effectLst/>
        </p:spPr>
      </p:cxnSp>
      <p:sp>
        <p:nvSpPr>
          <p:cNvPr id="14" name="Rectangle 13">
            <a:extLst>
              <a:ext uri="{FF2B5EF4-FFF2-40B4-BE49-F238E27FC236}">
                <a16:creationId xmlns:a16="http://schemas.microsoft.com/office/drawing/2014/main" id="{DA7657B3-C4D1-4703-9B62-235D54D25AC1}"/>
              </a:ext>
            </a:extLst>
          </p:cNvPr>
          <p:cNvSpPr/>
          <p:nvPr/>
        </p:nvSpPr>
        <p:spPr bwMode="auto">
          <a:xfrm>
            <a:off x="7200928" y="1822151"/>
            <a:ext cx="1675944" cy="772416"/>
          </a:xfrm>
          <a:prstGeom prst="rect">
            <a:avLst/>
          </a:prstGeom>
          <a:solidFill>
            <a:srgbClr val="FFFFFF"/>
          </a:solidFill>
          <a:ln w="285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23%</a:t>
            </a:r>
            <a:endParaRPr kumimoji="0" lang="en-US" sz="5400" b="1" i="0"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75800807"/>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6" grpId="0"/>
      <p:bldP spid="9" grpId="0"/>
      <p:bldP spid="10" grpId="0" animBg="1"/>
      <p:bldP spid="12"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lum bright="-10000"/>
          </a:blip>
          <a:srcRect l="29594" t="8556" r="30368" b="54272"/>
          <a:stretch>
            <a:fillRect/>
          </a:stretch>
        </p:blipFill>
        <p:spPr bwMode="auto">
          <a:xfrm>
            <a:off x="0" y="0"/>
            <a:ext cx="5636524" cy="6858000"/>
          </a:xfrm>
          <a:prstGeom prst="rect">
            <a:avLst/>
          </a:prstGeom>
          <a:noFill/>
          <a:ln w="9525">
            <a:noFill/>
            <a:round/>
            <a:headEnd/>
            <a:tailEnd/>
          </a:ln>
        </p:spPr>
      </p:pic>
      <p:sp>
        <p:nvSpPr>
          <p:cNvPr id="10251" name="TextBox 17"/>
          <p:cNvSpPr txBox="1">
            <a:spLocks noChangeArrowheads="1"/>
          </p:cNvSpPr>
          <p:nvPr/>
        </p:nvSpPr>
        <p:spPr bwMode="auto">
          <a:xfrm>
            <a:off x="-1" y="6027003"/>
            <a:ext cx="5650173" cy="830997"/>
          </a:xfrm>
          <a:prstGeom prst="rect">
            <a:avLst/>
          </a:prstGeom>
          <a:solidFill>
            <a:srgbClr val="000000">
              <a:alpha val="72157"/>
            </a:srgbClr>
          </a:solidFill>
          <a:ln w="9525">
            <a:noFill/>
            <a:miter lim="800000"/>
            <a:headEnd/>
            <a:tailEnd/>
          </a:ln>
        </p:spPr>
        <p:txBody>
          <a:bodyPr wrap="square">
            <a:spAutoFit/>
          </a:bodyPr>
          <a:lstStyle/>
          <a:p>
            <a:pPr algn="ctr"/>
            <a:r>
              <a:rPr lang="en-US" sz="4800" b="1" dirty="0">
                <a:solidFill>
                  <a:srgbClr val="FFC000"/>
                </a:solidFill>
                <a:effectLst>
                  <a:outerShdw blurRad="38100" dist="38100" dir="2700000" algn="tl">
                    <a:srgbClr val="000000">
                      <a:alpha val="43137"/>
                    </a:srgbClr>
                  </a:outerShdw>
                </a:effectLst>
                <a:latin typeface="Arial" pitchFamily="34" charset="0"/>
                <a:cs typeface="Arial" pitchFamily="34" charset="0"/>
              </a:rPr>
              <a:t>Typical Student</a:t>
            </a:r>
          </a:p>
        </p:txBody>
      </p:sp>
      <p:grpSp>
        <p:nvGrpSpPr>
          <p:cNvPr id="2" name="Group 26"/>
          <p:cNvGrpSpPr>
            <a:grpSpLocks/>
          </p:cNvGrpSpPr>
          <p:nvPr/>
        </p:nvGrpSpPr>
        <p:grpSpPr bwMode="auto">
          <a:xfrm>
            <a:off x="3262584" y="28660"/>
            <a:ext cx="5554918" cy="1672153"/>
            <a:chOff x="3086103" y="2425168"/>
            <a:chExt cx="4288964" cy="1672973"/>
          </a:xfrm>
        </p:grpSpPr>
        <p:cxnSp>
          <p:nvCxnSpPr>
            <p:cNvPr id="25" name="Straight Arrow Connector 14"/>
            <p:cNvCxnSpPr>
              <a:cxnSpLocks noChangeShapeType="1"/>
            </p:cNvCxnSpPr>
            <p:nvPr/>
          </p:nvCxnSpPr>
          <p:spPr bwMode="auto">
            <a:xfrm>
              <a:off x="3357635" y="3379791"/>
              <a:ext cx="1872938" cy="0"/>
            </a:xfrm>
            <a:prstGeom prst="straightConnector1">
              <a:avLst/>
            </a:prstGeom>
            <a:noFill/>
            <a:ln w="57150" algn="ctr">
              <a:solidFill>
                <a:srgbClr val="F6DB3C"/>
              </a:solidFill>
              <a:round/>
              <a:headEnd type="arrow" w="med" len="med"/>
              <a:tailEnd/>
            </a:ln>
          </p:spPr>
        </p:cxnSp>
        <p:sp>
          <p:nvSpPr>
            <p:cNvPr id="26" name="TextBox 15"/>
            <p:cNvSpPr txBox="1">
              <a:spLocks noChangeArrowheads="1"/>
            </p:cNvSpPr>
            <p:nvPr/>
          </p:nvSpPr>
          <p:spPr bwMode="auto">
            <a:xfrm>
              <a:off x="5099572" y="2425168"/>
              <a:ext cx="1906365" cy="1200918"/>
            </a:xfrm>
            <a:prstGeom prst="rect">
              <a:avLst/>
            </a:prstGeom>
            <a:noFill/>
            <a:ln w="9525">
              <a:noFill/>
              <a:miter lim="800000"/>
              <a:headEnd/>
              <a:tailEnd/>
            </a:ln>
          </p:spPr>
          <p:txBody>
            <a:bodyPr wrap="square">
              <a:spAutoFit/>
            </a:bodyPr>
            <a:lstStyle/>
            <a:p>
              <a:pPr algn="ctr"/>
              <a:r>
                <a:rPr lang="en-US" sz="3600" b="1" dirty="0">
                  <a:effectLst>
                    <a:outerShdw blurRad="38100" dist="38100" dir="2700000" algn="tl">
                      <a:srgbClr val="000000">
                        <a:alpha val="43137"/>
                      </a:srgbClr>
                    </a:outerShdw>
                  </a:effectLst>
                  <a:latin typeface="Arial" pitchFamily="34" charset="0"/>
                  <a:cs typeface="Arial" pitchFamily="34" charset="0"/>
                </a:rPr>
                <a:t>Distilled Wisdom</a:t>
              </a:r>
            </a:p>
          </p:txBody>
        </p:sp>
        <p:grpSp>
          <p:nvGrpSpPr>
            <p:cNvPr id="3" name="Group 19"/>
            <p:cNvGrpSpPr>
              <a:grpSpLocks/>
            </p:cNvGrpSpPr>
            <p:nvPr/>
          </p:nvGrpSpPr>
          <p:grpSpPr bwMode="auto">
            <a:xfrm flipV="1">
              <a:off x="3086103" y="3605810"/>
              <a:ext cx="4288964" cy="492331"/>
              <a:chOff x="4071274" y="3793668"/>
              <a:chExt cx="3135135" cy="792832"/>
            </a:xfrm>
          </p:grpSpPr>
          <p:sp>
            <p:nvSpPr>
              <p:cNvPr id="28" name="Freeform 21"/>
              <p:cNvSpPr>
                <a:spLocks/>
              </p:cNvSpPr>
              <p:nvPr/>
            </p:nvSpPr>
            <p:spPr bwMode="auto">
              <a:xfrm>
                <a:off x="4071274" y="3793668"/>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57150" cap="flat" cmpd="sng" algn="ctr">
                <a:solidFill>
                  <a:schemeClr val="tx1"/>
                </a:solidFill>
                <a:prstDash val="solid"/>
                <a:round/>
                <a:headEnd type="none" w="med" len="med"/>
                <a:tailEnd type="none" w="med" len="med"/>
              </a:ln>
            </p:spPr>
            <p:txBody>
              <a:bodyPr/>
              <a:lstStyle/>
              <a:p>
                <a:endParaRPr lang="en-CA"/>
              </a:p>
            </p:txBody>
          </p:sp>
          <p:sp>
            <p:nvSpPr>
              <p:cNvPr id="29" name="Freeform 22"/>
              <p:cNvSpPr>
                <a:spLocks/>
              </p:cNvSpPr>
              <p:nvPr/>
            </p:nvSpPr>
            <p:spPr bwMode="auto">
              <a:xfrm>
                <a:off x="4855062" y="3815436"/>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57150" cap="flat" cmpd="sng" algn="ctr">
                <a:solidFill>
                  <a:schemeClr val="tx1"/>
                </a:solidFill>
                <a:prstDash val="solid"/>
                <a:round/>
                <a:headEnd type="none" w="med" len="med"/>
                <a:tailEnd type="none" w="med" len="med"/>
              </a:ln>
            </p:spPr>
            <p:txBody>
              <a:bodyPr/>
              <a:lstStyle/>
              <a:p>
                <a:endParaRPr lang="en-CA"/>
              </a:p>
            </p:txBody>
          </p:sp>
          <p:sp>
            <p:nvSpPr>
              <p:cNvPr id="30" name="Freeform 23"/>
              <p:cNvSpPr>
                <a:spLocks/>
              </p:cNvSpPr>
              <p:nvPr/>
            </p:nvSpPr>
            <p:spPr bwMode="auto">
              <a:xfrm>
                <a:off x="5638850" y="3837204"/>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57150" cap="flat" cmpd="sng" algn="ctr">
                <a:solidFill>
                  <a:schemeClr val="tx1"/>
                </a:solidFill>
                <a:prstDash val="solid"/>
                <a:round/>
                <a:headEnd type="none" w="med" len="med"/>
                <a:tailEnd type="none" w="med" len="med"/>
              </a:ln>
            </p:spPr>
            <p:txBody>
              <a:bodyPr/>
              <a:lstStyle/>
              <a:p>
                <a:endParaRPr lang="en-CA"/>
              </a:p>
            </p:txBody>
          </p:sp>
          <p:sp>
            <p:nvSpPr>
              <p:cNvPr id="31" name="Freeform 24"/>
              <p:cNvSpPr>
                <a:spLocks/>
              </p:cNvSpPr>
              <p:nvPr/>
            </p:nvSpPr>
            <p:spPr bwMode="auto">
              <a:xfrm>
                <a:off x="6422638" y="3858972"/>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57150" cap="flat" cmpd="sng" algn="ctr">
                <a:solidFill>
                  <a:schemeClr val="tx1"/>
                </a:solidFill>
                <a:prstDash val="solid"/>
                <a:round/>
                <a:headEnd type="none" w="med" len="med"/>
                <a:tailEnd type="none" w="med" len="med"/>
              </a:ln>
            </p:spPr>
            <p:txBody>
              <a:bodyPr/>
              <a:lstStyle/>
              <a:p>
                <a:endParaRPr lang="en-CA"/>
              </a:p>
            </p:txBody>
          </p:sp>
        </p:grpSp>
      </p:grpSp>
      <p:grpSp>
        <p:nvGrpSpPr>
          <p:cNvPr id="4" name="Group 22"/>
          <p:cNvGrpSpPr/>
          <p:nvPr/>
        </p:nvGrpSpPr>
        <p:grpSpPr>
          <a:xfrm>
            <a:off x="1107854" y="778418"/>
            <a:ext cx="2165272" cy="1821040"/>
            <a:chOff x="1107854" y="778418"/>
            <a:chExt cx="2165272" cy="1821040"/>
          </a:xfrm>
        </p:grpSpPr>
        <p:sp>
          <p:nvSpPr>
            <p:cNvPr id="17" name="Chord 16"/>
            <p:cNvSpPr/>
            <p:nvPr/>
          </p:nvSpPr>
          <p:spPr bwMode="auto">
            <a:xfrm rot="5145313">
              <a:off x="1279970" y="606302"/>
              <a:ext cx="1821040" cy="2165272"/>
            </a:xfrm>
            <a:prstGeom prst="chord">
              <a:avLst>
                <a:gd name="adj1" fmla="val 4539896"/>
                <a:gd name="adj2" fmla="val 16200000"/>
              </a:avLst>
            </a:prstGeom>
            <a:solidFill>
              <a:srgbClr val="000000">
                <a:alpha val="43922"/>
              </a:srgbClr>
            </a:solidFill>
            <a:ln w="57150" cap="flat" cmpd="sng" algn="ctr">
              <a:solidFill>
                <a:srgbClr val="FF0000"/>
              </a:solidFill>
              <a:prstDash val="solid"/>
              <a:round/>
              <a:headEnd type="none" w="med" len="med"/>
              <a:tailEnd type="none" w="med" len="med"/>
            </a:ln>
            <a:effectLst/>
          </p:spPr>
          <p:txBody>
            <a:bodyPr/>
            <a:lstStyle/>
            <a:p>
              <a:pPr>
                <a:defRPr/>
              </a:pPr>
              <a:endParaRPr lang="en-US" dirty="0">
                <a:ln w="38100">
                  <a:solidFill>
                    <a:srgbClr val="000000"/>
                  </a:solidFill>
                </a:ln>
              </a:endParaRPr>
            </a:p>
          </p:txBody>
        </p:sp>
        <p:sp>
          <p:nvSpPr>
            <p:cNvPr id="20" name="TextBox 19"/>
            <p:cNvSpPr txBox="1"/>
            <p:nvPr/>
          </p:nvSpPr>
          <p:spPr>
            <a:xfrm>
              <a:off x="1318161" y="903763"/>
              <a:ext cx="1805049" cy="923330"/>
            </a:xfrm>
            <a:prstGeom prst="rect">
              <a:avLst/>
            </a:prstGeom>
            <a:noFill/>
          </p:spPr>
          <p:txBody>
            <a:bodyPr wrap="square" rtlCol="0">
              <a:spAutoFit/>
            </a:bodyPr>
            <a:lstStyle/>
            <a:p>
              <a:r>
                <a:rPr lang="en-US" sz="5400" b="1" dirty="0">
                  <a:effectLst>
                    <a:outerShdw blurRad="38100" dist="38100" dir="2700000" algn="tl">
                      <a:srgbClr val="000000">
                        <a:alpha val="43137"/>
                      </a:srgbClr>
                    </a:outerShdw>
                  </a:effectLst>
                  <a:latin typeface="Arial" pitchFamily="34" charset="0"/>
                  <a:cs typeface="Arial" pitchFamily="34" charset="0"/>
                </a:rPr>
                <a:t>23%</a:t>
              </a:r>
              <a:endParaRPr lang="en-CA" sz="5400" b="1" dirty="0">
                <a:effectLst>
                  <a:outerShdw blurRad="38100" dist="38100" dir="2700000" algn="tl">
                    <a:srgbClr val="000000">
                      <a:alpha val="43137"/>
                    </a:srgbClr>
                  </a:outerShdw>
                </a:effectLst>
                <a:latin typeface="Arial" pitchFamily="34" charset="0"/>
                <a:cs typeface="Arial" pitchFamily="34" charset="0"/>
              </a:endParaRPr>
            </a:p>
          </p:txBody>
        </p:sp>
      </p:grpSp>
      <p:grpSp>
        <p:nvGrpSpPr>
          <p:cNvPr id="16" name="Group 74"/>
          <p:cNvGrpSpPr>
            <a:grpSpLocks/>
          </p:cNvGrpSpPr>
          <p:nvPr/>
        </p:nvGrpSpPr>
        <p:grpSpPr bwMode="auto">
          <a:xfrm>
            <a:off x="-2688348" y="-2885354"/>
            <a:ext cx="11832348" cy="8634413"/>
            <a:chOff x="-3240200" y="-1388858"/>
            <a:chExt cx="11832659" cy="8634883"/>
          </a:xfrm>
        </p:grpSpPr>
        <p:cxnSp>
          <p:nvCxnSpPr>
            <p:cNvPr id="18" name="Straight Arrow Connector 12"/>
            <p:cNvCxnSpPr>
              <a:cxnSpLocks noChangeShapeType="1"/>
            </p:cNvCxnSpPr>
            <p:nvPr/>
          </p:nvCxnSpPr>
          <p:spPr bwMode="auto">
            <a:xfrm flipH="1" flipV="1">
              <a:off x="3075064" y="4205113"/>
              <a:ext cx="1344536" cy="671687"/>
            </a:xfrm>
            <a:prstGeom prst="straightConnector1">
              <a:avLst/>
            </a:prstGeom>
            <a:noFill/>
            <a:ln w="57150" algn="ctr">
              <a:solidFill>
                <a:srgbClr val="F6DB3C"/>
              </a:solidFill>
              <a:round/>
              <a:headEnd type="arrow" w="med" len="med"/>
              <a:tailEnd/>
            </a:ln>
          </p:spPr>
        </p:cxnSp>
        <p:sp>
          <p:nvSpPr>
            <p:cNvPr id="19" name="TextBox 16"/>
            <p:cNvSpPr txBox="1">
              <a:spLocks noChangeArrowheads="1"/>
            </p:cNvSpPr>
            <p:nvPr/>
          </p:nvSpPr>
          <p:spPr bwMode="auto">
            <a:xfrm>
              <a:off x="4885200" y="4725731"/>
              <a:ext cx="3707259" cy="584807"/>
            </a:xfrm>
            <a:prstGeom prst="rect">
              <a:avLst/>
            </a:prstGeom>
            <a:noFill/>
            <a:ln w="9525">
              <a:noFill/>
              <a:miter lim="800000"/>
              <a:headEnd/>
              <a:tailEnd/>
            </a:ln>
          </p:spPr>
          <p:txBody>
            <a:bodyPr>
              <a:spAutoFit/>
            </a:bodyPr>
            <a:lstStyle/>
            <a:p>
              <a:pPr algn="ctr"/>
              <a:r>
                <a:rPr lang="en-US" sz="3200" b="1" dirty="0">
                  <a:latin typeface="Arial" pitchFamily="34" charset="0"/>
                  <a:cs typeface="Arial" pitchFamily="34" charset="0"/>
                </a:rPr>
                <a:t>77% Scattered</a:t>
              </a:r>
            </a:p>
          </p:txBody>
        </p:sp>
        <p:grpSp>
          <p:nvGrpSpPr>
            <p:cNvPr id="21" name="Group 18"/>
            <p:cNvGrpSpPr>
              <a:grpSpLocks/>
            </p:cNvGrpSpPr>
            <p:nvPr/>
          </p:nvGrpSpPr>
          <p:grpSpPr bwMode="auto">
            <a:xfrm rot="1761629">
              <a:off x="2129116" y="4057178"/>
              <a:ext cx="3314296" cy="241189"/>
              <a:chOff x="3287486" y="3761014"/>
              <a:chExt cx="3918923" cy="825486"/>
            </a:xfrm>
          </p:grpSpPr>
          <p:sp>
            <p:nvSpPr>
              <p:cNvPr id="68" name="Freeform 11"/>
              <p:cNvSpPr>
                <a:spLocks/>
              </p:cNvSpPr>
              <p:nvPr/>
            </p:nvSpPr>
            <p:spPr bwMode="auto">
              <a:xfrm>
                <a:off x="3287486" y="3761014"/>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69" name="Freeform 12"/>
              <p:cNvSpPr>
                <a:spLocks/>
              </p:cNvSpPr>
              <p:nvPr/>
            </p:nvSpPr>
            <p:spPr bwMode="auto">
              <a:xfrm>
                <a:off x="4071274" y="3793668"/>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70" name="Freeform 13"/>
              <p:cNvSpPr>
                <a:spLocks/>
              </p:cNvSpPr>
              <p:nvPr/>
            </p:nvSpPr>
            <p:spPr bwMode="auto">
              <a:xfrm>
                <a:off x="4855062" y="3815436"/>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71" name="Freeform 14"/>
              <p:cNvSpPr>
                <a:spLocks/>
              </p:cNvSpPr>
              <p:nvPr/>
            </p:nvSpPr>
            <p:spPr bwMode="auto">
              <a:xfrm>
                <a:off x="5638850" y="3837204"/>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72" name="Freeform 15"/>
              <p:cNvSpPr>
                <a:spLocks/>
              </p:cNvSpPr>
              <p:nvPr/>
            </p:nvSpPr>
            <p:spPr bwMode="auto">
              <a:xfrm>
                <a:off x="6422638" y="3858972"/>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grpSp>
        <p:grpSp>
          <p:nvGrpSpPr>
            <p:cNvPr id="23" name="Group 18"/>
            <p:cNvGrpSpPr>
              <a:grpSpLocks/>
            </p:cNvGrpSpPr>
            <p:nvPr/>
          </p:nvGrpSpPr>
          <p:grpSpPr bwMode="auto">
            <a:xfrm rot="4610356">
              <a:off x="141883" y="5133671"/>
              <a:ext cx="3977158" cy="247549"/>
              <a:chOff x="3287486" y="3761014"/>
              <a:chExt cx="4702711" cy="847254"/>
            </a:xfrm>
          </p:grpSpPr>
          <p:sp>
            <p:nvSpPr>
              <p:cNvPr id="62" name="Freeform 11"/>
              <p:cNvSpPr>
                <a:spLocks/>
              </p:cNvSpPr>
              <p:nvPr/>
            </p:nvSpPr>
            <p:spPr bwMode="auto">
              <a:xfrm>
                <a:off x="3287486" y="3761014"/>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63" name="Freeform 12"/>
              <p:cNvSpPr>
                <a:spLocks/>
              </p:cNvSpPr>
              <p:nvPr/>
            </p:nvSpPr>
            <p:spPr bwMode="auto">
              <a:xfrm>
                <a:off x="4071274" y="3793668"/>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64" name="Freeform 13"/>
              <p:cNvSpPr>
                <a:spLocks/>
              </p:cNvSpPr>
              <p:nvPr/>
            </p:nvSpPr>
            <p:spPr bwMode="auto">
              <a:xfrm>
                <a:off x="4855062" y="3815436"/>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65" name="Freeform 14"/>
              <p:cNvSpPr>
                <a:spLocks/>
              </p:cNvSpPr>
              <p:nvPr/>
            </p:nvSpPr>
            <p:spPr bwMode="auto">
              <a:xfrm>
                <a:off x="5638850" y="3837204"/>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66" name="Freeform 15"/>
              <p:cNvSpPr>
                <a:spLocks/>
              </p:cNvSpPr>
              <p:nvPr/>
            </p:nvSpPr>
            <p:spPr bwMode="auto">
              <a:xfrm>
                <a:off x="6422638" y="3858972"/>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67" name="Freeform 16"/>
              <p:cNvSpPr>
                <a:spLocks/>
              </p:cNvSpPr>
              <p:nvPr/>
            </p:nvSpPr>
            <p:spPr bwMode="auto">
              <a:xfrm>
                <a:off x="7206426" y="3880740"/>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grpSp>
        <p:grpSp>
          <p:nvGrpSpPr>
            <p:cNvPr id="24" name="Group 18"/>
            <p:cNvGrpSpPr>
              <a:grpSpLocks/>
            </p:cNvGrpSpPr>
            <p:nvPr/>
          </p:nvGrpSpPr>
          <p:grpSpPr bwMode="auto">
            <a:xfrm rot="7421847">
              <a:off x="-1470622" y="4740299"/>
              <a:ext cx="3314296" cy="241189"/>
              <a:chOff x="3287486" y="3761014"/>
              <a:chExt cx="3918923" cy="825486"/>
            </a:xfrm>
          </p:grpSpPr>
          <p:sp>
            <p:nvSpPr>
              <p:cNvPr id="56" name="Freeform 11"/>
              <p:cNvSpPr>
                <a:spLocks/>
              </p:cNvSpPr>
              <p:nvPr/>
            </p:nvSpPr>
            <p:spPr bwMode="auto">
              <a:xfrm>
                <a:off x="3287486" y="3761014"/>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57" name="Freeform 12"/>
              <p:cNvSpPr>
                <a:spLocks/>
              </p:cNvSpPr>
              <p:nvPr/>
            </p:nvSpPr>
            <p:spPr bwMode="auto">
              <a:xfrm>
                <a:off x="4071274" y="3793668"/>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58" name="Freeform 13"/>
              <p:cNvSpPr>
                <a:spLocks/>
              </p:cNvSpPr>
              <p:nvPr/>
            </p:nvSpPr>
            <p:spPr bwMode="auto">
              <a:xfrm>
                <a:off x="4855062" y="3815436"/>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59" name="Freeform 14"/>
              <p:cNvSpPr>
                <a:spLocks/>
              </p:cNvSpPr>
              <p:nvPr/>
            </p:nvSpPr>
            <p:spPr bwMode="auto">
              <a:xfrm>
                <a:off x="5638850" y="3837204"/>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60" name="Freeform 15"/>
              <p:cNvSpPr>
                <a:spLocks/>
              </p:cNvSpPr>
              <p:nvPr/>
            </p:nvSpPr>
            <p:spPr bwMode="auto">
              <a:xfrm>
                <a:off x="6422638" y="3858972"/>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grpSp>
        <p:grpSp>
          <p:nvGrpSpPr>
            <p:cNvPr id="27" name="Group 18"/>
            <p:cNvGrpSpPr>
              <a:grpSpLocks/>
            </p:cNvGrpSpPr>
            <p:nvPr/>
          </p:nvGrpSpPr>
          <p:grpSpPr bwMode="auto">
            <a:xfrm rot="4048408">
              <a:off x="-1810743" y="475946"/>
              <a:ext cx="3977158" cy="247549"/>
              <a:chOff x="3287486" y="3761014"/>
              <a:chExt cx="4702711" cy="847254"/>
            </a:xfrm>
          </p:grpSpPr>
          <p:sp>
            <p:nvSpPr>
              <p:cNvPr id="50" name="Freeform 11"/>
              <p:cNvSpPr>
                <a:spLocks/>
              </p:cNvSpPr>
              <p:nvPr/>
            </p:nvSpPr>
            <p:spPr bwMode="auto">
              <a:xfrm>
                <a:off x="3287486" y="3761014"/>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54" name="Freeform 15"/>
              <p:cNvSpPr>
                <a:spLocks/>
              </p:cNvSpPr>
              <p:nvPr/>
            </p:nvSpPr>
            <p:spPr bwMode="auto">
              <a:xfrm>
                <a:off x="6422638" y="3858972"/>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55" name="Freeform 16"/>
              <p:cNvSpPr>
                <a:spLocks/>
              </p:cNvSpPr>
              <p:nvPr/>
            </p:nvSpPr>
            <p:spPr bwMode="auto">
              <a:xfrm>
                <a:off x="7206426" y="3880740"/>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grpSp>
        <p:grpSp>
          <p:nvGrpSpPr>
            <p:cNvPr id="32" name="Group 18"/>
            <p:cNvGrpSpPr>
              <a:grpSpLocks/>
            </p:cNvGrpSpPr>
            <p:nvPr/>
          </p:nvGrpSpPr>
          <p:grpSpPr bwMode="auto">
            <a:xfrm rot="-2523335">
              <a:off x="1751093" y="1719682"/>
              <a:ext cx="1325710" cy="222108"/>
              <a:chOff x="3287486" y="3761014"/>
              <a:chExt cx="1567559" cy="760182"/>
            </a:xfrm>
          </p:grpSpPr>
          <p:sp>
            <p:nvSpPr>
              <p:cNvPr id="44" name="Freeform 11"/>
              <p:cNvSpPr>
                <a:spLocks/>
              </p:cNvSpPr>
              <p:nvPr/>
            </p:nvSpPr>
            <p:spPr bwMode="auto">
              <a:xfrm>
                <a:off x="3287486" y="3761014"/>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45" name="Freeform 12"/>
              <p:cNvSpPr>
                <a:spLocks/>
              </p:cNvSpPr>
              <p:nvPr/>
            </p:nvSpPr>
            <p:spPr bwMode="auto">
              <a:xfrm>
                <a:off x="4071274" y="3793668"/>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grpSp>
        <p:grpSp>
          <p:nvGrpSpPr>
            <p:cNvPr id="33" name="Group 18"/>
            <p:cNvGrpSpPr>
              <a:grpSpLocks/>
            </p:cNvGrpSpPr>
            <p:nvPr/>
          </p:nvGrpSpPr>
          <p:grpSpPr bwMode="auto">
            <a:xfrm rot="435613">
              <a:off x="-3240200" y="2503085"/>
              <a:ext cx="3801152" cy="269975"/>
              <a:chOff x="3287486" y="3761014"/>
              <a:chExt cx="4494595" cy="924010"/>
            </a:xfrm>
          </p:grpSpPr>
          <p:sp>
            <p:nvSpPr>
              <p:cNvPr id="38" name="Freeform 11"/>
              <p:cNvSpPr>
                <a:spLocks/>
              </p:cNvSpPr>
              <p:nvPr/>
            </p:nvSpPr>
            <p:spPr bwMode="auto">
              <a:xfrm>
                <a:off x="3287486" y="3761014"/>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42" name="Freeform 15"/>
              <p:cNvSpPr>
                <a:spLocks/>
              </p:cNvSpPr>
              <p:nvPr/>
            </p:nvSpPr>
            <p:spPr bwMode="auto">
              <a:xfrm>
                <a:off x="6214520" y="3935723"/>
                <a:ext cx="783770" cy="727533"/>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43" name="Freeform 16"/>
              <p:cNvSpPr>
                <a:spLocks/>
              </p:cNvSpPr>
              <p:nvPr/>
            </p:nvSpPr>
            <p:spPr bwMode="auto">
              <a:xfrm>
                <a:off x="6998310" y="3957491"/>
                <a:ext cx="783771" cy="727533"/>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grpSp>
        <p:cxnSp>
          <p:nvCxnSpPr>
            <p:cNvPr id="34" name="Straight Arrow Connector 12"/>
            <p:cNvCxnSpPr>
              <a:cxnSpLocks noChangeShapeType="1"/>
            </p:cNvCxnSpPr>
            <p:nvPr/>
          </p:nvCxnSpPr>
          <p:spPr bwMode="auto">
            <a:xfrm flipH="1" flipV="1">
              <a:off x="2357727" y="5025162"/>
              <a:ext cx="487285" cy="1376536"/>
            </a:xfrm>
            <a:prstGeom prst="straightConnector1">
              <a:avLst/>
            </a:prstGeom>
            <a:noFill/>
            <a:ln w="57150" algn="ctr">
              <a:solidFill>
                <a:srgbClr val="F6DB3C"/>
              </a:solidFill>
              <a:round/>
              <a:headEnd type="arrow" w="med" len="med"/>
              <a:tailEnd/>
            </a:ln>
          </p:spPr>
        </p:cxnSp>
        <p:cxnSp>
          <p:nvCxnSpPr>
            <p:cNvPr id="35" name="Straight Arrow Connector 12"/>
            <p:cNvCxnSpPr>
              <a:cxnSpLocks noChangeShapeType="1"/>
            </p:cNvCxnSpPr>
            <p:nvPr/>
          </p:nvCxnSpPr>
          <p:spPr bwMode="auto">
            <a:xfrm flipV="1">
              <a:off x="72723" y="4448962"/>
              <a:ext cx="655717" cy="1119360"/>
            </a:xfrm>
            <a:prstGeom prst="straightConnector1">
              <a:avLst/>
            </a:prstGeom>
            <a:noFill/>
            <a:ln w="57150" algn="ctr">
              <a:solidFill>
                <a:srgbClr val="F6DB3C"/>
              </a:solidFill>
              <a:round/>
              <a:headEnd type="arrow" w="med" len="med"/>
              <a:tailEnd/>
            </a:ln>
          </p:spPr>
        </p:cxnSp>
        <p:cxnSp>
          <p:nvCxnSpPr>
            <p:cNvPr id="36" name="Straight Arrow Connector 12"/>
            <p:cNvCxnSpPr>
              <a:cxnSpLocks noChangeShapeType="1"/>
            </p:cNvCxnSpPr>
            <p:nvPr/>
          </p:nvCxnSpPr>
          <p:spPr bwMode="auto">
            <a:xfrm>
              <a:off x="897046" y="1594335"/>
              <a:ext cx="221959" cy="610289"/>
            </a:xfrm>
            <a:prstGeom prst="straightConnector1">
              <a:avLst/>
            </a:prstGeom>
            <a:noFill/>
            <a:ln w="57150" algn="ctr">
              <a:solidFill>
                <a:srgbClr val="F6DB3C"/>
              </a:solidFill>
              <a:round/>
              <a:headEnd type="arrow" w="med" len="med"/>
              <a:tailEnd/>
            </a:ln>
          </p:spPr>
        </p:cxnSp>
        <p:cxnSp>
          <p:nvCxnSpPr>
            <p:cNvPr id="37" name="Straight Arrow Connector 12"/>
            <p:cNvCxnSpPr>
              <a:cxnSpLocks noChangeShapeType="1"/>
            </p:cNvCxnSpPr>
            <p:nvPr/>
          </p:nvCxnSpPr>
          <p:spPr bwMode="auto">
            <a:xfrm flipH="1">
              <a:off x="1776721" y="1570986"/>
              <a:ext cx="391018" cy="538257"/>
            </a:xfrm>
            <a:prstGeom prst="straightConnector1">
              <a:avLst/>
            </a:prstGeom>
            <a:noFill/>
            <a:ln w="57150" algn="ctr">
              <a:solidFill>
                <a:srgbClr val="F6DB3C"/>
              </a:solidFill>
              <a:round/>
              <a:headEnd type="arrow" w="med" len="med"/>
              <a:tailEnd/>
            </a:ln>
          </p:spPr>
        </p:cxnSp>
        <p:cxnSp>
          <p:nvCxnSpPr>
            <p:cNvPr id="76" name="Straight Arrow Connector 12"/>
            <p:cNvCxnSpPr>
              <a:cxnSpLocks noChangeShapeType="1"/>
            </p:cNvCxnSpPr>
            <p:nvPr/>
          </p:nvCxnSpPr>
          <p:spPr bwMode="auto">
            <a:xfrm>
              <a:off x="-397398" y="3135537"/>
              <a:ext cx="843170" cy="23751"/>
            </a:xfrm>
            <a:prstGeom prst="straightConnector1">
              <a:avLst/>
            </a:prstGeom>
            <a:noFill/>
            <a:ln w="57150" algn="ctr">
              <a:solidFill>
                <a:srgbClr val="F6DB3C"/>
              </a:solidFill>
              <a:round/>
              <a:headEnd type="arrow" w="med" len="med"/>
              <a:tailEnd/>
            </a:ln>
          </p:spPr>
        </p:cxnSp>
      </p:grpSp>
      <p:sp>
        <p:nvSpPr>
          <p:cNvPr id="61" name="Rectangle 60"/>
          <p:cNvSpPr/>
          <p:nvPr/>
        </p:nvSpPr>
        <p:spPr>
          <a:xfrm>
            <a:off x="5794893" y="4793723"/>
            <a:ext cx="3349107" cy="2062103"/>
          </a:xfrm>
          <a:prstGeom prst="rect">
            <a:avLst/>
          </a:prstGeom>
        </p:spPr>
        <p:txBody>
          <a:bodyPr wrap="square">
            <a:spAutoFit/>
          </a:bodyPr>
          <a:lstStyle/>
          <a:p>
            <a:pPr algn="ctr"/>
            <a:r>
              <a:rPr lang="en-CA" sz="1600" b="1" dirty="0">
                <a:effectLst>
                  <a:outerShdw blurRad="38100" dist="38100" dir="2700000" algn="tl">
                    <a:srgbClr val="000000">
                      <a:alpha val="43137"/>
                    </a:srgbClr>
                  </a:outerShdw>
                </a:effectLst>
                <a:latin typeface="Arial" pitchFamily="34" charset="0"/>
                <a:cs typeface="Arial" pitchFamily="34" charset="0"/>
              </a:rPr>
              <a:t>Hake, Richard R. "Interactive-engagement versus traditional methods: A six-thousand-student survey of mechanics test data for introductory physics courses." </a:t>
            </a:r>
            <a:r>
              <a:rPr lang="en-CA" sz="1600" b="1" i="1" dirty="0">
                <a:effectLst>
                  <a:outerShdw blurRad="38100" dist="38100" dir="2700000" algn="tl">
                    <a:srgbClr val="000000">
                      <a:alpha val="43137"/>
                    </a:srgbClr>
                  </a:outerShdw>
                </a:effectLst>
                <a:latin typeface="Arial" pitchFamily="34" charset="0"/>
                <a:cs typeface="Arial" pitchFamily="34" charset="0"/>
              </a:rPr>
              <a:t>American journal of Physics</a:t>
            </a:r>
            <a:r>
              <a:rPr lang="en-CA" sz="1600" b="1" dirty="0">
                <a:effectLst>
                  <a:outerShdw blurRad="38100" dist="38100" dir="2700000" algn="tl">
                    <a:srgbClr val="000000">
                      <a:alpha val="43137"/>
                    </a:srgbClr>
                  </a:outerShdw>
                </a:effectLst>
                <a:latin typeface="Arial" pitchFamily="34" charset="0"/>
                <a:cs typeface="Arial" pitchFamily="34" charset="0"/>
              </a:rPr>
              <a:t> 66.1 (1998): 64-74.</a:t>
            </a: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fade">
                                      <p:cBhvr>
                                        <p:cTn id="15" dur="500"/>
                                        <p:tgtEl>
                                          <p:spTgt spid="6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938"/>
            <a:ext cx="8229600" cy="988349"/>
          </a:xfrm>
        </p:spPr>
        <p:txBody>
          <a:bodyPr/>
          <a:lstStyle/>
          <a:p>
            <a:pPr>
              <a:defRPr/>
            </a:pPr>
            <a:r>
              <a:rPr lang="en-US" sz="6000" dirty="0"/>
              <a:t>Best Lesson Ever</a:t>
            </a:r>
          </a:p>
        </p:txBody>
      </p:sp>
      <p:pic>
        <p:nvPicPr>
          <p:cNvPr id="66562" name="Picture 2" descr="http://rlv.zcache.com/daffy_duck_with_a_great_idea_posters-r0e50dc907813443b98f7ed05755ace1e_geub_400.jpg"/>
          <p:cNvPicPr>
            <a:picLocks noChangeAspect="1" noChangeArrowheads="1"/>
          </p:cNvPicPr>
          <p:nvPr/>
        </p:nvPicPr>
        <p:blipFill>
          <a:blip r:embed="rId3" cstate="print"/>
          <a:srcRect l="15543" t="9000" r="14708" b="9250"/>
          <a:stretch>
            <a:fillRect/>
          </a:stretch>
        </p:blipFill>
        <p:spPr bwMode="auto">
          <a:xfrm>
            <a:off x="0" y="1036638"/>
            <a:ext cx="2979738" cy="3551237"/>
          </a:xfrm>
          <a:prstGeom prst="rect">
            <a:avLst/>
          </a:prstGeom>
          <a:noFill/>
          <a:ln w="9525">
            <a:noFill/>
            <a:miter lim="800000"/>
            <a:headEnd/>
            <a:tailEnd/>
          </a:ln>
        </p:spPr>
      </p:pic>
      <p:pic>
        <p:nvPicPr>
          <p:cNvPr id="66564" name="Picture 4" descr="http://25.media.tumblr.com/tumblr_luzev79oFK1qbycdbo1_400.jpg"/>
          <p:cNvPicPr>
            <a:picLocks noChangeAspect="1" noChangeArrowheads="1"/>
          </p:cNvPicPr>
          <p:nvPr/>
        </p:nvPicPr>
        <p:blipFill>
          <a:blip r:embed="rId4" cstate="print"/>
          <a:srcRect l="10269" t="21512" r="6253" b="16280"/>
          <a:stretch>
            <a:fillRect/>
          </a:stretch>
        </p:blipFill>
        <p:spPr bwMode="auto">
          <a:xfrm>
            <a:off x="5948363" y="1036638"/>
            <a:ext cx="3195637" cy="3548062"/>
          </a:xfrm>
          <a:prstGeom prst="rect">
            <a:avLst/>
          </a:prstGeom>
          <a:noFill/>
          <a:ln w="9525">
            <a:noFill/>
            <a:miter lim="800000"/>
            <a:headEnd/>
            <a:tailEnd/>
          </a:ln>
        </p:spPr>
      </p:pic>
      <p:pic>
        <p:nvPicPr>
          <p:cNvPr id="66566" name="Picture 6" descr="http://www.mobilecommercedaily.com/wp-content/uploads/2012/01/ikea3_opt.png"/>
          <p:cNvPicPr>
            <a:picLocks noChangeAspect="1" noChangeArrowheads="1"/>
          </p:cNvPicPr>
          <p:nvPr/>
        </p:nvPicPr>
        <p:blipFill>
          <a:blip r:embed="rId5" cstate="print"/>
          <a:srcRect t="13499" r="5458" b="12666"/>
          <a:stretch>
            <a:fillRect/>
          </a:stretch>
        </p:blipFill>
        <p:spPr bwMode="auto">
          <a:xfrm>
            <a:off x="2967038" y="1036638"/>
            <a:ext cx="2981325" cy="3552825"/>
          </a:xfrm>
          <a:prstGeom prst="rect">
            <a:avLst/>
          </a:prstGeom>
          <a:noFill/>
          <a:ln w="9525">
            <a:noFill/>
            <a:miter lim="800000"/>
            <a:headEnd/>
            <a:tailEnd/>
          </a:ln>
        </p:spPr>
      </p:pic>
      <p:cxnSp>
        <p:nvCxnSpPr>
          <p:cNvPr id="6" name="Straight Arrow Connector 5"/>
          <p:cNvCxnSpPr>
            <a:cxnSpLocks noChangeShapeType="1"/>
          </p:cNvCxnSpPr>
          <p:nvPr/>
        </p:nvCxnSpPr>
        <p:spPr bwMode="auto">
          <a:xfrm>
            <a:off x="2647950" y="2682875"/>
            <a:ext cx="619125" cy="0"/>
          </a:xfrm>
          <a:prstGeom prst="straightConnector1">
            <a:avLst/>
          </a:prstGeom>
          <a:noFill/>
          <a:ln w="76200" algn="ctr">
            <a:solidFill>
              <a:srgbClr val="FF0000"/>
            </a:solidFill>
            <a:round/>
            <a:headEnd/>
            <a:tailEnd type="arrow" w="med" len="med"/>
          </a:ln>
        </p:spPr>
      </p:cxnSp>
      <p:cxnSp>
        <p:nvCxnSpPr>
          <p:cNvPr id="8" name="Straight Arrow Connector 7"/>
          <p:cNvCxnSpPr>
            <a:cxnSpLocks noChangeShapeType="1"/>
          </p:cNvCxnSpPr>
          <p:nvPr/>
        </p:nvCxnSpPr>
        <p:spPr bwMode="auto">
          <a:xfrm>
            <a:off x="5600700" y="2701925"/>
            <a:ext cx="619125" cy="0"/>
          </a:xfrm>
          <a:prstGeom prst="straightConnector1">
            <a:avLst/>
          </a:prstGeom>
          <a:noFill/>
          <a:ln w="76200" algn="ctr">
            <a:solidFill>
              <a:srgbClr val="FF0000"/>
            </a:solidFill>
            <a:round/>
            <a:headEnd/>
            <a:tailEnd type="arrow" w="med" len="med"/>
          </a:ln>
        </p:spPr>
      </p:cxnSp>
      <p:pic>
        <p:nvPicPr>
          <p:cNvPr id="66569" name="Picture 9" descr="C:\Documents and Settings\Chris\My Documents\Teaching\Presentations\OAPT 2013\highly_trained_monkeys-457337.jpg"/>
          <p:cNvPicPr>
            <a:picLocks noChangeAspect="1" noChangeArrowheads="1"/>
          </p:cNvPicPr>
          <p:nvPr/>
        </p:nvPicPr>
        <p:blipFill>
          <a:blip r:embed="rId6" cstate="print"/>
          <a:srcRect b="12366"/>
          <a:stretch>
            <a:fillRect/>
          </a:stretch>
        </p:blipFill>
        <p:spPr bwMode="auto">
          <a:xfrm>
            <a:off x="0" y="3887788"/>
            <a:ext cx="9144000" cy="2970212"/>
          </a:xfrm>
          <a:prstGeom prst="rect">
            <a:avLst/>
          </a:prstGeom>
          <a:noFill/>
          <a:ln w="9525">
            <a:noFill/>
            <a:miter lim="800000"/>
            <a:headEnd/>
            <a:tailEnd/>
          </a:ln>
        </p:spPr>
      </p:pic>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562"/>
                                        </p:tgtEl>
                                        <p:attrNameLst>
                                          <p:attrName>style.visibility</p:attrName>
                                        </p:attrNameLst>
                                      </p:cBhvr>
                                      <p:to>
                                        <p:strVal val="visible"/>
                                      </p:to>
                                    </p:set>
                                    <p:animEffect transition="in" filter="fade">
                                      <p:cBhvr>
                                        <p:cTn id="7" dur="500"/>
                                        <p:tgtEl>
                                          <p:spTgt spid="665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66566"/>
                                        </p:tgtEl>
                                        <p:attrNameLst>
                                          <p:attrName>style.visibility</p:attrName>
                                        </p:attrNameLst>
                                      </p:cBhvr>
                                      <p:to>
                                        <p:strVal val="visible"/>
                                      </p:to>
                                    </p:set>
                                    <p:animEffect transition="in" filter="fade">
                                      <p:cBhvr>
                                        <p:cTn id="15" dur="500"/>
                                        <p:tgtEl>
                                          <p:spTgt spid="6656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66564"/>
                                        </p:tgtEl>
                                        <p:attrNameLst>
                                          <p:attrName>style.visibility</p:attrName>
                                        </p:attrNameLst>
                                      </p:cBhvr>
                                      <p:to>
                                        <p:strVal val="visible"/>
                                      </p:to>
                                    </p:set>
                                    <p:animEffect transition="in" filter="fade">
                                      <p:cBhvr>
                                        <p:cTn id="23" dur="500"/>
                                        <p:tgtEl>
                                          <p:spTgt spid="6656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6569"/>
                                        </p:tgtEl>
                                        <p:attrNameLst>
                                          <p:attrName>style.visibility</p:attrName>
                                        </p:attrNameLst>
                                      </p:cBhvr>
                                      <p:to>
                                        <p:strVal val="visible"/>
                                      </p:to>
                                    </p:set>
                                    <p:animEffect transition="in" filter="fade">
                                      <p:cBhvr>
                                        <p:cTn id="28" dur="500"/>
                                        <p:tgtEl>
                                          <p:spTgt spid="665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descr="Image result for cartoon explosion in face">
            <a:extLst>
              <a:ext uri="{FF2B5EF4-FFF2-40B4-BE49-F238E27FC236}">
                <a16:creationId xmlns:a16="http://schemas.microsoft.com/office/drawing/2014/main" id="{A9BE6B99-4391-4E2B-A137-E677E52D4F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924"/>
            <a:ext cx="9163799" cy="5942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009465"/>
      </p:ext>
    </p:extLst>
  </p:cSld>
  <p:clrMapOvr>
    <a:masterClrMapping/>
  </p:clrMapOvr>
  <p:transition spd="med" advClick="0">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000" dirty="0"/>
              <a:t>Teacher Doesn’t Matter</a:t>
            </a:r>
          </a:p>
        </p:txBody>
      </p:sp>
      <p:pic>
        <p:nvPicPr>
          <p:cNvPr id="3" name="114943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982638" y="1279477"/>
            <a:ext cx="7438030" cy="5578523"/>
          </a:xfrm>
          <a:prstGeom prst="rect">
            <a:avLst/>
          </a:prstGeom>
        </p:spPr>
      </p:pic>
    </p:spTree>
    <p:extLst>
      <p:ext uri="{BB962C8B-B14F-4D97-AF65-F5344CB8AC3E}">
        <p14:creationId xmlns:p14="http://schemas.microsoft.com/office/powerpoint/2010/main" val="1189988425"/>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Related image"/>
          <p:cNvPicPr>
            <a:picLocks noChangeAspect="1" noChangeArrowheads="1"/>
          </p:cNvPicPr>
          <p:nvPr/>
        </p:nvPicPr>
        <p:blipFill>
          <a:blip r:embed="rId3" cstate="print"/>
          <a:srcRect/>
          <a:stretch>
            <a:fillRect/>
          </a:stretch>
        </p:blipFill>
        <p:spPr bwMode="auto">
          <a:xfrm>
            <a:off x="0" y="204536"/>
            <a:ext cx="9144000" cy="6858002"/>
          </a:xfrm>
          <a:prstGeom prst="rect">
            <a:avLst/>
          </a:prstGeom>
          <a:noFill/>
        </p:spPr>
      </p:pic>
      <p:sp>
        <p:nvSpPr>
          <p:cNvPr id="2" name="Title 1"/>
          <p:cNvSpPr>
            <a:spLocks noGrp="1"/>
          </p:cNvSpPr>
          <p:nvPr>
            <p:ph type="title"/>
          </p:nvPr>
        </p:nvSpPr>
        <p:spPr/>
        <p:txBody>
          <a:bodyPr/>
          <a:lstStyle/>
          <a:p>
            <a:r>
              <a:rPr lang="en-US" sz="6000" dirty="0"/>
              <a:t>Teacher Doesn’t Matter</a:t>
            </a:r>
          </a:p>
        </p:txBody>
      </p:sp>
      <p:sp>
        <p:nvSpPr>
          <p:cNvPr id="4" name="Rectangle 3">
            <a:extLst>
              <a:ext uri="{FF2B5EF4-FFF2-40B4-BE49-F238E27FC236}">
                <a16:creationId xmlns:a16="http://schemas.microsoft.com/office/drawing/2014/main" id="{DA7657B3-C4D1-4703-9B62-235D54D25AC1}"/>
              </a:ext>
            </a:extLst>
          </p:cNvPr>
          <p:cNvSpPr/>
          <p:nvPr/>
        </p:nvSpPr>
        <p:spPr bwMode="auto">
          <a:xfrm>
            <a:off x="90445" y="2033517"/>
            <a:ext cx="5450546" cy="4135272"/>
          </a:xfrm>
          <a:prstGeom prst="rect">
            <a:avLst/>
          </a:prstGeom>
          <a:solidFill>
            <a:srgbClr val="000000">
              <a:alpha val="50196"/>
            </a:srgbClr>
          </a:solidFill>
          <a:ln w="285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99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23%</a:t>
            </a:r>
            <a:endParaRPr kumimoji="0" lang="en-US" sz="19900" b="1" i="0"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54962642"/>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s://tonybutler1.files.wordpress.com/2014/08/5dby_demag_1884_168.jpg"/>
          <p:cNvPicPr>
            <a:picLocks noChangeAspect="1" noChangeArrowheads="1"/>
          </p:cNvPicPr>
          <p:nvPr/>
        </p:nvPicPr>
        <p:blipFill>
          <a:blip r:embed="rId3" cstate="print">
            <a:lum contrast="10000"/>
          </a:blip>
          <a:srcRect l="9040" r="7207" b="11279"/>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5028539" y="63790"/>
            <a:ext cx="4041037" cy="3189769"/>
          </a:xfrm>
        </p:spPr>
        <p:txBody>
          <a:bodyPr/>
          <a:lstStyle/>
          <a:p>
            <a:r>
              <a:rPr lang="en-US" sz="5400" dirty="0"/>
              <a:t>A Scientific Revolution for Teaching</a:t>
            </a:r>
          </a:p>
        </p:txBody>
      </p:sp>
      <p:sp>
        <p:nvSpPr>
          <p:cNvPr id="4" name="Rectangle 3"/>
          <p:cNvSpPr/>
          <p:nvPr/>
        </p:nvSpPr>
        <p:spPr>
          <a:xfrm>
            <a:off x="1" y="6263427"/>
            <a:ext cx="9144000" cy="584775"/>
          </a:xfrm>
          <a:prstGeom prst="rect">
            <a:avLst/>
          </a:prstGeom>
          <a:solidFill>
            <a:srgbClr val="000000">
              <a:alpha val="50196"/>
            </a:srgbClr>
          </a:solidFill>
        </p:spPr>
        <p:txBody>
          <a:bodyPr wrap="square">
            <a:spAutoFit/>
          </a:bodyPr>
          <a:lstStyle/>
          <a:p>
            <a:pPr algn="ctr"/>
            <a:r>
              <a:rPr lang="en-CA" sz="1600" dirty="0"/>
              <a:t> </a:t>
            </a:r>
            <a:r>
              <a:rPr lang="en-CA" sz="1600" b="1" i="1" dirty="0">
                <a:latin typeface="Arial" pitchFamily="34" charset="0"/>
                <a:cs typeface="Arial" pitchFamily="34" charset="0"/>
              </a:rPr>
              <a:t>A Philosopher giving a Lecture on the </a:t>
            </a:r>
            <a:r>
              <a:rPr lang="en-CA" sz="1600" b="1" i="1" dirty="0" err="1">
                <a:latin typeface="Arial" pitchFamily="34" charset="0"/>
                <a:cs typeface="Arial" pitchFamily="34" charset="0"/>
              </a:rPr>
              <a:t>Orrery</a:t>
            </a:r>
            <a:r>
              <a:rPr lang="en-CA" sz="1600" b="1" i="1" dirty="0">
                <a:latin typeface="Arial" pitchFamily="34" charset="0"/>
                <a:cs typeface="Arial" pitchFamily="34" charset="0"/>
              </a:rPr>
              <a:t> in which a lamp is put in place of the Sun, </a:t>
            </a:r>
            <a:r>
              <a:rPr lang="en-CA" sz="1600" b="1" dirty="0">
                <a:latin typeface="Arial" pitchFamily="34" charset="0"/>
                <a:cs typeface="Arial" pitchFamily="34" charset="0"/>
              </a:rPr>
              <a:t> </a:t>
            </a:r>
          </a:p>
          <a:p>
            <a:pPr algn="ctr"/>
            <a:r>
              <a:rPr lang="en-CA" sz="1600" b="1" dirty="0">
                <a:latin typeface="Arial" pitchFamily="34" charset="0"/>
                <a:cs typeface="Arial" pitchFamily="34" charset="0"/>
              </a:rPr>
              <a:t>Joseph Wright of Derby, 1766</a:t>
            </a:r>
          </a:p>
        </p:txBody>
      </p:sp>
    </p:spTree>
    <p:extLst>
      <p:ext uri="{BB962C8B-B14F-4D97-AF65-F5344CB8AC3E}">
        <p14:creationId xmlns:p14="http://schemas.microsoft.com/office/powerpoint/2010/main" val="3762619897"/>
      </p:ext>
    </p:extLst>
  </p:cSld>
  <p:clrMapOvr>
    <a:masterClrMapping/>
  </p:clrMapOvr>
  <p:transition spd="med" advClick="0">
    <p:fade/>
  </p:transition>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bwMode="auto">
          <a:xfrm>
            <a:off x="-1" y="0"/>
            <a:ext cx="2481943" cy="6858000"/>
          </a:xfrm>
          <a:prstGeom prst="rect">
            <a:avLst/>
          </a:prstGeom>
          <a:solidFill>
            <a:srgbClr val="000000"/>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pic>
        <p:nvPicPr>
          <p:cNvPr id="21506" name="Picture 1"/>
          <p:cNvPicPr>
            <a:picLocks noChangeAspect="1" noChangeArrowheads="1"/>
          </p:cNvPicPr>
          <p:nvPr/>
        </p:nvPicPr>
        <p:blipFill>
          <a:blip r:embed="rId3" cstate="print"/>
          <a:srcRect l="6952" t="12743" r="17423" b="22832"/>
          <a:stretch>
            <a:fillRect/>
          </a:stretch>
        </p:blipFill>
        <p:spPr bwMode="auto">
          <a:xfrm>
            <a:off x="2465800" y="1357"/>
            <a:ext cx="6678200" cy="6856643"/>
          </a:xfrm>
          <a:prstGeom prst="rect">
            <a:avLst/>
          </a:prstGeom>
          <a:noFill/>
          <a:ln w="9525">
            <a:noFill/>
            <a:round/>
            <a:headEnd/>
            <a:tailEnd/>
          </a:ln>
        </p:spPr>
      </p:pic>
      <p:sp>
        <p:nvSpPr>
          <p:cNvPr id="4" name="Rectangle 2"/>
          <p:cNvSpPr>
            <a:spLocks noGrp="1" noChangeArrowheads="1"/>
          </p:cNvSpPr>
          <p:nvPr>
            <p:ph type="title" idx="4294967295"/>
          </p:nvPr>
        </p:nvSpPr>
        <p:spPr>
          <a:xfrm>
            <a:off x="1" y="1"/>
            <a:ext cx="3686782" cy="6760722"/>
          </a:xfrm>
        </p:spPr>
        <p:txBody>
          <a:bodyPr/>
          <a:lstStyle/>
          <a:p>
            <a:pPr eaLnBrk="1" hangingPunct="1">
              <a:defRPr/>
            </a:pPr>
            <a:r>
              <a:rPr lang="en-US" sz="5400" dirty="0">
                <a:solidFill>
                  <a:srgbClr val="F6DB3C"/>
                </a:solidFill>
              </a:rPr>
              <a:t>What happens in students’ brains when they learn?</a:t>
            </a:r>
          </a:p>
        </p:txBody>
      </p:sp>
    </p:spTree>
    <p:extLst>
      <p:ext uri="{BB962C8B-B14F-4D97-AF65-F5344CB8AC3E}">
        <p14:creationId xmlns:p14="http://schemas.microsoft.com/office/powerpoint/2010/main" val="3736544725"/>
      </p:ext>
    </p:extLst>
  </p:cSld>
  <p:clrMapOvr>
    <a:masterClrMapping/>
  </p:clrMapOvr>
  <p:transition spd="med" advClick="0">
    <p:fade/>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descr="Image result"/>
          <p:cNvPicPr>
            <a:picLocks noChangeAspect="1" noChangeArrowheads="1"/>
          </p:cNvPicPr>
          <p:nvPr/>
        </p:nvPicPr>
        <p:blipFill rotWithShape="1">
          <a:blip r:embed="rId2">
            <a:extLst>
              <a:ext uri="{28A0092B-C50C-407E-A947-70E740481C1C}">
                <a14:useLocalDpi xmlns:a14="http://schemas.microsoft.com/office/drawing/2010/main" val="0"/>
              </a:ext>
            </a:extLst>
          </a:blip>
          <a:srcRect l="16255" t="15658" r="14228"/>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ctrTitle" sz="quarter"/>
          </p:nvPr>
        </p:nvSpPr>
        <p:spPr>
          <a:xfrm>
            <a:off x="170234" y="4720665"/>
            <a:ext cx="8803532" cy="1920875"/>
          </a:xfrm>
        </p:spPr>
        <p:txBody>
          <a:bodyPr/>
          <a:lstStyle/>
          <a:p>
            <a:r>
              <a:rPr lang="en-US" sz="5400" dirty="0"/>
              <a:t>You just finished your academic training …</a:t>
            </a:r>
          </a:p>
        </p:txBody>
      </p:sp>
    </p:spTree>
    <p:extLst>
      <p:ext uri="{BB962C8B-B14F-4D97-AF65-F5344CB8AC3E}">
        <p14:creationId xmlns:p14="http://schemas.microsoft.com/office/powerpoint/2010/main" val="1958227083"/>
      </p:ext>
    </p:extLst>
  </p:cSld>
  <p:clrMapOvr>
    <a:masterClrMapping/>
  </p:clrMapOvr>
  <p:transition spd="med" advClick="0">
    <p:fade/>
  </p:transition>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1506" name="Picture 1"/>
          <p:cNvPicPr>
            <a:picLocks noChangeAspect="1" noChangeArrowheads="1"/>
          </p:cNvPicPr>
          <p:nvPr/>
        </p:nvPicPr>
        <p:blipFill>
          <a:blip r:embed="rId3" cstate="print"/>
          <a:srcRect l="6952" t="12743" r="17423" b="22832"/>
          <a:stretch>
            <a:fillRect/>
          </a:stretch>
        </p:blipFill>
        <p:spPr bwMode="auto">
          <a:xfrm>
            <a:off x="2465800" y="1357"/>
            <a:ext cx="6678200" cy="6856643"/>
          </a:xfrm>
          <a:prstGeom prst="rect">
            <a:avLst/>
          </a:prstGeom>
          <a:noFill/>
          <a:ln w="9525">
            <a:noFill/>
            <a:round/>
            <a:headEnd/>
            <a:tailEnd/>
          </a:ln>
        </p:spPr>
      </p:pic>
      <p:sp>
        <p:nvSpPr>
          <p:cNvPr id="20" name="Rectangle 19"/>
          <p:cNvSpPr/>
          <p:nvPr/>
        </p:nvSpPr>
        <p:spPr bwMode="auto">
          <a:xfrm>
            <a:off x="5804900" y="832105"/>
            <a:ext cx="2877848" cy="2103284"/>
          </a:xfrm>
          <a:prstGeom prst="rect">
            <a:avLst/>
          </a:prstGeom>
          <a:solidFill>
            <a:schemeClr val="tx1"/>
          </a:solidFill>
          <a:ln w="762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Scientific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Model of Learning</a:t>
            </a:r>
            <a:endParaRPr kumimoji="0" lang="en-CA"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5" name="Rectangle 4"/>
          <p:cNvSpPr/>
          <p:nvPr/>
        </p:nvSpPr>
        <p:spPr bwMode="auto">
          <a:xfrm>
            <a:off x="-1" y="0"/>
            <a:ext cx="2481943" cy="6858000"/>
          </a:xfrm>
          <a:prstGeom prst="rect">
            <a:avLst/>
          </a:prstGeom>
          <a:solidFill>
            <a:srgbClr val="000000"/>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2" name="Title 1">
            <a:extLst>
              <a:ext uri="{FF2B5EF4-FFF2-40B4-BE49-F238E27FC236}">
                <a16:creationId xmlns:a16="http://schemas.microsoft.com/office/drawing/2014/main" id="{51795F00-5AD1-436A-BA51-14E0622813A8}"/>
              </a:ext>
            </a:extLst>
          </p:cNvPr>
          <p:cNvSpPr>
            <a:spLocks noGrp="1"/>
          </p:cNvSpPr>
          <p:nvPr>
            <p:ph type="title"/>
          </p:nvPr>
        </p:nvSpPr>
        <p:spPr>
          <a:xfrm>
            <a:off x="0" y="8298"/>
            <a:ext cx="4572000" cy="1143000"/>
          </a:xfrm>
        </p:spPr>
        <p:txBody>
          <a:bodyPr/>
          <a:lstStyle/>
          <a:p>
            <a:r>
              <a:rPr lang="en-US" dirty="0"/>
              <a:t>My Proposal:</a:t>
            </a:r>
          </a:p>
        </p:txBody>
      </p:sp>
      <p:sp>
        <p:nvSpPr>
          <p:cNvPr id="3" name="Content Placeholder 2">
            <a:extLst>
              <a:ext uri="{FF2B5EF4-FFF2-40B4-BE49-F238E27FC236}">
                <a16:creationId xmlns:a16="http://schemas.microsoft.com/office/drawing/2014/main" id="{093AAD43-D765-4B20-97EF-72C3BBF97C47}"/>
              </a:ext>
            </a:extLst>
          </p:cNvPr>
          <p:cNvSpPr>
            <a:spLocks noGrp="1"/>
          </p:cNvSpPr>
          <p:nvPr>
            <p:ph idx="1"/>
          </p:nvPr>
        </p:nvSpPr>
        <p:spPr>
          <a:xfrm>
            <a:off x="184827" y="1275907"/>
            <a:ext cx="3821846" cy="5326911"/>
          </a:xfrm>
        </p:spPr>
        <p:txBody>
          <a:bodyPr/>
          <a:lstStyle/>
          <a:p>
            <a:pPr marL="0" indent="0" algn="ctr">
              <a:buNone/>
            </a:pPr>
            <a:r>
              <a:rPr lang="en-US" dirty="0"/>
              <a:t>Neuroscience</a:t>
            </a:r>
          </a:p>
          <a:p>
            <a:pPr marL="0" indent="0" algn="ctr">
              <a:buNone/>
            </a:pPr>
            <a:r>
              <a:rPr lang="en-US" dirty="0"/>
              <a:t>+</a:t>
            </a:r>
            <a:br>
              <a:rPr lang="en-US" dirty="0"/>
            </a:br>
            <a:r>
              <a:rPr lang="en-US" dirty="0"/>
              <a:t>Cognitive Psychology</a:t>
            </a:r>
          </a:p>
          <a:p>
            <a:pPr marL="0" indent="0" algn="ctr">
              <a:buNone/>
            </a:pPr>
            <a:r>
              <a:rPr lang="en-US" dirty="0"/>
              <a:t>+</a:t>
            </a:r>
            <a:br>
              <a:rPr lang="en-US" dirty="0"/>
            </a:br>
            <a:r>
              <a:rPr lang="en-US" dirty="0"/>
              <a:t>Physics Education Research</a:t>
            </a:r>
          </a:p>
          <a:p>
            <a:pPr marL="0" indent="0" algn="ctr">
              <a:buNone/>
            </a:pPr>
            <a:r>
              <a:rPr lang="en-US" dirty="0"/>
              <a:t>+</a:t>
            </a:r>
            <a:br>
              <a:rPr lang="en-US" dirty="0"/>
            </a:br>
            <a:r>
              <a:rPr lang="en-US" dirty="0"/>
              <a:t>Classroom Practice</a:t>
            </a:r>
          </a:p>
          <a:p>
            <a:endParaRPr lang="en-US" dirty="0"/>
          </a:p>
        </p:txBody>
      </p:sp>
      <p:cxnSp>
        <p:nvCxnSpPr>
          <p:cNvPr id="8" name="Straight Arrow Connector 7">
            <a:extLst>
              <a:ext uri="{FF2B5EF4-FFF2-40B4-BE49-F238E27FC236}">
                <a16:creationId xmlns:a16="http://schemas.microsoft.com/office/drawing/2014/main" id="{D6FD6E42-A4B3-450A-BE3A-B6AF3B02F343}"/>
              </a:ext>
            </a:extLst>
          </p:cNvPr>
          <p:cNvCxnSpPr>
            <a:cxnSpLocks/>
          </p:cNvCxnSpPr>
          <p:nvPr/>
        </p:nvCxnSpPr>
        <p:spPr bwMode="auto">
          <a:xfrm>
            <a:off x="3725694" y="1595336"/>
            <a:ext cx="2287480" cy="141924"/>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cxnSp>
        <p:nvCxnSpPr>
          <p:cNvPr id="9" name="Straight Arrow Connector 8">
            <a:extLst>
              <a:ext uri="{FF2B5EF4-FFF2-40B4-BE49-F238E27FC236}">
                <a16:creationId xmlns:a16="http://schemas.microsoft.com/office/drawing/2014/main" id="{4F5B6EF4-7D45-4EDA-AB66-6AEF33FE90D9}"/>
              </a:ext>
            </a:extLst>
          </p:cNvPr>
          <p:cNvCxnSpPr>
            <a:cxnSpLocks/>
          </p:cNvCxnSpPr>
          <p:nvPr/>
        </p:nvCxnSpPr>
        <p:spPr bwMode="auto">
          <a:xfrm flipV="1">
            <a:off x="3513224" y="2057400"/>
            <a:ext cx="2552610" cy="877990"/>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17C0D8EB-3C1A-4D1D-989E-58621105A925}"/>
              </a:ext>
            </a:extLst>
          </p:cNvPr>
          <p:cNvCxnSpPr>
            <a:cxnSpLocks/>
          </p:cNvCxnSpPr>
          <p:nvPr/>
        </p:nvCxnSpPr>
        <p:spPr bwMode="auto">
          <a:xfrm flipV="1">
            <a:off x="4094221" y="2428280"/>
            <a:ext cx="2048162" cy="1696248"/>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cxnSp>
        <p:nvCxnSpPr>
          <p:cNvPr id="11" name="Straight Arrow Connector 10">
            <a:extLst>
              <a:ext uri="{FF2B5EF4-FFF2-40B4-BE49-F238E27FC236}">
                <a16:creationId xmlns:a16="http://schemas.microsoft.com/office/drawing/2014/main" id="{E8936632-564E-4B47-B63D-216B808C06F8}"/>
              </a:ext>
            </a:extLst>
          </p:cNvPr>
          <p:cNvCxnSpPr>
            <a:cxnSpLocks/>
          </p:cNvCxnSpPr>
          <p:nvPr/>
        </p:nvCxnSpPr>
        <p:spPr bwMode="auto">
          <a:xfrm flipV="1">
            <a:off x="3339101" y="2653748"/>
            <a:ext cx="2964403" cy="2949384"/>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39439137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80" name="Picture 12" descr="C:\Users\Chris\Documents\Presentations\McMaster Physics\curie.jpg"/>
          <p:cNvPicPr>
            <a:picLocks noChangeAspect="1" noChangeArrowheads="1"/>
          </p:cNvPicPr>
          <p:nvPr/>
        </p:nvPicPr>
        <p:blipFill>
          <a:blip r:embed="rId2" cstate="print"/>
          <a:srcRect r="6026" b="12030"/>
          <a:stretch>
            <a:fillRect/>
          </a:stretch>
        </p:blipFill>
        <p:spPr bwMode="auto">
          <a:xfrm>
            <a:off x="3218213" y="0"/>
            <a:ext cx="5925787" cy="6858000"/>
          </a:xfrm>
          <a:prstGeom prst="rect">
            <a:avLst/>
          </a:prstGeom>
          <a:noFill/>
        </p:spPr>
      </p:pic>
      <p:pic>
        <p:nvPicPr>
          <p:cNvPr id="83979" name="Picture 11" descr="C:\Users\Chris\Documents\Presentations\McMaster Physics\einstein.jpg"/>
          <p:cNvPicPr>
            <a:picLocks noChangeAspect="1" noChangeArrowheads="1"/>
          </p:cNvPicPr>
          <p:nvPr/>
        </p:nvPicPr>
        <p:blipFill>
          <a:blip r:embed="rId3" cstate="print"/>
          <a:srcRect/>
          <a:stretch>
            <a:fillRect/>
          </a:stretch>
        </p:blipFill>
        <p:spPr bwMode="auto">
          <a:xfrm>
            <a:off x="0" y="0"/>
            <a:ext cx="4787302" cy="6858000"/>
          </a:xfrm>
          <a:prstGeom prst="rect">
            <a:avLst/>
          </a:prstGeom>
          <a:noFill/>
        </p:spPr>
      </p:pic>
      <p:sp>
        <p:nvSpPr>
          <p:cNvPr id="4" name="Rectangle 3">
            <a:extLst>
              <a:ext uri="{FF2B5EF4-FFF2-40B4-BE49-F238E27FC236}">
                <a16:creationId xmlns:a16="http://schemas.microsoft.com/office/drawing/2014/main" id="{ECDF73EA-74FC-476E-AF21-F4F81DBB120D}"/>
              </a:ext>
            </a:extLst>
          </p:cNvPr>
          <p:cNvSpPr/>
          <p:nvPr/>
        </p:nvSpPr>
        <p:spPr bwMode="auto">
          <a:xfrm>
            <a:off x="1549515" y="2739110"/>
            <a:ext cx="6284068" cy="2626975"/>
          </a:xfrm>
          <a:prstGeom prst="rect">
            <a:avLst/>
          </a:prstGeom>
          <a:solidFill>
            <a:schemeClr val="tx1"/>
          </a:solidFill>
          <a:ln w="762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4000" b="1" i="0" u="none" strike="noStrike" kern="1200" cap="none" spc="0" normalizeH="0" baseline="0" noProof="0" dirty="0">
                <a:ln>
                  <a:noFill/>
                </a:ln>
                <a:solidFill>
                  <a:srgbClr val="A886E0">
                    <a:lumMod val="50000"/>
                  </a:srgbClr>
                </a:solidFill>
                <a:effectLst/>
                <a:uLnTx/>
                <a:uFillTx/>
                <a:latin typeface="Arial" pitchFamily="34" charset="0"/>
                <a:ea typeface="+mn-ea"/>
                <a:cs typeface="Arial" pitchFamily="34" charset="0"/>
              </a:rPr>
              <a:t>Models</a:t>
            </a:r>
            <a:r>
              <a:rPr kumimoji="0" lang="en-CA"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 framework of ideas to  help explain and predict phenomena,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now covering </a:t>
            </a:r>
            <a:r>
              <a:rPr kumimoji="0" lang="en-CA" sz="4000" b="1" i="0" u="none" strike="noStrike" kern="1200" cap="none" spc="0" normalizeH="0" baseline="0" noProof="0" dirty="0">
                <a:ln>
                  <a:noFill/>
                </a:ln>
                <a:solidFill>
                  <a:srgbClr val="00B050"/>
                </a:solidFill>
                <a:effectLst/>
                <a:uLnTx/>
                <a:uFillTx/>
                <a:latin typeface="Arial" pitchFamily="34" charset="0"/>
                <a:ea typeface="+mn-ea"/>
                <a:cs typeface="Arial" pitchFamily="34" charset="0"/>
              </a:rPr>
              <a:t>learning!</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204278406"/>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bwMode="auto">
          <a:xfrm>
            <a:off x="-1" y="0"/>
            <a:ext cx="2481943" cy="6858000"/>
          </a:xfrm>
          <a:prstGeom prst="rect">
            <a:avLst/>
          </a:prstGeom>
          <a:solidFill>
            <a:srgbClr val="000000"/>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pic>
        <p:nvPicPr>
          <p:cNvPr id="21506" name="Picture 1"/>
          <p:cNvPicPr>
            <a:picLocks noChangeAspect="1" noChangeArrowheads="1"/>
          </p:cNvPicPr>
          <p:nvPr/>
        </p:nvPicPr>
        <p:blipFill>
          <a:blip r:embed="rId3" cstate="print"/>
          <a:srcRect l="6952" t="12743" r="17423" b="22832"/>
          <a:stretch>
            <a:fillRect/>
          </a:stretch>
        </p:blipFill>
        <p:spPr bwMode="auto">
          <a:xfrm>
            <a:off x="2465800" y="1357"/>
            <a:ext cx="6678200" cy="6856643"/>
          </a:xfrm>
          <a:prstGeom prst="rect">
            <a:avLst/>
          </a:prstGeom>
          <a:noFill/>
          <a:ln w="9525">
            <a:noFill/>
            <a:round/>
            <a:headEnd/>
            <a:tailEnd/>
          </a:ln>
        </p:spPr>
      </p:pic>
      <p:sp>
        <p:nvSpPr>
          <p:cNvPr id="20" name="Rectangle 19"/>
          <p:cNvSpPr/>
          <p:nvPr/>
        </p:nvSpPr>
        <p:spPr bwMode="auto">
          <a:xfrm>
            <a:off x="2907934" y="2456368"/>
            <a:ext cx="2877848" cy="2103284"/>
          </a:xfrm>
          <a:prstGeom prst="rect">
            <a:avLst/>
          </a:prstGeom>
          <a:solidFill>
            <a:schemeClr val="tx1"/>
          </a:solidFill>
          <a:ln w="762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Scientific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Model of Learning</a:t>
            </a:r>
            <a:endParaRPr kumimoji="0" lang="en-CA"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grpSp>
        <p:nvGrpSpPr>
          <p:cNvPr id="6" name="Group 5"/>
          <p:cNvGrpSpPr/>
          <p:nvPr/>
        </p:nvGrpSpPr>
        <p:grpSpPr>
          <a:xfrm>
            <a:off x="728400" y="491907"/>
            <a:ext cx="2992995" cy="1964461"/>
            <a:chOff x="5523684" y="672661"/>
            <a:chExt cx="2992995" cy="1964461"/>
          </a:xfrm>
        </p:grpSpPr>
        <p:sp>
          <p:nvSpPr>
            <p:cNvPr id="7" name="Rectangle 6"/>
            <p:cNvSpPr/>
            <p:nvPr/>
          </p:nvSpPr>
          <p:spPr bwMode="auto">
            <a:xfrm>
              <a:off x="5523684" y="672661"/>
              <a:ext cx="2877848" cy="1453845"/>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Physical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Workings</a:t>
              </a:r>
            </a:p>
          </p:txBody>
        </p:sp>
        <p:cxnSp>
          <p:nvCxnSpPr>
            <p:cNvPr id="8" name="Straight Connector 7"/>
            <p:cNvCxnSpPr>
              <a:cxnSpLocks/>
            </p:cNvCxnSpPr>
            <p:nvPr/>
          </p:nvCxnSpPr>
          <p:spPr bwMode="auto">
            <a:xfrm flipH="1" flipV="1">
              <a:off x="7804298" y="2126506"/>
              <a:ext cx="712381" cy="510616"/>
            </a:xfrm>
            <a:prstGeom prst="line">
              <a:avLst/>
            </a:prstGeom>
            <a:solidFill>
              <a:schemeClr val="accent1"/>
            </a:solidFill>
            <a:ln w="76200" cap="flat" cmpd="sng" algn="ctr">
              <a:solidFill>
                <a:srgbClr val="00B050"/>
              </a:solidFill>
              <a:prstDash val="solid"/>
              <a:round/>
              <a:headEnd type="none" w="med" len="med"/>
              <a:tailEnd type="none" w="med" len="med"/>
            </a:ln>
            <a:effectLst/>
          </p:spPr>
        </p:cxnSp>
      </p:grpSp>
    </p:spTree>
    <p:extLst>
      <p:ext uri="{BB962C8B-B14F-4D97-AF65-F5344CB8AC3E}">
        <p14:creationId xmlns:p14="http://schemas.microsoft.com/office/powerpoint/2010/main" val="6004840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21506"/>
                                        </p:tgtEl>
                                      </p:cBhvr>
                                      <p:by x="150000" y="150000"/>
                                    </p:animScale>
                                  </p:childTnLst>
                                </p:cTn>
                              </p:par>
                              <p:par>
                                <p:cTn id="7" presetID="42" presetClass="path" presetSubtype="0" accel="50000" decel="50000" fill="hold" nodeType="withEffect">
                                  <p:stCondLst>
                                    <p:cond delay="0"/>
                                  </p:stCondLst>
                                  <p:childTnLst>
                                    <p:animMotion origin="layout" path="M -2.22222E-6 0 L -0.29566 0.2588 " pathEditMode="relative" rAng="0" ptsTypes="AA">
                                      <p:cBhvr>
                                        <p:cTn id="8" dur="2000" fill="hold"/>
                                        <p:tgtEl>
                                          <p:spTgt spid="21506"/>
                                        </p:tgtEl>
                                        <p:attrNameLst>
                                          <p:attrName>ppt_x</p:attrName>
                                          <p:attrName>ppt_y</p:attrName>
                                        </p:attrNameLst>
                                      </p:cBhvr>
                                      <p:rCtr x="-14792" y="12940"/>
                                    </p:animMotion>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bwMode="auto">
          <a:xfrm>
            <a:off x="-1" y="0"/>
            <a:ext cx="2481943" cy="6858000"/>
          </a:xfrm>
          <a:prstGeom prst="rect">
            <a:avLst/>
          </a:prstGeom>
          <a:solidFill>
            <a:srgbClr val="000000"/>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pic>
        <p:nvPicPr>
          <p:cNvPr id="21506" name="Picture 1"/>
          <p:cNvPicPr>
            <a:picLocks noChangeAspect="1" noChangeArrowheads="1"/>
          </p:cNvPicPr>
          <p:nvPr/>
        </p:nvPicPr>
        <p:blipFill rotWithShape="1">
          <a:blip r:embed="rId5" cstate="print"/>
          <a:srcRect l="24528" t="12743" r="17423" b="46084"/>
          <a:stretch/>
        </p:blipFill>
        <p:spPr bwMode="auto">
          <a:xfrm>
            <a:off x="-1" y="92578"/>
            <a:ext cx="7914291" cy="6765422"/>
          </a:xfrm>
          <a:prstGeom prst="rect">
            <a:avLst/>
          </a:prstGeom>
          <a:noFill/>
          <a:ln w="9525">
            <a:noFill/>
            <a:round/>
            <a:headEnd/>
            <a:tailEnd/>
          </a:ln>
        </p:spPr>
      </p:pic>
      <p:pic>
        <p:nvPicPr>
          <p:cNvPr id="8" name="Picture 2" descr="Image result"/>
          <p:cNvPicPr>
            <a:picLocks noChangeAspect="1" noChangeArrowheads="1"/>
          </p:cNvPicPr>
          <p:nvPr/>
        </p:nvPicPr>
        <p:blipFill rotWithShape="1">
          <a:blip r:embed="rId6" cstate="print"/>
          <a:srcRect l="18302" t="3290" r="18289" b="18191"/>
          <a:stretch/>
        </p:blipFill>
        <p:spPr bwMode="auto">
          <a:xfrm>
            <a:off x="3686577" y="2472489"/>
            <a:ext cx="1787792" cy="1269332"/>
          </a:xfrm>
          <a:prstGeom prst="rect">
            <a:avLst/>
          </a:prstGeom>
          <a:noFill/>
        </p:spPr>
      </p:pic>
      <p:pic>
        <p:nvPicPr>
          <p:cNvPr id="3" name="life of neurons">
            <a:hlinkClick r:id="" action="ppaction://media"/>
          </p:cNvPr>
          <p:cNvPicPr>
            <a:picLocks noChangeAspect="1"/>
          </p:cNvPicPr>
          <p:nvPr>
            <a:videoFile r:link="rId2"/>
            <p:extLst>
              <p:ext uri="{DAA4B4D4-6D71-4841-9C94-3DE7FCFB9230}">
                <p14:media xmlns:p14="http://schemas.microsoft.com/office/powerpoint/2010/main" r:link="rId1"/>
              </p:ext>
            </p:extLst>
          </p:nvPr>
        </p:nvPicPr>
        <p:blipFill rotWithShape="1">
          <a:blip r:embed="rId7" cstate="print"/>
          <a:srcRect l="11699" r="11928"/>
          <a:stretch/>
        </p:blipFill>
        <p:spPr>
          <a:xfrm>
            <a:off x="721895" y="619904"/>
            <a:ext cx="7652084" cy="5631501"/>
          </a:xfrm>
          <a:prstGeom prst="rect">
            <a:avLst/>
          </a:prstGeom>
        </p:spPr>
      </p:pic>
    </p:spTree>
    <p:extLst>
      <p:ext uri="{BB962C8B-B14F-4D97-AF65-F5344CB8AC3E}">
        <p14:creationId xmlns:p14="http://schemas.microsoft.com/office/powerpoint/2010/main" val="1963467692"/>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8"/>
                                        </p:tgtEl>
                                      </p:cBhvr>
                                      <p:by x="1800000" y="1800000"/>
                                    </p:animScale>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2500"/>
                            </p:stCondLst>
                            <p:childTnLst>
                              <p:par>
                                <p:cTn id="12" presetID="1" presetClass="mediacall" presetSubtype="0" fill="hold" nodeType="afterEffect">
                                  <p:stCondLst>
                                    <p:cond delay="0"/>
                                  </p:stCondLst>
                                  <p:childTnLst>
                                    <p:cmd type="call" cmd="playFrom(0.0)">
                                      <p:cBhvr>
                                        <p:cTn id="13" dur="322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3"/>
                </p:tgtEl>
              </p:cMediaNode>
            </p:video>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17765" name="Picture 5"/>
          <p:cNvPicPr>
            <a:picLocks noChangeAspect="1" noChangeArrowheads="1"/>
          </p:cNvPicPr>
          <p:nvPr/>
        </p:nvPicPr>
        <p:blipFill>
          <a:blip r:embed="rId3" cstate="print"/>
          <a:srcRect l="1464"/>
          <a:stretch>
            <a:fillRect/>
          </a:stretch>
        </p:blipFill>
        <p:spPr bwMode="auto">
          <a:xfrm>
            <a:off x="1" y="1398214"/>
            <a:ext cx="9144000" cy="3565672"/>
          </a:xfrm>
          <a:prstGeom prst="rect">
            <a:avLst/>
          </a:prstGeom>
        </p:spPr>
      </p:pic>
      <p:pic>
        <p:nvPicPr>
          <p:cNvPr id="8" name="Picture 5"/>
          <p:cNvPicPr>
            <a:picLocks noChangeAspect="1" noChangeArrowheads="1"/>
          </p:cNvPicPr>
          <p:nvPr/>
        </p:nvPicPr>
        <p:blipFill>
          <a:blip r:embed="rId3" cstate="print"/>
          <a:srcRect l="34882" t="10244" r="1655" b="9542"/>
          <a:stretch>
            <a:fillRect/>
          </a:stretch>
        </p:blipFill>
        <p:spPr bwMode="auto">
          <a:xfrm>
            <a:off x="2449700" y="1576058"/>
            <a:ext cx="6694299" cy="3251123"/>
          </a:xfrm>
          <a:prstGeom prst="rect">
            <a:avLst/>
          </a:prstGeom>
          <a:noFill/>
          <a:ln w="9525">
            <a:noFill/>
            <a:miter lim="800000"/>
            <a:headEnd/>
            <a:tailEnd/>
          </a:ln>
        </p:spPr>
      </p:pic>
      <p:sp>
        <p:nvSpPr>
          <p:cNvPr id="2" name="Title 1"/>
          <p:cNvSpPr>
            <a:spLocks noGrp="1"/>
          </p:cNvSpPr>
          <p:nvPr>
            <p:ph type="title"/>
          </p:nvPr>
        </p:nvSpPr>
        <p:spPr>
          <a:xfrm>
            <a:off x="0" y="-2588"/>
            <a:ext cx="9144000" cy="1143000"/>
          </a:xfrm>
          <a:solidFill>
            <a:srgbClr val="000000"/>
          </a:solidFill>
        </p:spPr>
        <p:txBody>
          <a:bodyPr/>
          <a:lstStyle/>
          <a:p>
            <a:r>
              <a:rPr lang="en-US" dirty="0"/>
              <a:t>Grey Matter Grows with Learning</a:t>
            </a:r>
            <a:endParaRPr lang="en-CA" dirty="0"/>
          </a:p>
        </p:txBody>
      </p:sp>
      <p:sp>
        <p:nvSpPr>
          <p:cNvPr id="3" name="Content Placeholder 2"/>
          <p:cNvSpPr>
            <a:spLocks noGrp="1"/>
          </p:cNvSpPr>
          <p:nvPr>
            <p:ph idx="1"/>
          </p:nvPr>
        </p:nvSpPr>
        <p:spPr>
          <a:xfrm>
            <a:off x="0" y="5990964"/>
            <a:ext cx="9143999" cy="867036"/>
          </a:xfrm>
          <a:solidFill>
            <a:srgbClr val="000000"/>
          </a:solidFill>
        </p:spPr>
        <p:txBody>
          <a:bodyPr/>
          <a:lstStyle/>
          <a:p>
            <a:pPr marL="0" indent="0" algn="ctr">
              <a:buNone/>
            </a:pPr>
            <a:r>
              <a:rPr lang="en-CA" sz="1600" dirty="0" err="1">
                <a:effectLst>
                  <a:outerShdw blurRad="38100" dist="38100" dir="2700000" algn="tl">
                    <a:srgbClr val="000000">
                      <a:alpha val="43137"/>
                    </a:srgbClr>
                  </a:outerShdw>
                </a:effectLst>
              </a:rPr>
              <a:t>Zatorre</a:t>
            </a:r>
            <a:r>
              <a:rPr lang="en-CA" sz="1600" dirty="0">
                <a:effectLst>
                  <a:outerShdw blurRad="38100" dist="38100" dir="2700000" algn="tl">
                    <a:srgbClr val="000000">
                      <a:alpha val="43137"/>
                    </a:srgbClr>
                  </a:outerShdw>
                </a:effectLst>
              </a:rPr>
              <a:t>, R. J., Fields, R. D., &amp; Johansen-Berg, H. (2012). Plasticity in gray and white: </a:t>
            </a:r>
            <a:r>
              <a:rPr lang="en-CA" sz="1600" dirty="0" err="1">
                <a:effectLst>
                  <a:outerShdw blurRad="38100" dist="38100" dir="2700000" algn="tl">
                    <a:srgbClr val="000000">
                      <a:alpha val="43137"/>
                    </a:srgbClr>
                  </a:outerShdw>
                </a:effectLst>
              </a:rPr>
              <a:t>neuroimaging</a:t>
            </a:r>
            <a:r>
              <a:rPr lang="en-CA" sz="1600" dirty="0">
                <a:effectLst>
                  <a:outerShdw blurRad="38100" dist="38100" dir="2700000" algn="tl">
                    <a:srgbClr val="000000">
                      <a:alpha val="43137"/>
                    </a:srgbClr>
                  </a:outerShdw>
                </a:effectLst>
              </a:rPr>
              <a:t> changes in brain structure during learning. </a:t>
            </a:r>
            <a:r>
              <a:rPr lang="en-CA" sz="1600" i="1" dirty="0">
                <a:effectLst>
                  <a:outerShdw blurRad="38100" dist="38100" dir="2700000" algn="tl">
                    <a:srgbClr val="000000">
                      <a:alpha val="43137"/>
                    </a:srgbClr>
                  </a:outerShdw>
                </a:effectLst>
              </a:rPr>
              <a:t>Nature neuroscience</a:t>
            </a:r>
            <a:r>
              <a:rPr lang="en-CA" sz="1600" dirty="0">
                <a:effectLst>
                  <a:outerShdw blurRad="38100" dist="38100" dir="2700000" algn="tl">
                    <a:srgbClr val="000000">
                      <a:alpha val="43137"/>
                    </a:srgbClr>
                  </a:outerShdw>
                </a:effectLst>
              </a:rPr>
              <a:t>, </a:t>
            </a:r>
            <a:r>
              <a:rPr lang="en-CA" sz="1600" i="1" dirty="0">
                <a:effectLst>
                  <a:outerShdw blurRad="38100" dist="38100" dir="2700000" algn="tl">
                    <a:srgbClr val="000000">
                      <a:alpha val="43137"/>
                    </a:srgbClr>
                  </a:outerShdw>
                </a:effectLst>
              </a:rPr>
              <a:t>15</a:t>
            </a:r>
            <a:r>
              <a:rPr lang="en-CA" sz="1600" dirty="0">
                <a:effectLst>
                  <a:outerShdw blurRad="38100" dist="38100" dir="2700000" algn="tl">
                    <a:srgbClr val="000000">
                      <a:alpha val="43137"/>
                    </a:srgbClr>
                  </a:outerShdw>
                </a:effectLst>
              </a:rPr>
              <a:t>(4), 528-536.</a:t>
            </a:r>
          </a:p>
        </p:txBody>
      </p:sp>
      <p:sp>
        <p:nvSpPr>
          <p:cNvPr id="9" name="Rounded Rectangle 8"/>
          <p:cNvSpPr/>
          <p:nvPr/>
        </p:nvSpPr>
        <p:spPr bwMode="auto">
          <a:xfrm>
            <a:off x="6896394" y="2965102"/>
            <a:ext cx="2034962" cy="1192228"/>
          </a:xfrm>
          <a:prstGeom prst="round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0" name="Rounded Rectangle 9"/>
          <p:cNvSpPr/>
          <p:nvPr/>
        </p:nvSpPr>
        <p:spPr bwMode="auto">
          <a:xfrm>
            <a:off x="3426539" y="1871143"/>
            <a:ext cx="3101854" cy="1510145"/>
          </a:xfrm>
          <a:prstGeom prst="roundRect">
            <a:avLst/>
          </a:prstGeom>
          <a:no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Tree>
    <p:extLst>
      <p:ext uri="{BB962C8B-B14F-4D97-AF65-F5344CB8AC3E}">
        <p14:creationId xmlns:p14="http://schemas.microsoft.com/office/powerpoint/2010/main" val="3908431932"/>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8298"/>
            <a:ext cx="9144000" cy="1143000"/>
          </a:xfrm>
        </p:spPr>
        <p:txBody>
          <a:bodyPr/>
          <a:lstStyle/>
          <a:p>
            <a:r>
              <a:rPr lang="en-US" sz="6000" dirty="0"/>
              <a:t>Watch the Brain Learn</a:t>
            </a:r>
            <a:endParaRPr lang="en-CA" sz="6000" dirty="0"/>
          </a:p>
        </p:txBody>
      </p:sp>
      <p:sp>
        <p:nvSpPr>
          <p:cNvPr id="3" name="Content Placeholder 2"/>
          <p:cNvSpPr>
            <a:spLocks noGrp="1"/>
          </p:cNvSpPr>
          <p:nvPr>
            <p:ph idx="4294967295"/>
          </p:nvPr>
        </p:nvSpPr>
        <p:spPr>
          <a:xfrm>
            <a:off x="168441" y="4942044"/>
            <a:ext cx="6906126" cy="1085778"/>
          </a:xfrm>
          <a:prstGeom prst="rect">
            <a:avLst/>
          </a:prstGeom>
        </p:spPr>
        <p:txBody>
          <a:bodyPr/>
          <a:lstStyle/>
          <a:p>
            <a:pPr marL="0" indent="0" algn="ctr">
              <a:spcBef>
                <a:spcPts val="0"/>
              </a:spcBef>
              <a:buNone/>
            </a:pPr>
            <a:r>
              <a:rPr lang="en-US" dirty="0"/>
              <a:t>What is happening in the brain?</a:t>
            </a:r>
          </a:p>
          <a:p>
            <a:pPr marL="0" indent="0" algn="ctr">
              <a:spcBef>
                <a:spcPts val="0"/>
              </a:spcBef>
              <a:buNone/>
            </a:pPr>
            <a:r>
              <a:rPr lang="en-US" dirty="0">
                <a:solidFill>
                  <a:srgbClr val="FFD629"/>
                </a:solidFill>
              </a:rPr>
              <a:t>How does this feel to the owner?</a:t>
            </a:r>
            <a:endParaRPr lang="en-CA" dirty="0">
              <a:solidFill>
                <a:srgbClr val="FFD629"/>
              </a:solidFill>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80" t="3501" r="4182" b="4678"/>
          <a:stretch/>
        </p:blipFill>
        <p:spPr bwMode="auto">
          <a:xfrm>
            <a:off x="0" y="1173707"/>
            <a:ext cx="9144000" cy="391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a:spLocks noGrp="1"/>
          </p:cNvSpPr>
          <p:nvPr>
            <p:ph idx="1"/>
          </p:nvPr>
        </p:nvSpPr>
        <p:spPr>
          <a:xfrm>
            <a:off x="0" y="6027822"/>
            <a:ext cx="7050505" cy="685799"/>
          </a:xfrm>
          <a:solidFill>
            <a:srgbClr val="000000"/>
          </a:solidFill>
        </p:spPr>
        <p:txBody>
          <a:bodyPr/>
          <a:lstStyle/>
          <a:p>
            <a:pPr marL="0" indent="0" algn="ctr">
              <a:buNone/>
            </a:pPr>
            <a:r>
              <a:rPr lang="en-US" sz="1400" dirty="0">
                <a:effectLst/>
              </a:rPr>
              <a:t>Hill, N. M., &amp; Schneider, W. (2006). </a:t>
            </a:r>
            <a:r>
              <a:rPr lang="en-US" sz="1400" i="1" dirty="0">
                <a:effectLst/>
              </a:rPr>
              <a:t>Brain changes in the development of expertise: Neurological evidence on skill-based adaptations</a:t>
            </a:r>
            <a:r>
              <a:rPr lang="en-US" sz="1400" dirty="0">
                <a:effectLst/>
              </a:rPr>
              <a:t>. From: </a:t>
            </a:r>
            <a:r>
              <a:rPr lang="en-US" sz="1400" i="1" dirty="0">
                <a:effectLst/>
              </a:rPr>
              <a:t>The</a:t>
            </a:r>
            <a:r>
              <a:rPr lang="en-US" sz="1400" dirty="0">
                <a:effectLst/>
              </a:rPr>
              <a:t> </a:t>
            </a:r>
            <a:r>
              <a:rPr lang="en-US" sz="1400" i="1" dirty="0">
                <a:effectLst/>
              </a:rPr>
              <a:t>Cambridge handbook of expertise and expert performance </a:t>
            </a:r>
            <a:r>
              <a:rPr lang="en-US" sz="1400" dirty="0">
                <a:effectLst/>
              </a:rPr>
              <a:t>(pp. 653-683).</a:t>
            </a:r>
          </a:p>
        </p:txBody>
      </p:sp>
      <p:grpSp>
        <p:nvGrpSpPr>
          <p:cNvPr id="10" name="Group 9"/>
          <p:cNvGrpSpPr/>
          <p:nvPr/>
        </p:nvGrpSpPr>
        <p:grpSpPr>
          <a:xfrm>
            <a:off x="950493" y="1653544"/>
            <a:ext cx="2466474" cy="3219244"/>
            <a:chOff x="950493" y="1653544"/>
            <a:chExt cx="2466474" cy="3219244"/>
          </a:xfrm>
        </p:grpSpPr>
        <p:sp>
          <p:nvSpPr>
            <p:cNvPr id="4" name="Oval 3"/>
            <p:cNvSpPr/>
            <p:nvPr/>
          </p:nvSpPr>
          <p:spPr bwMode="auto">
            <a:xfrm>
              <a:off x="950494" y="3705725"/>
              <a:ext cx="2466473" cy="1167063"/>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7" name="Oval 6"/>
            <p:cNvSpPr/>
            <p:nvPr/>
          </p:nvSpPr>
          <p:spPr bwMode="auto">
            <a:xfrm>
              <a:off x="950493" y="1653544"/>
              <a:ext cx="2466473" cy="1167063"/>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grpSp>
        <p:nvGrpSpPr>
          <p:cNvPr id="6" name="Group 5"/>
          <p:cNvGrpSpPr/>
          <p:nvPr/>
        </p:nvGrpSpPr>
        <p:grpSpPr>
          <a:xfrm>
            <a:off x="6529135" y="1653544"/>
            <a:ext cx="2466474" cy="3219244"/>
            <a:chOff x="6529135" y="1653544"/>
            <a:chExt cx="2466474" cy="3219244"/>
          </a:xfrm>
        </p:grpSpPr>
        <p:sp>
          <p:nvSpPr>
            <p:cNvPr id="8" name="Oval 7"/>
            <p:cNvSpPr/>
            <p:nvPr/>
          </p:nvSpPr>
          <p:spPr bwMode="auto">
            <a:xfrm>
              <a:off x="6529136" y="3705725"/>
              <a:ext cx="2466473" cy="1167063"/>
            </a:xfrm>
            <a:prstGeom prst="ellipse">
              <a:avLst/>
            </a:prstGeom>
            <a:noFill/>
            <a:ln w="762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9" name="Oval 8"/>
            <p:cNvSpPr/>
            <p:nvPr/>
          </p:nvSpPr>
          <p:spPr bwMode="auto">
            <a:xfrm>
              <a:off x="6529135" y="1653544"/>
              <a:ext cx="2466473" cy="1167063"/>
            </a:xfrm>
            <a:prstGeom prst="ellipse">
              <a:avLst/>
            </a:prstGeom>
            <a:noFill/>
            <a:ln w="762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grpSp>
        <p:nvGrpSpPr>
          <p:cNvPr id="15" name="Group 14">
            <a:extLst>
              <a:ext uri="{FF2B5EF4-FFF2-40B4-BE49-F238E27FC236}">
                <a16:creationId xmlns:a16="http://schemas.microsoft.com/office/drawing/2014/main" id="{FAD37F13-75AC-46C9-AB3D-494E9823AAA1}"/>
              </a:ext>
            </a:extLst>
          </p:cNvPr>
          <p:cNvGrpSpPr/>
          <p:nvPr/>
        </p:nvGrpSpPr>
        <p:grpSpPr>
          <a:xfrm>
            <a:off x="3668053" y="2310064"/>
            <a:ext cx="2609996" cy="2562724"/>
            <a:chOff x="3668053" y="2310064"/>
            <a:chExt cx="2609996" cy="2562724"/>
          </a:xfrm>
        </p:grpSpPr>
        <p:sp>
          <p:nvSpPr>
            <p:cNvPr id="13" name="Rectangle 12">
              <a:extLst>
                <a:ext uri="{FF2B5EF4-FFF2-40B4-BE49-F238E27FC236}">
                  <a16:creationId xmlns:a16="http://schemas.microsoft.com/office/drawing/2014/main" id="{0D32F11D-A344-4F3C-B581-BB74C3E74875}"/>
                </a:ext>
              </a:extLst>
            </p:cNvPr>
            <p:cNvSpPr/>
            <p:nvPr/>
          </p:nvSpPr>
          <p:spPr bwMode="auto">
            <a:xfrm>
              <a:off x="3668053" y="3686144"/>
              <a:ext cx="2609996" cy="1186644"/>
            </a:xfrm>
            <a:prstGeom prst="rect">
              <a:avLst/>
            </a:prstGeom>
            <a:solidFill>
              <a:schemeClr val="tx1"/>
            </a:solidFill>
            <a:ln w="762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Regions of higher-than-normal blood flow / energy use</a:t>
              </a:r>
              <a:endParaRPr kumimoji="0" lang="en-CA"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14" name="Straight Arrow Connector 13">
              <a:extLst>
                <a:ext uri="{FF2B5EF4-FFF2-40B4-BE49-F238E27FC236}">
                  <a16:creationId xmlns:a16="http://schemas.microsoft.com/office/drawing/2014/main" id="{0D8C18B1-713A-47B0-A796-9357E984C997}"/>
                </a:ext>
              </a:extLst>
            </p:cNvPr>
            <p:cNvCxnSpPr>
              <a:cxnSpLocks/>
            </p:cNvCxnSpPr>
            <p:nvPr/>
          </p:nvCxnSpPr>
          <p:spPr bwMode="auto">
            <a:xfrm flipH="1" flipV="1">
              <a:off x="4632158" y="2310064"/>
              <a:ext cx="108284" cy="1353671"/>
            </a:xfrm>
            <a:prstGeom prst="straightConnector1">
              <a:avLst/>
            </a:prstGeom>
            <a:solidFill>
              <a:schemeClr val="accent1"/>
            </a:solidFill>
            <a:ln w="76200" cap="flat" cmpd="sng" algn="ctr">
              <a:solidFill>
                <a:srgbClr val="00B0F0"/>
              </a:solidFill>
              <a:prstDash val="solid"/>
              <a:round/>
              <a:headEnd type="none" w="med" len="med"/>
              <a:tailEnd type="triangle"/>
            </a:ln>
            <a:effectLst/>
          </p:spPr>
        </p:cxnSp>
      </p:grpSp>
    </p:spTree>
    <p:extLst>
      <p:ext uri="{BB962C8B-B14F-4D97-AF65-F5344CB8AC3E}">
        <p14:creationId xmlns:p14="http://schemas.microsoft.com/office/powerpoint/2010/main" val="2476388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8298"/>
            <a:ext cx="9143999" cy="1143000"/>
          </a:xfrm>
        </p:spPr>
        <p:txBody>
          <a:bodyPr/>
          <a:lstStyle/>
          <a:p>
            <a:r>
              <a:rPr lang="en-US" sz="6000" dirty="0"/>
              <a:t>Watch the Brain Learn</a:t>
            </a:r>
            <a:endParaRPr lang="en-CA" sz="6000" dirty="0"/>
          </a:p>
        </p:txBody>
      </p:sp>
      <p:sp>
        <p:nvSpPr>
          <p:cNvPr id="3" name="Content Placeholder 2"/>
          <p:cNvSpPr>
            <a:spLocks noGrp="1"/>
          </p:cNvSpPr>
          <p:nvPr>
            <p:ph idx="4294967295"/>
          </p:nvPr>
        </p:nvSpPr>
        <p:spPr>
          <a:xfrm>
            <a:off x="457200" y="4942044"/>
            <a:ext cx="6328611" cy="1085778"/>
          </a:xfrm>
          <a:prstGeom prst="rect">
            <a:avLst/>
          </a:prstGeom>
        </p:spPr>
        <p:txBody>
          <a:bodyPr/>
          <a:lstStyle/>
          <a:p>
            <a:pPr marL="0" indent="0" algn="ctr">
              <a:spcBef>
                <a:spcPts val="0"/>
              </a:spcBef>
              <a:buNone/>
            </a:pPr>
            <a:r>
              <a:rPr lang="en-US" dirty="0"/>
              <a:t>Learning something new is </a:t>
            </a:r>
          </a:p>
          <a:p>
            <a:pPr marL="0" indent="0" algn="ctr">
              <a:spcBef>
                <a:spcPts val="0"/>
              </a:spcBef>
              <a:buNone/>
            </a:pPr>
            <a:r>
              <a:rPr lang="en-US" dirty="0">
                <a:solidFill>
                  <a:srgbClr val="FFD629"/>
                </a:solidFill>
              </a:rPr>
              <a:t>energy intensive </a:t>
            </a:r>
            <a:r>
              <a:rPr lang="en-US" dirty="0"/>
              <a:t>and</a:t>
            </a:r>
            <a:r>
              <a:rPr lang="en-US" dirty="0">
                <a:solidFill>
                  <a:srgbClr val="FFD629"/>
                </a:solidFill>
              </a:rPr>
              <a:t> tiring</a:t>
            </a:r>
            <a:endParaRPr lang="en-CA" dirty="0">
              <a:solidFill>
                <a:srgbClr val="FFD629"/>
              </a:solidFill>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80" t="3501" r="4182" b="4678"/>
          <a:stretch/>
        </p:blipFill>
        <p:spPr bwMode="auto">
          <a:xfrm>
            <a:off x="0" y="1173707"/>
            <a:ext cx="9144000" cy="391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a:spLocks noGrp="1"/>
          </p:cNvSpPr>
          <p:nvPr>
            <p:ph idx="1"/>
          </p:nvPr>
        </p:nvSpPr>
        <p:spPr>
          <a:xfrm>
            <a:off x="0" y="6060982"/>
            <a:ext cx="9143999" cy="685799"/>
          </a:xfrm>
          <a:solidFill>
            <a:srgbClr val="000000"/>
          </a:solidFill>
        </p:spPr>
        <p:txBody>
          <a:bodyPr/>
          <a:lstStyle/>
          <a:p>
            <a:pPr marL="0" indent="0" algn="ctr">
              <a:buNone/>
            </a:pPr>
            <a:r>
              <a:rPr lang="en-US" sz="1600" dirty="0">
                <a:effectLst/>
              </a:rPr>
              <a:t>Hill, N. M., &amp; Schneider, W. (2006). </a:t>
            </a:r>
            <a:r>
              <a:rPr lang="en-US" sz="1600" i="1" dirty="0">
                <a:effectLst/>
              </a:rPr>
              <a:t>Brain changes in the development of expertise: Neurological evidence on skill-based adaptations</a:t>
            </a:r>
            <a:r>
              <a:rPr lang="en-US" sz="1600" dirty="0">
                <a:effectLst/>
              </a:rPr>
              <a:t>. In </a:t>
            </a:r>
            <a:r>
              <a:rPr lang="en-US" sz="1600" i="1" dirty="0">
                <a:effectLst/>
              </a:rPr>
              <a:t>Cambridge handbook of expertise and expert performance </a:t>
            </a:r>
            <a:r>
              <a:rPr lang="en-US" sz="1600" dirty="0">
                <a:effectLst/>
              </a:rPr>
              <a:t>(pp. 653-683).</a:t>
            </a:r>
          </a:p>
          <a:p>
            <a:pPr marL="0" indent="0" algn="ctr">
              <a:buNone/>
            </a:pPr>
            <a:endParaRPr lang="en-US" sz="1600" dirty="0">
              <a:effectLst/>
            </a:endParaRPr>
          </a:p>
        </p:txBody>
      </p:sp>
      <p:grpSp>
        <p:nvGrpSpPr>
          <p:cNvPr id="10" name="Group 9"/>
          <p:cNvGrpSpPr/>
          <p:nvPr/>
        </p:nvGrpSpPr>
        <p:grpSpPr>
          <a:xfrm>
            <a:off x="950493" y="1653544"/>
            <a:ext cx="2466474" cy="3219244"/>
            <a:chOff x="950493" y="1653544"/>
            <a:chExt cx="2466474" cy="3219244"/>
          </a:xfrm>
        </p:grpSpPr>
        <p:sp>
          <p:nvSpPr>
            <p:cNvPr id="4" name="Oval 3"/>
            <p:cNvSpPr/>
            <p:nvPr/>
          </p:nvSpPr>
          <p:spPr bwMode="auto">
            <a:xfrm>
              <a:off x="950494" y="3705725"/>
              <a:ext cx="2466473" cy="1167063"/>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7" name="Oval 6"/>
            <p:cNvSpPr/>
            <p:nvPr/>
          </p:nvSpPr>
          <p:spPr bwMode="auto">
            <a:xfrm>
              <a:off x="950493" y="1653544"/>
              <a:ext cx="2466473" cy="1167063"/>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grpSp>
        <p:nvGrpSpPr>
          <p:cNvPr id="6" name="Group 5"/>
          <p:cNvGrpSpPr/>
          <p:nvPr/>
        </p:nvGrpSpPr>
        <p:grpSpPr>
          <a:xfrm>
            <a:off x="6529135" y="1653544"/>
            <a:ext cx="2466474" cy="3219244"/>
            <a:chOff x="6529135" y="1653544"/>
            <a:chExt cx="2466474" cy="3219244"/>
          </a:xfrm>
        </p:grpSpPr>
        <p:sp>
          <p:nvSpPr>
            <p:cNvPr id="8" name="Oval 7"/>
            <p:cNvSpPr/>
            <p:nvPr/>
          </p:nvSpPr>
          <p:spPr bwMode="auto">
            <a:xfrm>
              <a:off x="6529136" y="3705725"/>
              <a:ext cx="2466473" cy="1167063"/>
            </a:xfrm>
            <a:prstGeom prst="ellipse">
              <a:avLst/>
            </a:prstGeom>
            <a:noFill/>
            <a:ln w="762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9" name="Oval 8"/>
            <p:cNvSpPr/>
            <p:nvPr/>
          </p:nvSpPr>
          <p:spPr bwMode="auto">
            <a:xfrm>
              <a:off x="6529135" y="1653544"/>
              <a:ext cx="2466473" cy="1167063"/>
            </a:xfrm>
            <a:prstGeom prst="ellipse">
              <a:avLst/>
            </a:prstGeom>
            <a:noFill/>
            <a:ln w="762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sp>
        <p:nvSpPr>
          <p:cNvPr id="12" name="Content Placeholder 2">
            <a:extLst>
              <a:ext uri="{FF2B5EF4-FFF2-40B4-BE49-F238E27FC236}">
                <a16:creationId xmlns:a16="http://schemas.microsoft.com/office/drawing/2014/main" id="{A7F0B792-972F-4ECF-BE5D-D876F3F7E917}"/>
              </a:ext>
            </a:extLst>
          </p:cNvPr>
          <p:cNvSpPr txBox="1">
            <a:spLocks/>
          </p:cNvSpPr>
          <p:nvPr/>
        </p:nvSpPr>
        <p:spPr bwMode="auto">
          <a:xfrm>
            <a:off x="6785811" y="4905950"/>
            <a:ext cx="2017291" cy="68698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b="1">
                <a:solidFill>
                  <a:schemeClr val="tx1"/>
                </a:solidFill>
                <a:effectLst>
                  <a:outerShdw blurRad="38100" dist="38100" dir="2700000" algn="tl">
                    <a:srgbClr val="000000"/>
                  </a:outerShdw>
                </a:effectLst>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b="1">
                <a:solidFill>
                  <a:schemeClr val="tx1"/>
                </a:solidFill>
                <a:effectLst>
                  <a:outerShdw blurRad="38100" dist="38100" dir="2700000" algn="tl">
                    <a:srgbClr val="000000"/>
                  </a:outerShdw>
                </a:effectLst>
                <a:latin typeface="Arial" pitchFamily="34" charset="0"/>
                <a:cs typeface="Arial" pitchFamily="34" charset="0"/>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b="1">
                <a:solidFill>
                  <a:schemeClr val="tx1"/>
                </a:solidFill>
                <a:effectLst>
                  <a:outerShdw blurRad="38100" dist="38100" dir="2700000" algn="tl">
                    <a:srgbClr val="000000"/>
                  </a:outerShdw>
                </a:effectLst>
                <a:latin typeface="Arial" pitchFamily="34" charset="0"/>
                <a:cs typeface="Arial" pitchFamily="34" charset="0"/>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0" marR="0" lvl="0" indent="0" algn="ctr" defTabSz="914400" rtl="0" eaLnBrk="0" fontAlgn="base" latinLnBrk="0" hangingPunct="0">
              <a:lnSpc>
                <a:spcPct val="100000"/>
              </a:lnSpc>
              <a:spcBef>
                <a:spcPct val="20000"/>
              </a:spcBef>
              <a:spcAft>
                <a:spcPct val="0"/>
              </a:spcAft>
              <a:buClr>
                <a:srgbClr val="FFCC00"/>
              </a:buClr>
              <a:buSzPct val="70000"/>
              <a:buFont typeface="Wingdings" pitchFamily="2" charset="2"/>
              <a:buNone/>
              <a:tabLst/>
              <a:defRPr/>
            </a:pPr>
            <a:r>
              <a:rPr kumimoji="0" lang="en-US" sz="2400" b="1" i="0" u="none" strike="noStrike" kern="0" cap="none" spc="0" normalizeH="0" baseline="0" noProof="0" dirty="0">
                <a:ln>
                  <a:noFill/>
                </a:ln>
                <a:solidFill>
                  <a:srgbClr val="FFFFFF"/>
                </a:solidFill>
                <a:effectLst/>
                <a:uLnTx/>
                <a:uFillTx/>
                <a:latin typeface="Arial" pitchFamily="34" charset="0"/>
                <a:ea typeface="+mn-ea"/>
                <a:cs typeface="Arial" pitchFamily="34" charset="0"/>
              </a:rPr>
              <a:t>60 minutes</a:t>
            </a:r>
          </a:p>
          <a:p>
            <a:pPr marL="0" marR="0" lvl="0" indent="0" algn="ctr" defTabSz="914400" rtl="0" eaLnBrk="0" fontAlgn="base" latinLnBrk="0" hangingPunct="0">
              <a:lnSpc>
                <a:spcPct val="100000"/>
              </a:lnSpc>
              <a:spcBef>
                <a:spcPct val="20000"/>
              </a:spcBef>
              <a:spcAft>
                <a:spcPct val="0"/>
              </a:spcAft>
              <a:buClr>
                <a:srgbClr val="FFCC00"/>
              </a:buClr>
              <a:buSzPct val="70000"/>
              <a:buFont typeface="Wingdings" pitchFamily="2" charset="2"/>
              <a:buNone/>
              <a:tabLst/>
              <a:defRPr/>
            </a:pPr>
            <a:r>
              <a:rPr kumimoji="0" lang="en-US" sz="2400" b="1" i="0" u="none" strike="noStrike" kern="0" cap="none" spc="0" normalizeH="0" baseline="0" noProof="0" dirty="0">
                <a:ln>
                  <a:noFill/>
                </a:ln>
                <a:solidFill>
                  <a:srgbClr val="FFFFFF"/>
                </a:solidFill>
                <a:effectLst/>
                <a:uLnTx/>
                <a:uFillTx/>
                <a:latin typeface="Arial" pitchFamily="34" charset="0"/>
                <a:ea typeface="+mn-ea"/>
                <a:cs typeface="Arial" pitchFamily="34" charset="0"/>
              </a:rPr>
              <a:t>later!</a:t>
            </a:r>
          </a:p>
        </p:txBody>
      </p:sp>
    </p:spTree>
    <p:extLst>
      <p:ext uri="{BB962C8B-B14F-4D97-AF65-F5344CB8AC3E}">
        <p14:creationId xmlns:p14="http://schemas.microsoft.com/office/powerpoint/2010/main" val="352126989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8298"/>
            <a:ext cx="9143999" cy="1143000"/>
          </a:xfrm>
        </p:spPr>
        <p:txBody>
          <a:bodyPr/>
          <a:lstStyle/>
          <a:p>
            <a:r>
              <a:rPr lang="en-US" sz="6000" dirty="0"/>
              <a:t>The Skilled Expert</a:t>
            </a:r>
            <a:endParaRPr lang="en-CA" sz="6000"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7517" t="3501" r="4182" b="4678"/>
          <a:stretch/>
        </p:blipFill>
        <p:spPr bwMode="auto">
          <a:xfrm>
            <a:off x="6400800" y="1173707"/>
            <a:ext cx="2743200" cy="391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6529135" y="1653544"/>
            <a:ext cx="2466474" cy="3219244"/>
            <a:chOff x="6529135" y="1653544"/>
            <a:chExt cx="2466474" cy="3219244"/>
          </a:xfrm>
        </p:grpSpPr>
        <p:sp>
          <p:nvSpPr>
            <p:cNvPr id="8" name="Oval 7"/>
            <p:cNvSpPr/>
            <p:nvPr/>
          </p:nvSpPr>
          <p:spPr bwMode="auto">
            <a:xfrm>
              <a:off x="6529136" y="3705725"/>
              <a:ext cx="2466473" cy="1167063"/>
            </a:xfrm>
            <a:prstGeom prst="ellipse">
              <a:avLst/>
            </a:prstGeom>
            <a:noFill/>
            <a:ln w="762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9" name="Oval 8"/>
            <p:cNvSpPr/>
            <p:nvPr/>
          </p:nvSpPr>
          <p:spPr bwMode="auto">
            <a:xfrm>
              <a:off x="6529135" y="1653544"/>
              <a:ext cx="2466473" cy="1167063"/>
            </a:xfrm>
            <a:prstGeom prst="ellipse">
              <a:avLst/>
            </a:prstGeom>
            <a:noFill/>
            <a:ln w="762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sp>
        <p:nvSpPr>
          <p:cNvPr id="13" name="Content Placeholder 12">
            <a:extLst>
              <a:ext uri="{FF2B5EF4-FFF2-40B4-BE49-F238E27FC236}">
                <a16:creationId xmlns:a16="http://schemas.microsoft.com/office/drawing/2014/main" id="{3F0E1EDE-908F-4401-87C3-CB8900F8A817}"/>
              </a:ext>
            </a:extLst>
          </p:cNvPr>
          <p:cNvSpPr>
            <a:spLocks noGrp="1"/>
          </p:cNvSpPr>
          <p:nvPr>
            <p:ph idx="1"/>
          </p:nvPr>
        </p:nvSpPr>
        <p:spPr>
          <a:xfrm>
            <a:off x="3211616" y="1275908"/>
            <a:ext cx="3333023" cy="1999556"/>
          </a:xfrm>
        </p:spPr>
        <p:txBody>
          <a:bodyPr/>
          <a:lstStyle/>
          <a:p>
            <a:pPr marL="0" indent="0">
              <a:buNone/>
            </a:pPr>
            <a:r>
              <a:rPr lang="en-US" dirty="0">
                <a:solidFill>
                  <a:srgbClr val="FFD629"/>
                </a:solidFill>
              </a:rPr>
              <a:t>Fluent</a:t>
            </a:r>
          </a:p>
          <a:p>
            <a:r>
              <a:rPr lang="en-US" dirty="0"/>
              <a:t>Skills invisible and automatic</a:t>
            </a:r>
          </a:p>
        </p:txBody>
      </p:sp>
      <p:pic>
        <p:nvPicPr>
          <p:cNvPr id="15" name="Picture 2" descr="C:\Users\Chris\Documents\Presentations\McMaster Physics\brain.gif">
            <a:extLst>
              <a:ext uri="{FF2B5EF4-FFF2-40B4-BE49-F238E27FC236}">
                <a16:creationId xmlns:a16="http://schemas.microsoft.com/office/drawing/2014/main" id="{FCAF5475-5777-4675-B83B-85BCCDC5DE3F}"/>
              </a:ext>
            </a:extLst>
          </p:cNvPr>
          <p:cNvPicPr>
            <a:picLocks noChangeAspect="1" noChangeArrowheads="1"/>
          </p:cNvPicPr>
          <p:nvPr/>
        </p:nvPicPr>
        <p:blipFill>
          <a:blip r:embed="rId3" cstate="print"/>
          <a:srcRect l="894"/>
          <a:stretch>
            <a:fillRect/>
          </a:stretch>
        </p:blipFill>
        <p:spPr bwMode="auto">
          <a:xfrm>
            <a:off x="-1" y="1173707"/>
            <a:ext cx="3227119" cy="4870016"/>
          </a:xfrm>
          <a:prstGeom prst="rect">
            <a:avLst/>
          </a:prstGeom>
          <a:noFill/>
        </p:spPr>
      </p:pic>
    </p:spTree>
    <p:extLst>
      <p:ext uri="{BB962C8B-B14F-4D97-AF65-F5344CB8AC3E}">
        <p14:creationId xmlns:p14="http://schemas.microsoft.com/office/powerpoint/2010/main" val="155824377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500"/>
                                        <p:tgtEl>
                                          <p:spTgt spid="1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Effect transition="in" filter="fade">
                                      <p:cBhvr>
                                        <p:cTn id="13" dur="500"/>
                                        <p:tgtEl>
                                          <p:spTgt spid="13">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8298"/>
            <a:ext cx="9143999" cy="1143000"/>
          </a:xfrm>
        </p:spPr>
        <p:txBody>
          <a:bodyPr/>
          <a:lstStyle/>
          <a:p>
            <a:r>
              <a:rPr lang="en-US" sz="6000" dirty="0"/>
              <a:t>The Novice</a:t>
            </a:r>
            <a:endParaRPr lang="en-CA" sz="6000"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286" t="3501" r="60584" b="4678"/>
          <a:stretch/>
        </p:blipFill>
        <p:spPr bwMode="auto">
          <a:xfrm>
            <a:off x="292764" y="1173707"/>
            <a:ext cx="2726562" cy="391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ontent Placeholder 12">
            <a:extLst>
              <a:ext uri="{FF2B5EF4-FFF2-40B4-BE49-F238E27FC236}">
                <a16:creationId xmlns:a16="http://schemas.microsoft.com/office/drawing/2014/main" id="{DE1C2EAD-BA6B-42C2-87A9-75CF2E5A53B5}"/>
              </a:ext>
            </a:extLst>
          </p:cNvPr>
          <p:cNvSpPr>
            <a:spLocks noGrp="1"/>
          </p:cNvSpPr>
          <p:nvPr>
            <p:ph idx="1"/>
          </p:nvPr>
        </p:nvSpPr>
        <p:spPr>
          <a:xfrm>
            <a:off x="2836030" y="1275907"/>
            <a:ext cx="3561347" cy="5326911"/>
          </a:xfrm>
        </p:spPr>
        <p:txBody>
          <a:bodyPr/>
          <a:lstStyle/>
          <a:p>
            <a:pPr marL="0" indent="0">
              <a:buNone/>
            </a:pPr>
            <a:r>
              <a:rPr lang="en-US" dirty="0">
                <a:solidFill>
                  <a:srgbClr val="FFD629"/>
                </a:solidFill>
              </a:rPr>
              <a:t>Lack Fluency</a:t>
            </a:r>
          </a:p>
          <a:p>
            <a:r>
              <a:rPr lang="en-US" dirty="0"/>
              <a:t>Skills are effortful and slow</a:t>
            </a:r>
          </a:p>
        </p:txBody>
      </p:sp>
      <p:pic>
        <p:nvPicPr>
          <p:cNvPr id="15" name="Picture 4" descr="C:\Users\Chris\Documents\Presentations\McMaster Physics\pinky.gif">
            <a:extLst>
              <a:ext uri="{FF2B5EF4-FFF2-40B4-BE49-F238E27FC236}">
                <a16:creationId xmlns:a16="http://schemas.microsoft.com/office/drawing/2014/main" id="{9B953425-1175-4C4D-A053-0C4BDCA21E34}"/>
              </a:ext>
            </a:extLst>
          </p:cNvPr>
          <p:cNvPicPr>
            <a:picLocks noChangeAspect="1" noChangeArrowheads="1"/>
          </p:cNvPicPr>
          <p:nvPr/>
        </p:nvPicPr>
        <p:blipFill>
          <a:blip r:embed="rId3" cstate="print"/>
          <a:srcRect/>
          <a:stretch>
            <a:fillRect/>
          </a:stretch>
        </p:blipFill>
        <p:spPr bwMode="auto">
          <a:xfrm>
            <a:off x="6177915" y="1352145"/>
            <a:ext cx="2966083" cy="3734277"/>
          </a:xfrm>
          <a:prstGeom prst="rect">
            <a:avLst/>
          </a:prstGeom>
          <a:noFill/>
        </p:spPr>
      </p:pic>
      <p:grpSp>
        <p:nvGrpSpPr>
          <p:cNvPr id="16" name="Group 15">
            <a:extLst>
              <a:ext uri="{FF2B5EF4-FFF2-40B4-BE49-F238E27FC236}">
                <a16:creationId xmlns:a16="http://schemas.microsoft.com/office/drawing/2014/main" id="{1455737A-7CE5-4BD1-8F83-987FB0924B33}"/>
              </a:ext>
            </a:extLst>
          </p:cNvPr>
          <p:cNvGrpSpPr/>
          <p:nvPr/>
        </p:nvGrpSpPr>
        <p:grpSpPr>
          <a:xfrm>
            <a:off x="292764" y="1653544"/>
            <a:ext cx="2466474" cy="3219244"/>
            <a:chOff x="950493" y="1653544"/>
            <a:chExt cx="2466474" cy="3219244"/>
          </a:xfrm>
        </p:grpSpPr>
        <p:sp>
          <p:nvSpPr>
            <p:cNvPr id="17" name="Oval 16">
              <a:extLst>
                <a:ext uri="{FF2B5EF4-FFF2-40B4-BE49-F238E27FC236}">
                  <a16:creationId xmlns:a16="http://schemas.microsoft.com/office/drawing/2014/main" id="{115A1A2F-8F58-47A2-9EE2-75EA33DDB61B}"/>
                </a:ext>
              </a:extLst>
            </p:cNvPr>
            <p:cNvSpPr/>
            <p:nvPr/>
          </p:nvSpPr>
          <p:spPr bwMode="auto">
            <a:xfrm>
              <a:off x="950494" y="3705725"/>
              <a:ext cx="2466473" cy="1167063"/>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8" name="Oval 17">
              <a:extLst>
                <a:ext uri="{FF2B5EF4-FFF2-40B4-BE49-F238E27FC236}">
                  <a16:creationId xmlns:a16="http://schemas.microsoft.com/office/drawing/2014/main" id="{41A003FE-E7B9-4CB8-9337-9024EAE31302}"/>
                </a:ext>
              </a:extLst>
            </p:cNvPr>
            <p:cNvSpPr/>
            <p:nvPr/>
          </p:nvSpPr>
          <p:spPr bwMode="auto">
            <a:xfrm>
              <a:off x="950493" y="1653544"/>
              <a:ext cx="2466473" cy="1167063"/>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spTree>
    <p:extLst>
      <p:ext uri="{BB962C8B-B14F-4D97-AF65-F5344CB8AC3E}">
        <p14:creationId xmlns:p14="http://schemas.microsoft.com/office/powerpoint/2010/main" val="213181144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fade">
                                      <p:cBhvr>
                                        <p:cTn id="10" dur="500"/>
                                        <p:tgtEl>
                                          <p:spTgt spid="1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defRPr/>
            </a:pPr>
            <a:r>
              <a:rPr lang="en-US" sz="4800" dirty="0">
                <a:solidFill>
                  <a:srgbClr val="F6DB3C"/>
                </a:solidFill>
              </a:rPr>
              <a:t>Structured Groups</a:t>
            </a:r>
          </a:p>
        </p:txBody>
      </p:sp>
      <p:sp>
        <p:nvSpPr>
          <p:cNvPr id="4099" name="Rectangle 3"/>
          <p:cNvSpPr>
            <a:spLocks noGrp="1" noChangeArrowheads="1"/>
          </p:cNvSpPr>
          <p:nvPr>
            <p:ph idx="1"/>
          </p:nvPr>
        </p:nvSpPr>
        <p:spPr>
          <a:xfrm>
            <a:off x="179512" y="1275907"/>
            <a:ext cx="5400600" cy="5326911"/>
          </a:xfrm>
        </p:spPr>
        <p:txBody>
          <a:bodyPr/>
          <a:lstStyle/>
          <a:p>
            <a:pPr eaLnBrk="1" hangingPunct="1">
              <a:defRPr/>
            </a:pPr>
            <a:r>
              <a:rPr lang="en-US" sz="2800" b="1" dirty="0">
                <a:solidFill>
                  <a:srgbClr val="F6DB3C"/>
                </a:solidFill>
              </a:rPr>
              <a:t>Manager</a:t>
            </a:r>
            <a:r>
              <a:rPr lang="en-US" sz="2800" b="1" dirty="0">
                <a:solidFill>
                  <a:srgbClr val="FFFF66"/>
                </a:solidFill>
              </a:rPr>
              <a:t>:</a:t>
            </a:r>
            <a:r>
              <a:rPr lang="en-US" sz="2800" b="1" dirty="0"/>
              <a:t> </a:t>
            </a:r>
          </a:p>
          <a:p>
            <a:pPr eaLnBrk="1" hangingPunct="1">
              <a:buFont typeface="Wingdings" pitchFamily="2" charset="2"/>
              <a:buNone/>
              <a:defRPr/>
            </a:pPr>
            <a:r>
              <a:rPr lang="en-US" sz="2800" b="1" dirty="0"/>
              <a:t>    Lead and organize group</a:t>
            </a:r>
          </a:p>
          <a:p>
            <a:pPr eaLnBrk="1" hangingPunct="1">
              <a:defRPr/>
            </a:pPr>
            <a:r>
              <a:rPr lang="en-US" sz="2800" b="1" dirty="0">
                <a:solidFill>
                  <a:srgbClr val="F6DB3C"/>
                </a:solidFill>
              </a:rPr>
              <a:t>Recorder: </a:t>
            </a:r>
          </a:p>
          <a:p>
            <a:pPr eaLnBrk="1" hangingPunct="1">
              <a:buNone/>
              <a:defRPr/>
            </a:pPr>
            <a:r>
              <a:rPr lang="en-US" sz="2800" b="1" dirty="0"/>
              <a:t>    </a:t>
            </a:r>
            <a:r>
              <a:rPr lang="en-US" sz="2800" dirty="0"/>
              <a:t>Writes on whiteboard </a:t>
            </a:r>
          </a:p>
          <a:p>
            <a:pPr eaLnBrk="1" hangingPunct="1">
              <a:buNone/>
              <a:defRPr/>
            </a:pPr>
            <a:r>
              <a:rPr lang="en-US" sz="2800" dirty="0"/>
              <a:t>	Checks group’s written work</a:t>
            </a:r>
          </a:p>
          <a:p>
            <a:pPr eaLnBrk="1" hangingPunct="1">
              <a:defRPr/>
            </a:pPr>
            <a:r>
              <a:rPr lang="en-US" sz="2800" b="1" dirty="0">
                <a:solidFill>
                  <a:srgbClr val="F6DB3C"/>
                </a:solidFill>
              </a:rPr>
              <a:t>Speaker: </a:t>
            </a:r>
          </a:p>
          <a:p>
            <a:pPr eaLnBrk="1" hangingPunct="1">
              <a:buNone/>
              <a:defRPr/>
            </a:pPr>
            <a:r>
              <a:rPr lang="en-US" sz="2800" b="1" dirty="0"/>
              <a:t>    </a:t>
            </a:r>
            <a:r>
              <a:rPr lang="en-US" sz="2800" dirty="0"/>
              <a:t>Speaks on behalf of group Reads questions</a:t>
            </a:r>
            <a:endParaRPr lang="en-US" sz="2800" b="1" dirty="0"/>
          </a:p>
          <a:p>
            <a:pPr eaLnBrk="1" hangingPunct="1">
              <a:defRPr/>
            </a:pPr>
            <a:r>
              <a:rPr lang="en-US" sz="2800" dirty="0">
                <a:solidFill>
                  <a:srgbClr val="F6DB3C"/>
                </a:solidFill>
              </a:rPr>
              <a:t>Motivator: </a:t>
            </a:r>
          </a:p>
          <a:p>
            <a:pPr eaLnBrk="1" hangingPunct="1">
              <a:buNone/>
              <a:defRPr/>
            </a:pPr>
            <a:r>
              <a:rPr lang="en-US" sz="2800" dirty="0"/>
              <a:t>    Encourage the group!</a:t>
            </a:r>
          </a:p>
          <a:p>
            <a:pPr eaLnBrk="1" hangingPunct="1">
              <a:buFont typeface="Wingdings" pitchFamily="2" charset="2"/>
              <a:buNone/>
              <a:defRPr/>
            </a:pPr>
            <a:endParaRPr lang="en-US" sz="2800" b="1" dirty="0"/>
          </a:p>
          <a:p>
            <a:pPr eaLnBrk="1" hangingPunct="1">
              <a:buFont typeface="Wingdings" pitchFamily="2" charset="2"/>
              <a:buNone/>
              <a:defRPr/>
            </a:pPr>
            <a:endParaRPr lang="en-US" sz="2400" dirty="0"/>
          </a:p>
        </p:txBody>
      </p:sp>
      <p:pic>
        <p:nvPicPr>
          <p:cNvPr id="5" name="Picture 3"/>
          <p:cNvPicPr>
            <a:picLocks noChangeAspect="1" noChangeArrowheads="1"/>
          </p:cNvPicPr>
          <p:nvPr/>
        </p:nvPicPr>
        <p:blipFill>
          <a:blip r:embed="rId3" cstate="screen"/>
          <a:srcRect/>
          <a:stretch>
            <a:fillRect/>
          </a:stretch>
        </p:blipFill>
        <p:spPr bwMode="auto">
          <a:xfrm>
            <a:off x="5710238" y="1651460"/>
            <a:ext cx="3228975" cy="4025900"/>
          </a:xfrm>
          <a:prstGeom prst="rect">
            <a:avLst/>
          </a:prstGeom>
          <a:noFill/>
          <a:ln w="9525">
            <a:noFill/>
            <a:round/>
            <a:headEnd/>
            <a:tailEnd/>
          </a:ln>
        </p:spPr>
      </p:pic>
      <p:pic>
        <p:nvPicPr>
          <p:cNvPr id="77828" name="Picture 4" descr="http://2.bp.blogspot.com/_I8HGG8TCxIk/SaMvyGvQkJI/AAAAAAAABYc/BdY1kkIsMUI/s1600/cmdictation.gif"/>
          <p:cNvPicPr>
            <a:picLocks noChangeAspect="1" noChangeArrowheads="1"/>
          </p:cNvPicPr>
          <p:nvPr/>
        </p:nvPicPr>
        <p:blipFill>
          <a:blip r:embed="rId4" cstate="screen"/>
          <a:srcRect/>
          <a:stretch>
            <a:fillRect/>
          </a:stretch>
        </p:blipFill>
        <p:spPr bwMode="auto">
          <a:xfrm>
            <a:off x="5664200" y="2037222"/>
            <a:ext cx="3333750" cy="3333750"/>
          </a:xfrm>
          <a:prstGeom prst="rect">
            <a:avLst/>
          </a:prstGeom>
          <a:noFill/>
          <a:ln w="9525">
            <a:noFill/>
            <a:miter lim="800000"/>
            <a:headEnd/>
            <a:tailEnd/>
          </a:ln>
        </p:spPr>
      </p:pic>
      <p:pic>
        <p:nvPicPr>
          <p:cNvPr id="77830" name="Picture 6" descr="http://www.toonpool.com/user/3447/files/talking_his_way_out_of_it_409205.jpg"/>
          <p:cNvPicPr>
            <a:picLocks noChangeAspect="1" noChangeArrowheads="1"/>
          </p:cNvPicPr>
          <p:nvPr/>
        </p:nvPicPr>
        <p:blipFill>
          <a:blip r:embed="rId5" cstate="screen"/>
          <a:srcRect/>
          <a:stretch>
            <a:fillRect/>
          </a:stretch>
        </p:blipFill>
        <p:spPr bwMode="auto">
          <a:xfrm>
            <a:off x="5726113" y="1918160"/>
            <a:ext cx="3243262" cy="3538537"/>
          </a:xfrm>
          <a:prstGeom prst="rect">
            <a:avLst/>
          </a:prstGeom>
          <a:noFill/>
          <a:ln w="9525">
            <a:noFill/>
            <a:miter lim="800000"/>
            <a:headEnd/>
            <a:tailEnd/>
          </a:ln>
        </p:spPr>
      </p:pic>
      <p:pic>
        <p:nvPicPr>
          <p:cNvPr id="1026" name="Picture 2" descr="http://www.bilgaines.com/wp-content/uploads/2012/11/male-cheerleade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6113" y="1608596"/>
            <a:ext cx="3243262" cy="4756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0271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fade">
                                      <p:cBhvr>
                                        <p:cTn id="7" dur="500"/>
                                        <p:tgtEl>
                                          <p:spTgt spid="409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099">
                                            <p:txEl>
                                              <p:pRg st="1" end="1"/>
                                            </p:txEl>
                                          </p:spTgt>
                                        </p:tgtEl>
                                        <p:attrNameLst>
                                          <p:attrName>style.visibility</p:attrName>
                                        </p:attrNameLst>
                                      </p:cBhvr>
                                      <p:to>
                                        <p:strVal val="visible"/>
                                      </p:to>
                                    </p:set>
                                    <p:animEffect transition="in" filter="fade">
                                      <p:cBhvr>
                                        <p:cTn id="10" dur="500"/>
                                        <p:tgtEl>
                                          <p:spTgt spid="409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099">
                                            <p:txEl>
                                              <p:pRg st="2" end="2"/>
                                            </p:txEl>
                                          </p:spTgt>
                                        </p:tgtEl>
                                        <p:attrNameLst>
                                          <p:attrName>style.visibility</p:attrName>
                                        </p:attrNameLst>
                                      </p:cBhvr>
                                      <p:to>
                                        <p:strVal val="visible"/>
                                      </p:to>
                                    </p:set>
                                    <p:animEffect transition="in" filter="fade">
                                      <p:cBhvr>
                                        <p:cTn id="21" dur="500"/>
                                        <p:tgtEl>
                                          <p:spTgt spid="4099">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099">
                                            <p:txEl>
                                              <p:pRg st="3" end="3"/>
                                            </p:txEl>
                                          </p:spTgt>
                                        </p:tgtEl>
                                        <p:attrNameLst>
                                          <p:attrName>style.visibility</p:attrName>
                                        </p:attrNameLst>
                                      </p:cBhvr>
                                      <p:to>
                                        <p:strVal val="visible"/>
                                      </p:to>
                                    </p:set>
                                    <p:animEffect transition="in" filter="fade">
                                      <p:cBhvr>
                                        <p:cTn id="24" dur="500"/>
                                        <p:tgtEl>
                                          <p:spTgt spid="4099">
                                            <p:txEl>
                                              <p:pRg st="3" end="3"/>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099">
                                            <p:txEl>
                                              <p:pRg st="4" end="4"/>
                                            </p:txEl>
                                          </p:spTgt>
                                        </p:tgtEl>
                                        <p:attrNameLst>
                                          <p:attrName>style.visibility</p:attrName>
                                        </p:attrNameLst>
                                      </p:cBhvr>
                                      <p:to>
                                        <p:strVal val="visible"/>
                                      </p:to>
                                    </p:set>
                                    <p:animEffect transition="in" filter="fade">
                                      <p:cBhvr>
                                        <p:cTn id="27" dur="500"/>
                                        <p:tgtEl>
                                          <p:spTgt spid="4099">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7828"/>
                                        </p:tgtEl>
                                        <p:attrNameLst>
                                          <p:attrName>style.visibility</p:attrName>
                                        </p:attrNameLst>
                                      </p:cBhvr>
                                      <p:to>
                                        <p:strVal val="visible"/>
                                      </p:to>
                                    </p:set>
                                    <p:animEffect transition="in" filter="fade">
                                      <p:cBhvr>
                                        <p:cTn id="30" dur="500"/>
                                        <p:tgtEl>
                                          <p:spTgt spid="7782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77828"/>
                                        </p:tgtEl>
                                      </p:cBhvr>
                                    </p:animEffect>
                                    <p:set>
                                      <p:cBhvr>
                                        <p:cTn id="35" dur="1" fill="hold">
                                          <p:stCondLst>
                                            <p:cond delay="499"/>
                                          </p:stCondLst>
                                        </p:cTn>
                                        <p:tgtEl>
                                          <p:spTgt spid="77828"/>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4099">
                                            <p:txEl>
                                              <p:pRg st="5" end="5"/>
                                            </p:txEl>
                                          </p:spTgt>
                                        </p:tgtEl>
                                        <p:attrNameLst>
                                          <p:attrName>style.visibility</p:attrName>
                                        </p:attrNameLst>
                                      </p:cBhvr>
                                      <p:to>
                                        <p:strVal val="visible"/>
                                      </p:to>
                                    </p:set>
                                    <p:animEffect transition="in" filter="fade">
                                      <p:cBhvr>
                                        <p:cTn id="38" dur="500"/>
                                        <p:tgtEl>
                                          <p:spTgt spid="4099">
                                            <p:txEl>
                                              <p:pRg st="5" end="5"/>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4099">
                                            <p:txEl>
                                              <p:pRg st="6" end="6"/>
                                            </p:txEl>
                                          </p:spTgt>
                                        </p:tgtEl>
                                        <p:attrNameLst>
                                          <p:attrName>style.visibility</p:attrName>
                                        </p:attrNameLst>
                                      </p:cBhvr>
                                      <p:to>
                                        <p:strVal val="visible"/>
                                      </p:to>
                                    </p:set>
                                    <p:animEffect transition="in" filter="fade">
                                      <p:cBhvr>
                                        <p:cTn id="41" dur="500"/>
                                        <p:tgtEl>
                                          <p:spTgt spid="4099">
                                            <p:txEl>
                                              <p:pRg st="6" end="6"/>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77830"/>
                                        </p:tgtEl>
                                        <p:attrNameLst>
                                          <p:attrName>style.visibility</p:attrName>
                                        </p:attrNameLst>
                                      </p:cBhvr>
                                      <p:to>
                                        <p:strVal val="visible"/>
                                      </p:to>
                                    </p:set>
                                    <p:animEffect transition="in" filter="fade">
                                      <p:cBhvr>
                                        <p:cTn id="44" dur="500"/>
                                        <p:tgtEl>
                                          <p:spTgt spid="7783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77830"/>
                                        </p:tgtEl>
                                      </p:cBhvr>
                                    </p:animEffect>
                                    <p:set>
                                      <p:cBhvr>
                                        <p:cTn id="49" dur="1" fill="hold">
                                          <p:stCondLst>
                                            <p:cond delay="499"/>
                                          </p:stCondLst>
                                        </p:cTn>
                                        <p:tgtEl>
                                          <p:spTgt spid="77830"/>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4099">
                                            <p:txEl>
                                              <p:pRg st="7" end="7"/>
                                            </p:txEl>
                                          </p:spTgt>
                                        </p:tgtEl>
                                        <p:attrNameLst>
                                          <p:attrName>style.visibility</p:attrName>
                                        </p:attrNameLst>
                                      </p:cBhvr>
                                      <p:to>
                                        <p:strVal val="visible"/>
                                      </p:to>
                                    </p:set>
                                    <p:animEffect transition="in" filter="fade">
                                      <p:cBhvr>
                                        <p:cTn id="52" dur="500"/>
                                        <p:tgtEl>
                                          <p:spTgt spid="4099">
                                            <p:txEl>
                                              <p:pRg st="7" end="7"/>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4099">
                                            <p:txEl>
                                              <p:pRg st="8" end="8"/>
                                            </p:txEl>
                                          </p:spTgt>
                                        </p:tgtEl>
                                        <p:attrNameLst>
                                          <p:attrName>style.visibility</p:attrName>
                                        </p:attrNameLst>
                                      </p:cBhvr>
                                      <p:to>
                                        <p:strVal val="visible"/>
                                      </p:to>
                                    </p:set>
                                    <p:animEffect transition="in" filter="fade">
                                      <p:cBhvr>
                                        <p:cTn id="55" dur="500"/>
                                        <p:tgtEl>
                                          <p:spTgt spid="4099">
                                            <p:txEl>
                                              <p:pRg st="8" end="8"/>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1026"/>
                                        </p:tgtEl>
                                        <p:attrNameLst>
                                          <p:attrName>style.visibility</p:attrName>
                                        </p:attrNameLst>
                                      </p:cBhvr>
                                      <p:to>
                                        <p:strVal val="visible"/>
                                      </p:to>
                                    </p:set>
                                    <p:animEffect transition="in" filter="fade">
                                      <p:cBhvr>
                                        <p:cTn id="5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8193" r="4254" b="79051"/>
          <a:stretch/>
        </p:blipFill>
        <p:spPr>
          <a:xfrm>
            <a:off x="1" y="1"/>
            <a:ext cx="9144000" cy="974558"/>
          </a:xfrm>
          <a:prstGeom prst="rect">
            <a:avLst/>
          </a:prstGeom>
        </p:spPr>
      </p:pic>
    </p:spTree>
    <p:extLst>
      <p:ext uri="{BB962C8B-B14F-4D97-AF65-F5344CB8AC3E}">
        <p14:creationId xmlns:p14="http://schemas.microsoft.com/office/powerpoint/2010/main" val="2195805596"/>
      </p:ext>
    </p:extLst>
  </p:cSld>
  <p:clrMapOvr>
    <a:masterClrMapping/>
  </p:clrMapOvr>
  <p:transition spd="med" advClick="0">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009B51-D357-4F89-96B4-1C512A25B601}"/>
              </a:ext>
            </a:extLst>
          </p:cNvPr>
          <p:cNvSpPr>
            <a:spLocks noGrp="1"/>
          </p:cNvSpPr>
          <p:nvPr>
            <p:ph type="title"/>
          </p:nvPr>
        </p:nvSpPr>
        <p:spPr/>
        <p:txBody>
          <a:bodyPr/>
          <a:lstStyle/>
          <a:p>
            <a:r>
              <a:rPr lang="en-US" sz="5400" dirty="0"/>
              <a:t>Implications for Teaching</a:t>
            </a:r>
          </a:p>
        </p:txBody>
      </p:sp>
      <p:sp>
        <p:nvSpPr>
          <p:cNvPr id="5" name="Content Placeholder 4">
            <a:extLst>
              <a:ext uri="{FF2B5EF4-FFF2-40B4-BE49-F238E27FC236}">
                <a16:creationId xmlns:a16="http://schemas.microsoft.com/office/drawing/2014/main" id="{49EBF8B3-EB39-4E20-9797-C53843EE9ECA}"/>
              </a:ext>
            </a:extLst>
          </p:cNvPr>
          <p:cNvSpPr>
            <a:spLocks noGrp="1"/>
          </p:cNvSpPr>
          <p:nvPr>
            <p:ph idx="1"/>
          </p:nvPr>
        </p:nvSpPr>
        <p:spPr/>
        <p:txBody>
          <a:bodyPr/>
          <a:lstStyle/>
          <a:p>
            <a:pPr marL="0" indent="0">
              <a:buNone/>
            </a:pPr>
            <a:r>
              <a:rPr lang="en-US" dirty="0"/>
              <a:t>How can we use these ideas to help our students learn?</a:t>
            </a:r>
          </a:p>
          <a:p>
            <a:r>
              <a:rPr lang="en-US" dirty="0">
                <a:solidFill>
                  <a:srgbClr val="92D050"/>
                </a:solidFill>
              </a:rPr>
              <a:t>Choose your roles</a:t>
            </a:r>
          </a:p>
          <a:p>
            <a:r>
              <a:rPr lang="en-US" dirty="0">
                <a:solidFill>
                  <a:srgbClr val="92D050"/>
                </a:solidFill>
              </a:rPr>
              <a:t>Record ideas on your whiteboard (maximum 10 words per idea!)</a:t>
            </a:r>
          </a:p>
          <a:p>
            <a:r>
              <a:rPr lang="en-US" dirty="0">
                <a:solidFill>
                  <a:srgbClr val="92D050"/>
                </a:solidFill>
              </a:rPr>
              <a:t>When we are done, take a photo of your whiteboard</a:t>
            </a:r>
          </a:p>
          <a:p>
            <a:pPr marL="0" indent="0">
              <a:buNone/>
            </a:pPr>
            <a:endParaRPr lang="en-US" dirty="0"/>
          </a:p>
        </p:txBody>
      </p:sp>
    </p:spTree>
    <p:extLst>
      <p:ext uri="{BB962C8B-B14F-4D97-AF65-F5344CB8AC3E}">
        <p14:creationId xmlns:p14="http://schemas.microsoft.com/office/powerpoint/2010/main" val="1909562182"/>
      </p:ext>
    </p:extLst>
  </p:cSld>
  <p:clrMapOvr>
    <a:masterClrMapping/>
  </p:clrMapOvr>
  <p:transition spd="med" advClick="0">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is our student?</a:t>
            </a:r>
          </a:p>
        </p:txBody>
      </p:sp>
      <p:pic>
        <p:nvPicPr>
          <p:cNvPr id="1026" name="Picture 2" descr="Related image"/>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7087" r="7767" b="19993"/>
          <a:stretch/>
        </p:blipFill>
        <p:spPr bwMode="auto">
          <a:xfrm>
            <a:off x="4263390" y="1151298"/>
            <a:ext cx="4880610" cy="53260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pock leonard nimoy"/>
          <p:cNvPicPr>
            <a:picLocks noChangeAspect="1" noChangeArrowheads="1"/>
          </p:cNvPicPr>
          <p:nvPr/>
        </p:nvPicPr>
        <p:blipFill rotWithShape="1">
          <a:blip r:embed="rId3">
            <a:extLst>
              <a:ext uri="{28A0092B-C50C-407E-A947-70E740481C1C}">
                <a14:useLocalDpi xmlns:a14="http://schemas.microsoft.com/office/drawing/2010/main" val="0"/>
              </a:ext>
            </a:extLst>
          </a:blip>
          <a:srcRect l="28427" t="213" r="21898" b="11252"/>
          <a:stretch/>
        </p:blipFill>
        <p:spPr bwMode="auto">
          <a:xfrm>
            <a:off x="0" y="1151298"/>
            <a:ext cx="4479532" cy="5326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892179"/>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Image result for captain ki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62"/>
            <a:ext cx="9144000" cy="686503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472612" y="3422155"/>
            <a:ext cx="4633644" cy="2752613"/>
            <a:chOff x="5108456" y="-387192"/>
            <a:chExt cx="4633644" cy="2752613"/>
          </a:xfrm>
        </p:grpSpPr>
        <p:sp>
          <p:nvSpPr>
            <p:cNvPr id="7" name="Rectangle 6"/>
            <p:cNvSpPr/>
            <p:nvPr/>
          </p:nvSpPr>
          <p:spPr bwMode="auto">
            <a:xfrm>
              <a:off x="5108456" y="413331"/>
              <a:ext cx="3011368" cy="1952090"/>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We get the humans</a:t>
              </a:r>
              <a:endParaRPr kumimoji="0" lang="en-CA"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8" name="Straight Connector 7"/>
            <p:cNvCxnSpPr>
              <a:cxnSpLocks/>
            </p:cNvCxnSpPr>
            <p:nvPr/>
          </p:nvCxnSpPr>
          <p:spPr bwMode="auto">
            <a:xfrm flipH="1">
              <a:off x="7739992" y="-387192"/>
              <a:ext cx="2002108" cy="800523"/>
            </a:xfrm>
            <a:prstGeom prst="line">
              <a:avLst/>
            </a:prstGeom>
            <a:solidFill>
              <a:schemeClr val="accent1"/>
            </a:solidFill>
            <a:ln w="76200" cap="flat" cmpd="sng" algn="ctr">
              <a:solidFill>
                <a:srgbClr val="00B050"/>
              </a:solidFill>
              <a:prstDash val="solid"/>
              <a:round/>
              <a:headEnd type="arrow" w="med" len="med"/>
              <a:tailEnd type="none" w="med" len="med"/>
            </a:ln>
            <a:effectLst/>
          </p:spPr>
        </p:cxnSp>
      </p:gr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171" y="941437"/>
            <a:ext cx="2419350" cy="2038350"/>
          </a:xfrm>
          <a:prstGeom prst="rect">
            <a:avLst/>
          </a:prstGeom>
        </p:spPr>
      </p:pic>
    </p:spTree>
    <p:extLst>
      <p:ext uri="{BB962C8B-B14F-4D97-AF65-F5344CB8AC3E}">
        <p14:creationId xmlns:p14="http://schemas.microsoft.com/office/powerpoint/2010/main" val="3439743166"/>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171" y="941437"/>
            <a:ext cx="2419350" cy="2038350"/>
          </a:xfrm>
          <a:prstGeom prst="rect">
            <a:avLst/>
          </a:prstGeom>
        </p:spPr>
      </p:pic>
      <p:sp>
        <p:nvSpPr>
          <p:cNvPr id="5" name="Rectangle 4"/>
          <p:cNvSpPr/>
          <p:nvPr/>
        </p:nvSpPr>
        <p:spPr bwMode="auto">
          <a:xfrm>
            <a:off x="-1" y="0"/>
            <a:ext cx="2481943" cy="6858000"/>
          </a:xfrm>
          <a:prstGeom prst="rect">
            <a:avLst/>
          </a:prstGeom>
          <a:solidFill>
            <a:srgbClr val="000000"/>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4" name="Rectangle 2"/>
          <p:cNvSpPr>
            <a:spLocks noGrp="1" noChangeArrowheads="1"/>
          </p:cNvSpPr>
          <p:nvPr>
            <p:ph type="title"/>
          </p:nvPr>
        </p:nvSpPr>
        <p:spPr/>
        <p:txBody>
          <a:bodyPr/>
          <a:lstStyle/>
          <a:p>
            <a:pPr eaLnBrk="1" hangingPunct="1">
              <a:defRPr/>
            </a:pPr>
            <a:r>
              <a:rPr lang="en-US" sz="6600" dirty="0">
                <a:solidFill>
                  <a:srgbClr val="F6DB3C"/>
                </a:solidFill>
              </a:rPr>
              <a:t>Survivor</a:t>
            </a:r>
          </a:p>
        </p:txBody>
      </p:sp>
      <p:sp>
        <p:nvSpPr>
          <p:cNvPr id="2" name="Content Placeholder 1"/>
          <p:cNvSpPr>
            <a:spLocks noGrp="1"/>
          </p:cNvSpPr>
          <p:nvPr>
            <p:ph idx="1"/>
          </p:nvPr>
        </p:nvSpPr>
        <p:spPr>
          <a:xfrm>
            <a:off x="457200" y="1275907"/>
            <a:ext cx="4439653" cy="5326911"/>
          </a:xfrm>
        </p:spPr>
        <p:txBody>
          <a:bodyPr/>
          <a:lstStyle/>
          <a:p>
            <a:pPr marL="0" indent="0" algn="ctr">
              <a:buNone/>
            </a:pPr>
            <a:r>
              <a:rPr lang="en-US" sz="4400" dirty="0"/>
              <a:t>What are the brain’s main strategies for survival?</a:t>
            </a:r>
          </a:p>
        </p:txBody>
      </p:sp>
    </p:spTree>
    <p:extLst>
      <p:ext uri="{BB962C8B-B14F-4D97-AF65-F5344CB8AC3E}">
        <p14:creationId xmlns:p14="http://schemas.microsoft.com/office/powerpoint/2010/main" val="222475490"/>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7"/>
                                        </p:tgtEl>
                                      </p:cBhvr>
                                      <p:by x="150000" y="150000"/>
                                    </p:animScale>
                                  </p:childTnLst>
                                </p:cTn>
                              </p:par>
                              <p:par>
                                <p:cTn id="7" presetID="42" presetClass="path" presetSubtype="0" accel="50000" decel="50000" fill="hold" nodeType="withEffect">
                                  <p:stCondLst>
                                    <p:cond delay="0"/>
                                  </p:stCondLst>
                                  <p:childTnLst>
                                    <p:animMotion origin="layout" path="M 2.77778E-6 3.7037E-7 L 0.0625 0.14861 " pathEditMode="relative" rAng="0" ptsTypes="AA">
                                      <p:cBhvr>
                                        <p:cTn id="8" dur="2000" fill="hold"/>
                                        <p:tgtEl>
                                          <p:spTgt spid="7"/>
                                        </p:tgtEl>
                                        <p:attrNameLst>
                                          <p:attrName>ppt_x</p:attrName>
                                          <p:attrName>ppt_y</p:attrName>
                                        </p:attrNameLst>
                                      </p:cBhvr>
                                      <p:rCtr x="3125" y="7431"/>
                                    </p:animMotion>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its Body</a:t>
            </a:r>
          </a:p>
        </p:txBody>
      </p:sp>
      <p:pic>
        <p:nvPicPr>
          <p:cNvPr id="9" name="control body">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1209174" y="1151298"/>
            <a:ext cx="11562347" cy="6499359"/>
          </a:xfrm>
        </p:spPr>
      </p:pic>
    </p:spTree>
    <p:extLst>
      <p:ext uri="{BB962C8B-B14F-4D97-AF65-F5344CB8AC3E}">
        <p14:creationId xmlns:p14="http://schemas.microsoft.com/office/powerpoint/2010/main" val="582082443"/>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9"/>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void danger">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1520803" y="8298"/>
            <a:ext cx="12185606" cy="6849702"/>
          </a:xfrm>
        </p:spPr>
      </p:pic>
      <p:sp>
        <p:nvSpPr>
          <p:cNvPr id="2" name="Title 1"/>
          <p:cNvSpPr>
            <a:spLocks noGrp="1"/>
          </p:cNvSpPr>
          <p:nvPr>
            <p:ph type="title"/>
          </p:nvPr>
        </p:nvSpPr>
        <p:spPr/>
        <p:txBody>
          <a:bodyPr/>
          <a:lstStyle/>
          <a:p>
            <a:r>
              <a:rPr lang="en-US" dirty="0"/>
              <a:t>Avoid Danger</a:t>
            </a:r>
          </a:p>
        </p:txBody>
      </p:sp>
    </p:spTree>
    <p:extLst>
      <p:ext uri="{BB962C8B-B14F-4D97-AF65-F5344CB8AC3E}">
        <p14:creationId xmlns:p14="http://schemas.microsoft.com/office/powerpoint/2010/main" val="3088637105"/>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 Pleasurable Things</a:t>
            </a:r>
          </a:p>
        </p:txBody>
      </p:sp>
      <p:pic>
        <p:nvPicPr>
          <p:cNvPr id="7" name="find pleasure">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0" y="1151298"/>
            <a:ext cx="9144000" cy="5139972"/>
          </a:xfrm>
        </p:spPr>
      </p:pic>
    </p:spTree>
    <p:extLst>
      <p:ext uri="{BB962C8B-B14F-4D97-AF65-F5344CB8AC3E}">
        <p14:creationId xmlns:p14="http://schemas.microsoft.com/office/powerpoint/2010/main" val="3253522160"/>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Understand its Environment</a:t>
            </a:r>
          </a:p>
        </p:txBody>
      </p:sp>
      <p:pic>
        <p:nvPicPr>
          <p:cNvPr id="6" name="Understanding environment">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1" y="1151298"/>
            <a:ext cx="10152211" cy="5706702"/>
          </a:xfrm>
        </p:spPr>
      </p:pic>
    </p:spTree>
    <p:extLst>
      <p:ext uri="{BB962C8B-B14F-4D97-AF65-F5344CB8AC3E}">
        <p14:creationId xmlns:p14="http://schemas.microsoft.com/office/powerpoint/2010/main" val="4222248237"/>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4" name="Group 23"/>
          <p:cNvGrpSpPr/>
          <p:nvPr/>
        </p:nvGrpSpPr>
        <p:grpSpPr>
          <a:xfrm>
            <a:off x="297950" y="421240"/>
            <a:ext cx="3667560" cy="2423315"/>
            <a:chOff x="5108455" y="413331"/>
            <a:chExt cx="3667560" cy="2423315"/>
          </a:xfrm>
        </p:grpSpPr>
        <p:sp>
          <p:nvSpPr>
            <p:cNvPr id="21" name="Rectangle 20"/>
            <p:cNvSpPr/>
            <p:nvPr/>
          </p:nvSpPr>
          <p:spPr bwMode="auto">
            <a:xfrm>
              <a:off x="5108455" y="413331"/>
              <a:ext cx="3601969" cy="1952090"/>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Understand its environment</a:t>
              </a:r>
              <a:endParaRPr kumimoji="0" lang="en-CA"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23" name="Straight Connector 22"/>
            <p:cNvCxnSpPr>
              <a:cxnSpLocks/>
            </p:cNvCxnSpPr>
            <p:nvPr/>
          </p:nvCxnSpPr>
          <p:spPr bwMode="auto">
            <a:xfrm flipH="1" flipV="1">
              <a:off x="7563979" y="2365422"/>
              <a:ext cx="1212036" cy="471224"/>
            </a:xfrm>
            <a:prstGeom prst="line">
              <a:avLst/>
            </a:prstGeom>
            <a:solidFill>
              <a:schemeClr val="accent1"/>
            </a:solidFill>
            <a:ln w="76200" cap="flat" cmpd="sng" algn="ctr">
              <a:solidFill>
                <a:srgbClr val="00B050"/>
              </a:solidFill>
              <a:prstDash val="solid"/>
              <a:round/>
              <a:headEnd type="none" w="med" len="med"/>
              <a:tailEnd type="none" w="med" len="med"/>
            </a:ln>
            <a:effectLst/>
          </p:spPr>
        </p:cxnSp>
      </p:grpSp>
      <p:grpSp>
        <p:nvGrpSpPr>
          <p:cNvPr id="8" name="Group 7"/>
          <p:cNvGrpSpPr/>
          <p:nvPr/>
        </p:nvGrpSpPr>
        <p:grpSpPr>
          <a:xfrm>
            <a:off x="5103845" y="389047"/>
            <a:ext cx="3741177" cy="2327207"/>
            <a:chOff x="4510866" y="1202467"/>
            <a:chExt cx="3741177" cy="2327207"/>
          </a:xfrm>
        </p:grpSpPr>
        <p:sp>
          <p:nvSpPr>
            <p:cNvPr id="9" name="Rectangle 8"/>
            <p:cNvSpPr/>
            <p:nvPr/>
          </p:nvSpPr>
          <p:spPr bwMode="auto">
            <a:xfrm>
              <a:off x="5540693" y="1202467"/>
              <a:ext cx="2711350" cy="2194890"/>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Control body’s actions</a:t>
              </a:r>
              <a:endParaRPr kumimoji="0" lang="en-CA"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10" name="Straight Connector 9"/>
            <p:cNvCxnSpPr>
              <a:cxnSpLocks/>
            </p:cNvCxnSpPr>
            <p:nvPr/>
          </p:nvCxnSpPr>
          <p:spPr bwMode="auto">
            <a:xfrm flipH="1">
              <a:off x="4510866" y="2765510"/>
              <a:ext cx="1029827" cy="764164"/>
            </a:xfrm>
            <a:prstGeom prst="line">
              <a:avLst/>
            </a:prstGeom>
            <a:solidFill>
              <a:schemeClr val="accent1"/>
            </a:solidFill>
            <a:ln w="76200" cap="flat" cmpd="sng" algn="ctr">
              <a:solidFill>
                <a:srgbClr val="00B050"/>
              </a:solidFill>
              <a:prstDash val="solid"/>
              <a:round/>
              <a:headEnd type="none" w="med" len="med"/>
              <a:tailEnd type="none" w="med" len="med"/>
            </a:ln>
            <a:effectLst/>
          </p:spPr>
        </p:cxnSp>
      </p:grpSp>
      <p:grpSp>
        <p:nvGrpSpPr>
          <p:cNvPr id="11" name="Group 10"/>
          <p:cNvGrpSpPr/>
          <p:nvPr/>
        </p:nvGrpSpPr>
        <p:grpSpPr>
          <a:xfrm>
            <a:off x="879685" y="3512415"/>
            <a:ext cx="3347082" cy="2181643"/>
            <a:chOff x="2333844" y="671607"/>
            <a:chExt cx="3347082" cy="2181643"/>
          </a:xfrm>
        </p:grpSpPr>
        <p:sp>
          <p:nvSpPr>
            <p:cNvPr id="12" name="Rectangle 11"/>
            <p:cNvSpPr/>
            <p:nvPr/>
          </p:nvSpPr>
          <p:spPr bwMode="auto">
            <a:xfrm>
              <a:off x="2333844" y="1399405"/>
              <a:ext cx="2284755" cy="1453845"/>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Avoid danger</a:t>
              </a:r>
              <a:endParaRPr kumimoji="0" lang="en-CA"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13" name="Straight Connector 12"/>
            <p:cNvCxnSpPr>
              <a:cxnSpLocks/>
              <a:stCxn id="12" idx="0"/>
            </p:cNvCxnSpPr>
            <p:nvPr/>
          </p:nvCxnSpPr>
          <p:spPr bwMode="auto">
            <a:xfrm flipV="1">
              <a:off x="3476222" y="671607"/>
              <a:ext cx="2204704" cy="727798"/>
            </a:xfrm>
            <a:prstGeom prst="line">
              <a:avLst/>
            </a:prstGeom>
            <a:solidFill>
              <a:schemeClr val="accent1"/>
            </a:solidFill>
            <a:ln w="76200" cap="flat" cmpd="sng" algn="ctr">
              <a:solidFill>
                <a:srgbClr val="00B050"/>
              </a:solidFill>
              <a:prstDash val="solid"/>
              <a:round/>
              <a:headEnd type="none" w="med" len="med"/>
              <a:tailEnd type="none" w="med" len="med"/>
            </a:ln>
            <a:effectLst/>
          </p:spPr>
        </p:cxnSp>
      </p:grpSp>
      <p:grpSp>
        <p:nvGrpSpPr>
          <p:cNvPr id="14" name="Group 13"/>
          <p:cNvGrpSpPr/>
          <p:nvPr/>
        </p:nvGrpSpPr>
        <p:grpSpPr>
          <a:xfrm>
            <a:off x="5431546" y="3620311"/>
            <a:ext cx="3413476" cy="2522213"/>
            <a:chOff x="1940603" y="779503"/>
            <a:chExt cx="3413476" cy="2522213"/>
          </a:xfrm>
        </p:grpSpPr>
        <p:sp>
          <p:nvSpPr>
            <p:cNvPr id="15" name="Rectangle 14"/>
            <p:cNvSpPr/>
            <p:nvPr/>
          </p:nvSpPr>
          <p:spPr bwMode="auto">
            <a:xfrm>
              <a:off x="2324230" y="1399405"/>
              <a:ext cx="3029849" cy="1902311"/>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Find pleasurable things</a:t>
              </a:r>
              <a:endParaRPr kumimoji="0" lang="en-CA" sz="36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16" name="Straight Connector 15"/>
            <p:cNvCxnSpPr>
              <a:cxnSpLocks/>
              <a:stCxn id="15" idx="0"/>
            </p:cNvCxnSpPr>
            <p:nvPr/>
          </p:nvCxnSpPr>
          <p:spPr bwMode="auto">
            <a:xfrm flipH="1" flipV="1">
              <a:off x="1940603" y="779503"/>
              <a:ext cx="1898552" cy="619902"/>
            </a:xfrm>
            <a:prstGeom prst="line">
              <a:avLst/>
            </a:prstGeom>
            <a:solidFill>
              <a:schemeClr val="accent1"/>
            </a:solidFill>
            <a:ln w="76200" cap="flat" cmpd="sng" algn="ctr">
              <a:solidFill>
                <a:srgbClr val="00B050"/>
              </a:solidFill>
              <a:prstDash val="solid"/>
              <a:round/>
              <a:headEnd type="none" w="med" len="med"/>
              <a:tailEnd type="none" w="med" len="med"/>
            </a:ln>
            <a:effectLst/>
          </p:spPr>
        </p:cxnSp>
      </p:grpSp>
      <p:sp>
        <p:nvSpPr>
          <p:cNvPr id="18" name="TextBox 17"/>
          <p:cNvSpPr txBox="1"/>
          <p:nvPr/>
        </p:nvSpPr>
        <p:spPr>
          <a:xfrm>
            <a:off x="180474" y="6333482"/>
            <a:ext cx="5005137"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Zull</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J. </a:t>
            </a:r>
            <a:r>
              <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Art of Changing the Brain. 2002</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2633" y="2287597"/>
            <a:ext cx="2419350" cy="2038350"/>
          </a:xfrm>
          <a:prstGeom prst="rect">
            <a:avLst/>
          </a:prstGeom>
        </p:spPr>
      </p:pic>
    </p:spTree>
    <p:extLst>
      <p:ext uri="{BB962C8B-B14F-4D97-AF65-F5344CB8AC3E}">
        <p14:creationId xmlns:p14="http://schemas.microsoft.com/office/powerpoint/2010/main" val="1081352182"/>
      </p:ext>
    </p:extLst>
  </p:cSld>
  <p:clrMapOvr>
    <a:masterClrMapping/>
  </p:clrMapOvr>
  <p:transition spd="med" advClick="0">
    <p:fade/>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4" name="Group 23"/>
          <p:cNvGrpSpPr/>
          <p:nvPr/>
        </p:nvGrpSpPr>
        <p:grpSpPr>
          <a:xfrm>
            <a:off x="297950" y="421240"/>
            <a:ext cx="3601969" cy="2333079"/>
            <a:chOff x="5108455" y="413331"/>
            <a:chExt cx="3601969" cy="2333079"/>
          </a:xfrm>
        </p:grpSpPr>
        <p:sp>
          <p:nvSpPr>
            <p:cNvPr id="21" name="Rectangle 20"/>
            <p:cNvSpPr/>
            <p:nvPr/>
          </p:nvSpPr>
          <p:spPr bwMode="auto">
            <a:xfrm>
              <a:off x="5108455" y="413331"/>
              <a:ext cx="3601969" cy="1952090"/>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learning</a:t>
              </a:r>
              <a:endParaRPr kumimoji="0" lang="en-CA" sz="48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23" name="Straight Connector 22"/>
            <p:cNvCxnSpPr>
              <a:cxnSpLocks/>
            </p:cNvCxnSpPr>
            <p:nvPr/>
          </p:nvCxnSpPr>
          <p:spPr bwMode="auto">
            <a:xfrm flipH="1" flipV="1">
              <a:off x="7563979" y="2365421"/>
              <a:ext cx="979940" cy="380989"/>
            </a:xfrm>
            <a:prstGeom prst="line">
              <a:avLst/>
            </a:prstGeom>
            <a:solidFill>
              <a:schemeClr val="accent1"/>
            </a:solidFill>
            <a:ln w="76200" cap="flat" cmpd="sng" algn="ctr">
              <a:solidFill>
                <a:srgbClr val="00B050"/>
              </a:solidFill>
              <a:prstDash val="solid"/>
              <a:round/>
              <a:headEnd type="none" w="med" len="med"/>
              <a:tailEnd type="none" w="med" len="med"/>
            </a:ln>
            <a:effectLst/>
          </p:spPr>
        </p:cxnSp>
      </p:grpSp>
      <p:sp>
        <p:nvSpPr>
          <p:cNvPr id="9" name="Rectangle 8"/>
          <p:cNvSpPr/>
          <p:nvPr/>
        </p:nvSpPr>
        <p:spPr bwMode="auto">
          <a:xfrm>
            <a:off x="6133672" y="389047"/>
            <a:ext cx="2711350" cy="2194890"/>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control</a:t>
            </a:r>
            <a:endParaRPr kumimoji="0" lang="en-CA" sz="48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10" name="Straight Connector 9"/>
          <p:cNvCxnSpPr>
            <a:cxnSpLocks/>
          </p:cNvCxnSpPr>
          <p:nvPr/>
        </p:nvCxnSpPr>
        <p:spPr bwMode="auto">
          <a:xfrm flipH="1">
            <a:off x="5157399" y="1952090"/>
            <a:ext cx="976273" cy="724425"/>
          </a:xfrm>
          <a:prstGeom prst="line">
            <a:avLst/>
          </a:prstGeom>
          <a:solidFill>
            <a:schemeClr val="accent1"/>
          </a:solidFill>
          <a:ln w="76200" cap="flat" cmpd="sng" algn="ctr">
            <a:solidFill>
              <a:srgbClr val="00B050"/>
            </a:solidFill>
            <a:prstDash val="solid"/>
            <a:round/>
            <a:headEnd type="none" w="med" len="med"/>
            <a:tailEnd type="none" w="med" len="med"/>
          </a:ln>
          <a:effectLst/>
        </p:spPr>
      </p:cxnSp>
      <p:grpSp>
        <p:nvGrpSpPr>
          <p:cNvPr id="11" name="Group 10"/>
          <p:cNvGrpSpPr/>
          <p:nvPr/>
        </p:nvGrpSpPr>
        <p:grpSpPr>
          <a:xfrm>
            <a:off x="879685" y="3620311"/>
            <a:ext cx="3020235" cy="2073747"/>
            <a:chOff x="2333844" y="779503"/>
            <a:chExt cx="3020235" cy="2073747"/>
          </a:xfrm>
        </p:grpSpPr>
        <p:sp>
          <p:nvSpPr>
            <p:cNvPr id="12" name="Rectangle 11"/>
            <p:cNvSpPr/>
            <p:nvPr/>
          </p:nvSpPr>
          <p:spPr bwMode="auto">
            <a:xfrm>
              <a:off x="2333844" y="1399405"/>
              <a:ext cx="2284755" cy="1453845"/>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fear</a:t>
              </a:r>
              <a:endParaRPr kumimoji="0" lang="en-CA" sz="48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13" name="Straight Connector 12"/>
            <p:cNvCxnSpPr>
              <a:cxnSpLocks/>
              <a:stCxn id="12" idx="0"/>
            </p:cNvCxnSpPr>
            <p:nvPr/>
          </p:nvCxnSpPr>
          <p:spPr bwMode="auto">
            <a:xfrm flipV="1">
              <a:off x="3476222" y="779503"/>
              <a:ext cx="1877857" cy="619902"/>
            </a:xfrm>
            <a:prstGeom prst="line">
              <a:avLst/>
            </a:prstGeom>
            <a:solidFill>
              <a:schemeClr val="accent1"/>
            </a:solidFill>
            <a:ln w="76200" cap="flat" cmpd="sng" algn="ctr">
              <a:solidFill>
                <a:srgbClr val="00B050"/>
              </a:solidFill>
              <a:prstDash val="solid"/>
              <a:round/>
              <a:headEnd type="none" w="med" len="med"/>
              <a:tailEnd type="none" w="med" len="med"/>
            </a:ln>
            <a:effectLst/>
          </p:spPr>
        </p:cxnSp>
      </p:grpSp>
      <p:grpSp>
        <p:nvGrpSpPr>
          <p:cNvPr id="18" name="Group 17"/>
          <p:cNvGrpSpPr/>
          <p:nvPr/>
        </p:nvGrpSpPr>
        <p:grpSpPr>
          <a:xfrm>
            <a:off x="5431546" y="3620311"/>
            <a:ext cx="3413476" cy="2522213"/>
            <a:chOff x="1940603" y="779503"/>
            <a:chExt cx="3413476" cy="2522213"/>
          </a:xfrm>
        </p:grpSpPr>
        <p:sp>
          <p:nvSpPr>
            <p:cNvPr id="19" name="Rectangle 18"/>
            <p:cNvSpPr/>
            <p:nvPr/>
          </p:nvSpPr>
          <p:spPr bwMode="auto">
            <a:xfrm>
              <a:off x="2324230" y="1399405"/>
              <a:ext cx="3029849" cy="1902311"/>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pleasure</a:t>
              </a:r>
              <a:endParaRPr kumimoji="0" lang="en-CA" sz="48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20" name="Straight Connector 19"/>
            <p:cNvCxnSpPr>
              <a:cxnSpLocks/>
              <a:stCxn id="19" idx="0"/>
            </p:cNvCxnSpPr>
            <p:nvPr/>
          </p:nvCxnSpPr>
          <p:spPr bwMode="auto">
            <a:xfrm flipH="1" flipV="1">
              <a:off x="1940603" y="779503"/>
              <a:ext cx="1898552" cy="619902"/>
            </a:xfrm>
            <a:prstGeom prst="line">
              <a:avLst/>
            </a:prstGeom>
            <a:solidFill>
              <a:schemeClr val="accent1"/>
            </a:solidFill>
            <a:ln w="76200" cap="flat" cmpd="sng" algn="ctr">
              <a:solidFill>
                <a:srgbClr val="00B050"/>
              </a:solidFill>
              <a:prstDash val="solid"/>
              <a:round/>
              <a:headEnd type="none" w="med" len="med"/>
              <a:tailEnd type="none" w="med" len="med"/>
            </a:ln>
            <a:effectLst/>
          </p:spPr>
        </p:cxnSp>
      </p:grpSp>
      <p:sp>
        <p:nvSpPr>
          <p:cNvPr id="25" name="TextBox 24"/>
          <p:cNvSpPr txBox="1"/>
          <p:nvPr/>
        </p:nvSpPr>
        <p:spPr>
          <a:xfrm>
            <a:off x="180474" y="6333482"/>
            <a:ext cx="5005137"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Zull</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J. </a:t>
            </a:r>
            <a:r>
              <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Art of Changing the Brain. 2002</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2633" y="2287597"/>
            <a:ext cx="2419350" cy="2038350"/>
          </a:xfrm>
          <a:prstGeom prst="rect">
            <a:avLst/>
          </a:prstGeom>
        </p:spPr>
      </p:pic>
      <p:sp>
        <p:nvSpPr>
          <p:cNvPr id="22" name="Rectangle 21"/>
          <p:cNvSpPr/>
          <p:nvPr/>
        </p:nvSpPr>
        <p:spPr bwMode="auto">
          <a:xfrm>
            <a:off x="2183045" y="2676515"/>
            <a:ext cx="4362540" cy="1259858"/>
          </a:xfrm>
          <a:prstGeom prst="rect">
            <a:avLst/>
          </a:prstGeom>
          <a:solidFill>
            <a:schemeClr val="tx1"/>
          </a:solidFill>
          <a:ln w="762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survival</a:t>
            </a:r>
            <a:endParaRPr kumimoji="0" lang="en-CA" sz="72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194946000"/>
      </p:ext>
    </p:extLst>
  </p:cSld>
  <p:clrMapOvr>
    <a:masterClrMapping/>
  </p:clrMapOvr>
  <p:transition spd="med" advClick="0">
    <p:fade/>
  </p:transition>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5CF335-DB45-41E0-A32D-B37A451237D5}"/>
              </a:ext>
            </a:extLst>
          </p:cNvPr>
          <p:cNvPicPr>
            <a:picLocks noChangeAspect="1"/>
          </p:cNvPicPr>
          <p:nvPr/>
        </p:nvPicPr>
        <p:blipFill rotWithShape="1">
          <a:blip r:embed="rId2"/>
          <a:srcRect l="378" t="7825" r="6405" b="31161"/>
          <a:stretch/>
        </p:blipFill>
        <p:spPr>
          <a:xfrm>
            <a:off x="0" y="0"/>
            <a:ext cx="9205853" cy="4820478"/>
          </a:xfrm>
          <a:prstGeom prst="rect">
            <a:avLst/>
          </a:prstGeom>
        </p:spPr>
      </p:pic>
    </p:spTree>
    <p:extLst>
      <p:ext uri="{BB962C8B-B14F-4D97-AF65-F5344CB8AC3E}">
        <p14:creationId xmlns:p14="http://schemas.microsoft.com/office/powerpoint/2010/main" val="1225657137"/>
      </p:ext>
    </p:extLst>
  </p:cSld>
  <p:clrMapOvr>
    <a:masterClrMapping/>
  </p:clrMapOvr>
  <p:transition spd="med" advClick="0">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Deeply Wired</a:t>
            </a:r>
          </a:p>
        </p:txBody>
      </p:sp>
      <p:pic>
        <p:nvPicPr>
          <p:cNvPr id="3" name="Picture 2"/>
          <p:cNvPicPr>
            <a:picLocks noChangeAspect="1"/>
          </p:cNvPicPr>
          <p:nvPr/>
        </p:nvPicPr>
        <p:blipFill rotWithShape="1">
          <a:blip r:embed="rId2"/>
          <a:srcRect l="47207" t="19358" r="-608" b="11851"/>
          <a:stretch/>
        </p:blipFill>
        <p:spPr>
          <a:xfrm>
            <a:off x="2055478" y="1217735"/>
            <a:ext cx="4883053" cy="3637052"/>
          </a:xfrm>
          <a:prstGeom prst="rect">
            <a:avLst/>
          </a:prstGeom>
        </p:spPr>
      </p:pic>
      <p:sp>
        <p:nvSpPr>
          <p:cNvPr id="13" name="TextBox 12"/>
          <p:cNvSpPr txBox="1"/>
          <p:nvPr/>
        </p:nvSpPr>
        <p:spPr>
          <a:xfrm rot="17832898">
            <a:off x="2753685" y="2434258"/>
            <a:ext cx="762786"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11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Control</a:t>
            </a:r>
          </a:p>
        </p:txBody>
      </p:sp>
      <p:sp>
        <p:nvSpPr>
          <p:cNvPr id="14" name="TextBox 13"/>
          <p:cNvSpPr txBox="1"/>
          <p:nvPr/>
        </p:nvSpPr>
        <p:spPr>
          <a:xfrm rot="251205">
            <a:off x="3571590" y="1292354"/>
            <a:ext cx="2877197"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4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Learning</a:t>
            </a:r>
          </a:p>
        </p:txBody>
      </p:sp>
      <p:sp>
        <p:nvSpPr>
          <p:cNvPr id="15" name="TextBox 14"/>
          <p:cNvSpPr txBox="1"/>
          <p:nvPr/>
        </p:nvSpPr>
        <p:spPr>
          <a:xfrm rot="21139349">
            <a:off x="3972237" y="3531959"/>
            <a:ext cx="559067"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11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Fear</a:t>
            </a:r>
          </a:p>
        </p:txBody>
      </p:sp>
      <p:sp>
        <p:nvSpPr>
          <p:cNvPr id="16" name="TextBox 15"/>
          <p:cNvSpPr txBox="1"/>
          <p:nvPr/>
        </p:nvSpPr>
        <p:spPr>
          <a:xfrm rot="2470757">
            <a:off x="4756685" y="2495369"/>
            <a:ext cx="794060"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11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Pleasure</a:t>
            </a:r>
          </a:p>
        </p:txBody>
      </p:sp>
      <p:sp>
        <p:nvSpPr>
          <p:cNvPr id="17" name="Title 3"/>
          <p:cNvSpPr txBox="1">
            <a:spLocks/>
          </p:cNvSpPr>
          <p:nvPr/>
        </p:nvSpPr>
        <p:spPr bwMode="auto">
          <a:xfrm>
            <a:off x="189293" y="4921224"/>
            <a:ext cx="8766882"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5400" b="1">
                <a:solidFill>
                  <a:srgbClr val="F6DB3C"/>
                </a:solidFill>
                <a:effectLst>
                  <a:outerShdw blurRad="38100" dist="38100" dir="2700000" algn="tl">
                    <a:srgbClr val="000000"/>
                  </a:outerShdw>
                </a:effectLst>
                <a:latin typeface="Arial" pitchFamily="34" charset="0"/>
                <a:ea typeface="+mj-ea"/>
                <a:cs typeface="Arial" pitchFamily="34" charset="0"/>
              </a:defRPr>
            </a:lvl1pPr>
            <a:lvl2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6DB3C"/>
                </a:solidFill>
                <a:effectLst>
                  <a:outerShdw blurRad="38100" dist="38100" dir="2700000" algn="tl">
                    <a:srgbClr val="000000"/>
                  </a:outerShdw>
                </a:effectLst>
                <a:uLnTx/>
                <a:uFillTx/>
                <a:latin typeface="Arial" pitchFamily="34" charset="0"/>
                <a:ea typeface="+mj-ea"/>
                <a:cs typeface="Arial" pitchFamily="34" charset="0"/>
              </a:rPr>
              <a:t>Strong Emotional Response</a:t>
            </a:r>
          </a:p>
        </p:txBody>
      </p:sp>
    </p:spTree>
    <p:extLst>
      <p:ext uri="{BB962C8B-B14F-4D97-AF65-F5344CB8AC3E}">
        <p14:creationId xmlns:p14="http://schemas.microsoft.com/office/powerpoint/2010/main" val="1076928109"/>
      </p:ext>
    </p:extLst>
  </p:cSld>
  <p:clrMapOvr>
    <a:masterClrMapping/>
  </p:clrMapOvr>
  <p:transition spd="med" advClick="0">
    <p:fade/>
  </p:transition>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bwMode="auto">
          <a:xfrm>
            <a:off x="-1" y="0"/>
            <a:ext cx="2481943" cy="6858000"/>
          </a:xfrm>
          <a:prstGeom prst="rect">
            <a:avLst/>
          </a:prstGeom>
          <a:solidFill>
            <a:srgbClr val="000000"/>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pic>
        <p:nvPicPr>
          <p:cNvPr id="21506" name="Picture 1"/>
          <p:cNvPicPr>
            <a:picLocks noChangeAspect="1" noChangeArrowheads="1"/>
          </p:cNvPicPr>
          <p:nvPr/>
        </p:nvPicPr>
        <p:blipFill rotWithShape="1">
          <a:blip r:embed="rId3" cstate="print"/>
          <a:srcRect l="24528" t="12743" r="17423" b="46084"/>
          <a:stretch/>
        </p:blipFill>
        <p:spPr bwMode="auto">
          <a:xfrm>
            <a:off x="-1" y="92578"/>
            <a:ext cx="7914291" cy="6765422"/>
          </a:xfrm>
          <a:prstGeom prst="rect">
            <a:avLst/>
          </a:prstGeom>
          <a:noFill/>
          <a:ln w="9525">
            <a:noFill/>
            <a:round/>
            <a:headEnd/>
            <a:tailEnd/>
          </a:ln>
        </p:spPr>
      </p:pic>
      <p:sp>
        <p:nvSpPr>
          <p:cNvPr id="20" name="Rectangle 19"/>
          <p:cNvSpPr/>
          <p:nvPr/>
        </p:nvSpPr>
        <p:spPr bwMode="auto">
          <a:xfrm>
            <a:off x="3133076" y="2456368"/>
            <a:ext cx="2877848" cy="2103284"/>
          </a:xfrm>
          <a:prstGeom prst="rect">
            <a:avLst/>
          </a:prstGeom>
          <a:solidFill>
            <a:schemeClr val="tx1"/>
          </a:solidFill>
          <a:ln w="762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Scientific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Model of Learning</a:t>
            </a:r>
            <a:endParaRPr kumimoji="0" lang="en-CA"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grpSp>
        <p:nvGrpSpPr>
          <p:cNvPr id="24" name="Group 23"/>
          <p:cNvGrpSpPr/>
          <p:nvPr/>
        </p:nvGrpSpPr>
        <p:grpSpPr>
          <a:xfrm>
            <a:off x="632707" y="470642"/>
            <a:ext cx="2989952" cy="1985726"/>
            <a:chOff x="5523684" y="672661"/>
            <a:chExt cx="2989952" cy="1985726"/>
          </a:xfrm>
        </p:grpSpPr>
        <p:sp>
          <p:nvSpPr>
            <p:cNvPr id="21" name="Rectangle 20"/>
            <p:cNvSpPr/>
            <p:nvPr/>
          </p:nvSpPr>
          <p:spPr bwMode="auto">
            <a:xfrm>
              <a:off x="5523684" y="672661"/>
              <a:ext cx="2877848" cy="1453845"/>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Physical Workings</a:t>
              </a:r>
              <a:endParaRPr kumimoji="0" lang="en-CA"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23" name="Straight Connector 22"/>
            <p:cNvCxnSpPr>
              <a:cxnSpLocks/>
            </p:cNvCxnSpPr>
            <p:nvPr/>
          </p:nvCxnSpPr>
          <p:spPr bwMode="auto">
            <a:xfrm flipH="1" flipV="1">
              <a:off x="7734825" y="2126506"/>
              <a:ext cx="778811" cy="531881"/>
            </a:xfrm>
            <a:prstGeom prst="line">
              <a:avLst/>
            </a:prstGeom>
            <a:solidFill>
              <a:schemeClr val="accent1"/>
            </a:solidFill>
            <a:ln w="76200" cap="flat" cmpd="sng" algn="ctr">
              <a:solidFill>
                <a:srgbClr val="00B050"/>
              </a:solidFill>
              <a:prstDash val="solid"/>
              <a:round/>
              <a:headEnd type="none" w="med" len="med"/>
              <a:tailEnd type="none" w="med" len="med"/>
            </a:ln>
            <a:effectLst/>
          </p:spPr>
        </p:cxnSp>
      </p:grpSp>
      <p:grpSp>
        <p:nvGrpSpPr>
          <p:cNvPr id="8" name="Group 7"/>
          <p:cNvGrpSpPr/>
          <p:nvPr/>
        </p:nvGrpSpPr>
        <p:grpSpPr>
          <a:xfrm>
            <a:off x="5241851" y="470642"/>
            <a:ext cx="3364189" cy="1985726"/>
            <a:chOff x="4422488" y="1417187"/>
            <a:chExt cx="3364189" cy="1985726"/>
          </a:xfrm>
        </p:grpSpPr>
        <p:sp>
          <p:nvSpPr>
            <p:cNvPr id="9" name="Rectangle 8"/>
            <p:cNvSpPr/>
            <p:nvPr/>
          </p:nvSpPr>
          <p:spPr bwMode="auto">
            <a:xfrm>
              <a:off x="4766442" y="1417187"/>
              <a:ext cx="3020235" cy="1453845"/>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Emotion</a:t>
              </a:r>
              <a:endParaRPr kumimoji="0" lang="en-CA"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10" name="Straight Connector 9"/>
            <p:cNvCxnSpPr>
              <a:cxnSpLocks/>
            </p:cNvCxnSpPr>
            <p:nvPr/>
          </p:nvCxnSpPr>
          <p:spPr bwMode="auto">
            <a:xfrm flipH="1">
              <a:off x="4422488" y="2871033"/>
              <a:ext cx="850605" cy="531880"/>
            </a:xfrm>
            <a:prstGeom prst="line">
              <a:avLst/>
            </a:prstGeom>
            <a:solidFill>
              <a:schemeClr val="accent1"/>
            </a:solidFill>
            <a:ln w="76200" cap="flat" cmpd="sng" algn="ctr">
              <a:solidFill>
                <a:srgbClr val="00B050"/>
              </a:solidFill>
              <a:prstDash val="solid"/>
              <a:round/>
              <a:headEnd type="none" w="med" len="med"/>
              <a:tailEnd type="none" w="med" len="med"/>
            </a:ln>
            <a:effectLst/>
          </p:spPr>
        </p:cxnSp>
      </p:grpSp>
    </p:spTree>
    <p:extLst>
      <p:ext uri="{BB962C8B-B14F-4D97-AF65-F5344CB8AC3E}">
        <p14:creationId xmlns:p14="http://schemas.microsoft.com/office/powerpoint/2010/main" val="3168316843"/>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1113"/>
            <a:ext cx="9144000" cy="1143001"/>
          </a:xfrm>
        </p:spPr>
        <p:txBody>
          <a:bodyPr/>
          <a:lstStyle/>
          <a:p>
            <a:pPr>
              <a:defRPr/>
            </a:pPr>
            <a:r>
              <a:rPr lang="en-US" dirty="0">
                <a:solidFill>
                  <a:srgbClr val="F6DB3C"/>
                </a:solidFill>
              </a:rPr>
              <a:t>This guy would say …</a:t>
            </a:r>
          </a:p>
        </p:txBody>
      </p:sp>
      <p:pic>
        <p:nvPicPr>
          <p:cNvPr id="14339" name="Picture 3" descr="C:\Documents and Settings\Chris\My Documents\Teaching\Resume\r0100107.jpg"/>
          <p:cNvPicPr>
            <a:picLocks noChangeAspect="1" noChangeArrowheads="1"/>
          </p:cNvPicPr>
          <p:nvPr/>
        </p:nvPicPr>
        <p:blipFill>
          <a:blip r:embed="rId2">
            <a:extLst>
              <a:ext uri="{28A0092B-C50C-407E-A947-70E740481C1C}">
                <a14:useLocalDpi xmlns:a14="http://schemas.microsoft.com/office/drawing/2010/main" val="0"/>
              </a:ext>
            </a:extLst>
          </a:blip>
          <a:srcRect l="11774" t="11629" r="15988"/>
          <a:stretch>
            <a:fillRect/>
          </a:stretch>
        </p:blipFill>
        <p:spPr bwMode="auto">
          <a:xfrm>
            <a:off x="1319213" y="1112838"/>
            <a:ext cx="6261100" cy="574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7337121"/>
      </p:ext>
    </p:extLst>
  </p:cSld>
  <p:clrMapOvr>
    <a:masterClrMapping/>
  </p:clrMapOvr>
  <p:transition spd="med" advClick="0">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hippies kumbay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34501"/>
            <a:ext cx="9144001" cy="6103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046463"/>
      </p:ext>
    </p:extLst>
  </p:cSld>
  <p:clrMapOvr>
    <a:masterClrMapping/>
  </p:clrMapOvr>
  <p:transition spd="med" advClick="0">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a:t>Learning in Action</a:t>
            </a:r>
          </a:p>
        </p:txBody>
      </p:sp>
      <p:pic>
        <p:nvPicPr>
          <p:cNvPr id="2" name="Rollercoaster Launch - shorter summary.wmv">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0" y="1149082"/>
            <a:ext cx="9136592" cy="5135808"/>
          </a:xfrm>
        </p:spPr>
      </p:pic>
    </p:spTree>
    <p:extLst>
      <p:ext uri="{BB962C8B-B14F-4D97-AF65-F5344CB8AC3E}">
        <p14:creationId xmlns:p14="http://schemas.microsoft.com/office/powerpoint/2010/main" val="1698346938"/>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Why that response?</a:t>
            </a:r>
          </a:p>
        </p:txBody>
      </p:sp>
      <p:sp>
        <p:nvSpPr>
          <p:cNvPr id="3" name="Content Placeholder 2"/>
          <p:cNvSpPr>
            <a:spLocks noGrp="1"/>
          </p:cNvSpPr>
          <p:nvPr>
            <p:ph idx="1"/>
          </p:nvPr>
        </p:nvSpPr>
        <p:spPr/>
        <p:txBody>
          <a:bodyPr/>
          <a:lstStyle/>
          <a:p>
            <a:pPr marL="0" indent="0" algn="ctr">
              <a:buNone/>
            </a:pPr>
            <a:r>
              <a:rPr lang="en-CA" dirty="0"/>
              <a:t>Students have a strong emotional reaction at the end of the task. </a:t>
            </a:r>
          </a:p>
          <a:p>
            <a:pPr marL="0" indent="0" algn="ctr">
              <a:buNone/>
            </a:pPr>
            <a:r>
              <a:rPr lang="en-CA" dirty="0"/>
              <a:t>Why?</a:t>
            </a:r>
          </a:p>
          <a:p>
            <a:pPr algn="ctr"/>
            <a:r>
              <a:rPr lang="en-CA" dirty="0">
                <a:solidFill>
                  <a:srgbClr val="92D050"/>
                </a:solidFill>
              </a:rPr>
              <a:t>Quick group discussion</a:t>
            </a:r>
          </a:p>
        </p:txBody>
      </p:sp>
      <p:pic>
        <p:nvPicPr>
          <p:cNvPr id="4" name="1 minute countdown.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2677212" y="3966196"/>
            <a:ext cx="3765517" cy="2116450"/>
          </a:xfrm>
          <a:prstGeom prst="rect">
            <a:avLst/>
          </a:prstGeom>
        </p:spPr>
      </p:pic>
    </p:spTree>
    <p:extLst>
      <p:ext uri="{BB962C8B-B14F-4D97-AF65-F5344CB8AC3E}">
        <p14:creationId xmlns:p14="http://schemas.microsoft.com/office/powerpoint/2010/main" val="2428323416"/>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p:cNvPicPr>
            <a:picLocks noChangeAspect="1" noChangeArrowheads="1"/>
          </p:cNvPicPr>
          <p:nvPr/>
        </p:nvPicPr>
        <p:blipFill>
          <a:blip r:embed="rId3" cstate="print"/>
          <a:srcRect l="18302" t="3290" r="18289" b="13767"/>
          <a:stretch>
            <a:fillRect/>
          </a:stretch>
        </p:blipFill>
        <p:spPr bwMode="auto">
          <a:xfrm>
            <a:off x="0" y="1"/>
            <a:ext cx="9144000" cy="6858000"/>
          </a:xfrm>
          <a:prstGeom prst="rect">
            <a:avLst/>
          </a:prstGeom>
          <a:noFill/>
        </p:spPr>
      </p:pic>
      <p:sp>
        <p:nvSpPr>
          <p:cNvPr id="9" name="Oval 8"/>
          <p:cNvSpPr/>
          <p:nvPr/>
        </p:nvSpPr>
        <p:spPr bwMode="auto">
          <a:xfrm>
            <a:off x="745959" y="2538663"/>
            <a:ext cx="2875546" cy="3098967"/>
          </a:xfrm>
          <a:prstGeom prst="ellipse">
            <a:avLst/>
          </a:prstGeom>
          <a:solidFill>
            <a:srgbClr val="0099CC">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Prefrontal</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Cortex</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2" name="Title 1"/>
          <p:cNvSpPr>
            <a:spLocks noGrp="1"/>
          </p:cNvSpPr>
          <p:nvPr>
            <p:ph type="title"/>
          </p:nvPr>
        </p:nvSpPr>
        <p:spPr>
          <a:xfrm>
            <a:off x="0" y="-10362"/>
            <a:ext cx="9144000" cy="1143000"/>
          </a:xfrm>
        </p:spPr>
        <p:txBody>
          <a:bodyPr/>
          <a:lstStyle/>
          <a:p>
            <a:endParaRPr lang="en-US" sz="5400" dirty="0"/>
          </a:p>
        </p:txBody>
      </p:sp>
      <p:sp>
        <p:nvSpPr>
          <p:cNvPr id="17" name="TextBox 16"/>
          <p:cNvSpPr txBox="1"/>
          <p:nvPr/>
        </p:nvSpPr>
        <p:spPr>
          <a:xfrm>
            <a:off x="180474" y="6333482"/>
            <a:ext cx="5005137"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Zull</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J. </a:t>
            </a:r>
            <a:r>
              <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Art of Changing the Brain. 2002</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3" name="Group 2"/>
          <p:cNvGrpSpPr/>
          <p:nvPr/>
        </p:nvGrpSpPr>
        <p:grpSpPr>
          <a:xfrm>
            <a:off x="1475898" y="2682780"/>
            <a:ext cx="4328178" cy="2592764"/>
            <a:chOff x="1475898" y="2682780"/>
            <a:chExt cx="4328178" cy="2592764"/>
          </a:xfrm>
        </p:grpSpPr>
        <p:grpSp>
          <p:nvGrpSpPr>
            <p:cNvPr id="11" name="Group 10"/>
            <p:cNvGrpSpPr/>
            <p:nvPr/>
          </p:nvGrpSpPr>
          <p:grpSpPr>
            <a:xfrm>
              <a:off x="3965945" y="4444547"/>
              <a:ext cx="1838131" cy="830997"/>
              <a:chOff x="3790705" y="4841475"/>
              <a:chExt cx="1838131" cy="830997"/>
            </a:xfrm>
          </p:grpSpPr>
          <p:sp>
            <p:nvSpPr>
              <p:cNvPr id="12" name="Oval 11"/>
              <p:cNvSpPr/>
              <p:nvPr/>
            </p:nvSpPr>
            <p:spPr bwMode="auto">
              <a:xfrm>
                <a:off x="4141038" y="4976038"/>
                <a:ext cx="956930" cy="637953"/>
              </a:xfrm>
              <a:prstGeom prst="ellipse">
                <a:avLst/>
              </a:prstGeom>
              <a:solidFill>
                <a:srgbClr val="00B0F0"/>
              </a:solidFill>
              <a:ln w="9525" cap="flat" cmpd="sng" algn="ctr">
                <a:noFill/>
                <a:prstDash val="solid"/>
                <a:round/>
                <a:headEnd type="none" w="med" len="med"/>
                <a:tailEnd type="none" w="med" len="med"/>
              </a:ln>
              <a:effectLst>
                <a:glow rad="228600">
                  <a:srgbClr val="00B0F0">
                    <a:alpha val="86000"/>
                  </a:srgbClr>
                </a:glo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8" name="Rectangle 4"/>
              <p:cNvSpPr>
                <a:spLocks noChangeArrowheads="1"/>
              </p:cNvSpPr>
              <p:nvPr/>
            </p:nvSpPr>
            <p:spPr bwMode="auto">
              <a:xfrm>
                <a:off x="3790705" y="4841475"/>
                <a:ext cx="1838131"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Times New Roman" pitchFamily="18" charset="0"/>
                    <a:cs typeface="Arial" pitchFamily="34" charset="0"/>
                  </a:rPr>
                  <a:t>Dopamine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Hit</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grpSp>
        <p:grpSp>
          <p:nvGrpSpPr>
            <p:cNvPr id="19" name="Group 18"/>
            <p:cNvGrpSpPr/>
            <p:nvPr/>
          </p:nvGrpSpPr>
          <p:grpSpPr>
            <a:xfrm>
              <a:off x="1475898" y="2682780"/>
              <a:ext cx="2638902" cy="2442113"/>
              <a:chOff x="1475898" y="2682780"/>
              <a:chExt cx="2638902" cy="2442113"/>
            </a:xfrm>
          </p:grpSpPr>
          <p:cxnSp>
            <p:nvCxnSpPr>
              <p:cNvPr id="20" name="Straight Arrow Connector 19"/>
              <p:cNvCxnSpPr/>
              <p:nvPr/>
            </p:nvCxnSpPr>
            <p:spPr bwMode="auto">
              <a:xfrm flipH="1">
                <a:off x="2183732" y="5124893"/>
                <a:ext cx="1846008" cy="0"/>
              </a:xfrm>
              <a:prstGeom prst="straightConnector1">
                <a:avLst/>
              </a:prstGeom>
              <a:solidFill>
                <a:schemeClr val="accent1"/>
              </a:solidFill>
              <a:ln w="76200" cap="flat" cmpd="sng" algn="ctr">
                <a:solidFill>
                  <a:srgbClr val="FFD629"/>
                </a:solidFill>
                <a:prstDash val="solid"/>
                <a:round/>
                <a:headEnd type="none" w="med" len="med"/>
                <a:tailEnd type="triangle"/>
              </a:ln>
              <a:effectLst/>
            </p:spPr>
          </p:cxnSp>
          <p:cxnSp>
            <p:nvCxnSpPr>
              <p:cNvPr id="21" name="Straight Arrow Connector 20"/>
              <p:cNvCxnSpPr>
                <a:cxnSpLocks/>
              </p:cNvCxnSpPr>
              <p:nvPr/>
            </p:nvCxnSpPr>
            <p:spPr bwMode="auto">
              <a:xfrm flipH="1" flipV="1">
                <a:off x="1733108" y="4444547"/>
                <a:ext cx="2232837" cy="423251"/>
              </a:xfrm>
              <a:prstGeom prst="straightConnector1">
                <a:avLst/>
              </a:prstGeom>
              <a:solidFill>
                <a:schemeClr val="accent1"/>
              </a:solidFill>
              <a:ln w="76200" cap="flat" cmpd="sng" algn="ctr">
                <a:solidFill>
                  <a:srgbClr val="FFD629"/>
                </a:solidFill>
                <a:prstDash val="solid"/>
                <a:round/>
                <a:headEnd type="none" w="med" len="med"/>
                <a:tailEnd type="triangle"/>
              </a:ln>
              <a:effectLst/>
            </p:spPr>
          </p:cxnSp>
          <p:cxnSp>
            <p:nvCxnSpPr>
              <p:cNvPr id="22" name="Straight Arrow Connector 21"/>
              <p:cNvCxnSpPr>
                <a:cxnSpLocks/>
              </p:cNvCxnSpPr>
              <p:nvPr/>
            </p:nvCxnSpPr>
            <p:spPr bwMode="auto">
              <a:xfrm flipH="1" flipV="1">
                <a:off x="1475898" y="3371001"/>
                <a:ext cx="2553842" cy="1285171"/>
              </a:xfrm>
              <a:prstGeom prst="straightConnector1">
                <a:avLst/>
              </a:prstGeom>
              <a:solidFill>
                <a:schemeClr val="accent1"/>
              </a:solidFill>
              <a:ln w="76200" cap="flat" cmpd="sng" algn="ctr">
                <a:solidFill>
                  <a:srgbClr val="FFD629"/>
                </a:solidFill>
                <a:prstDash val="solid"/>
                <a:round/>
                <a:headEnd type="none" w="med" len="med"/>
                <a:tailEnd type="triangle"/>
              </a:ln>
              <a:effectLst/>
            </p:spPr>
          </p:cxnSp>
          <p:cxnSp>
            <p:nvCxnSpPr>
              <p:cNvPr id="23" name="Straight Arrow Connector 22"/>
              <p:cNvCxnSpPr>
                <a:cxnSpLocks/>
              </p:cNvCxnSpPr>
              <p:nvPr/>
            </p:nvCxnSpPr>
            <p:spPr bwMode="auto">
              <a:xfrm flipH="1" flipV="1">
                <a:off x="2094615" y="2682780"/>
                <a:ext cx="2020185" cy="1761767"/>
              </a:xfrm>
              <a:prstGeom prst="straightConnector1">
                <a:avLst/>
              </a:prstGeom>
              <a:solidFill>
                <a:schemeClr val="accent1"/>
              </a:solidFill>
              <a:ln w="76200" cap="flat" cmpd="sng" algn="ctr">
                <a:solidFill>
                  <a:srgbClr val="FFD629"/>
                </a:solidFill>
                <a:prstDash val="solid"/>
                <a:round/>
                <a:headEnd type="none" w="med" len="med"/>
                <a:tailEnd type="triangle"/>
              </a:ln>
              <a:effectLst/>
            </p:spPr>
          </p:cxnSp>
        </p:grpSp>
      </p:grpSp>
    </p:spTree>
    <p:extLst>
      <p:ext uri="{BB962C8B-B14F-4D97-AF65-F5344CB8AC3E}">
        <p14:creationId xmlns:p14="http://schemas.microsoft.com/office/powerpoint/2010/main" val="694754730"/>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4236" y="2672334"/>
            <a:ext cx="8424672" cy="2365248"/>
          </a:xfrm>
        </p:spPr>
        <p:txBody>
          <a:bodyPr/>
          <a:lstStyle/>
          <a:p>
            <a:r>
              <a:rPr lang="en-US" sz="13800" dirty="0"/>
              <a:t>Pleasure!</a:t>
            </a:r>
          </a:p>
        </p:txBody>
      </p:sp>
    </p:spTree>
    <p:extLst>
      <p:ext uri="{BB962C8B-B14F-4D97-AF65-F5344CB8AC3E}">
        <p14:creationId xmlns:p14="http://schemas.microsoft.com/office/powerpoint/2010/main" val="1080239235"/>
      </p:ext>
    </p:extLst>
  </p:cSld>
  <p:clrMapOvr>
    <a:masterClrMapping/>
  </p:clrMapOvr>
  <p:transition spd="med" advClick="0">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010" y="1768518"/>
            <a:ext cx="9144000" cy="1557612"/>
          </a:xfrm>
        </p:spPr>
        <p:txBody>
          <a:bodyPr/>
          <a:lstStyle/>
          <a:p>
            <a:r>
              <a:rPr lang="en-CA" sz="6600" dirty="0"/>
              <a:t>Fundamental Rule of Neuroscience</a:t>
            </a:r>
          </a:p>
        </p:txBody>
      </p:sp>
      <p:sp>
        <p:nvSpPr>
          <p:cNvPr id="5" name="Content Placeholder 4"/>
          <p:cNvSpPr>
            <a:spLocks noGrp="1"/>
          </p:cNvSpPr>
          <p:nvPr>
            <p:ph idx="1"/>
          </p:nvPr>
        </p:nvSpPr>
        <p:spPr>
          <a:xfrm>
            <a:off x="457200" y="3669030"/>
            <a:ext cx="8229600" cy="2705188"/>
          </a:xfrm>
        </p:spPr>
        <p:txBody>
          <a:bodyPr/>
          <a:lstStyle/>
          <a:p>
            <a:pPr marL="0" indent="0" algn="ctr">
              <a:buNone/>
            </a:pPr>
            <a:r>
              <a:rPr lang="en-CA" sz="5400" dirty="0"/>
              <a:t>Neurons that fire together, wire together</a:t>
            </a:r>
          </a:p>
        </p:txBody>
      </p:sp>
    </p:spTree>
    <p:extLst>
      <p:ext uri="{BB962C8B-B14F-4D97-AF65-F5344CB8AC3E}">
        <p14:creationId xmlns:p14="http://schemas.microsoft.com/office/powerpoint/2010/main" val="621223188"/>
      </p:ext>
    </p:extLst>
  </p:cSld>
  <p:clrMapOvr>
    <a:masterClrMapping/>
  </p:clrMapOvr>
  <p:transition spd="med" advClick="0">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010" y="1768518"/>
            <a:ext cx="9144000" cy="1557612"/>
          </a:xfrm>
        </p:spPr>
        <p:txBody>
          <a:bodyPr/>
          <a:lstStyle/>
          <a:p>
            <a:r>
              <a:rPr lang="en-CA" sz="6600" dirty="0"/>
              <a:t>Doing Science</a:t>
            </a:r>
          </a:p>
        </p:txBody>
      </p:sp>
      <p:sp>
        <p:nvSpPr>
          <p:cNvPr id="5" name="Content Placeholder 4"/>
          <p:cNvSpPr>
            <a:spLocks noGrp="1"/>
          </p:cNvSpPr>
          <p:nvPr>
            <p:ph idx="1"/>
          </p:nvPr>
        </p:nvSpPr>
        <p:spPr>
          <a:xfrm>
            <a:off x="457200" y="3669030"/>
            <a:ext cx="8229600" cy="2705188"/>
          </a:xfrm>
        </p:spPr>
        <p:txBody>
          <a:bodyPr/>
          <a:lstStyle/>
          <a:p>
            <a:pPr marL="0" indent="0" algn="ctr">
              <a:buNone/>
            </a:pPr>
            <a:r>
              <a:rPr lang="en-CA" sz="6000" dirty="0"/>
              <a:t>Pleasurable results</a:t>
            </a:r>
          </a:p>
        </p:txBody>
      </p:sp>
      <p:sp>
        <p:nvSpPr>
          <p:cNvPr id="6" name="Arrow: Circular 15"/>
          <p:cNvSpPr/>
          <p:nvPr/>
        </p:nvSpPr>
        <p:spPr bwMode="auto">
          <a:xfrm rot="3935269">
            <a:off x="6709120" y="2323150"/>
            <a:ext cx="2257170" cy="2293219"/>
          </a:xfrm>
          <a:prstGeom prst="circularArrow">
            <a:avLst>
              <a:gd name="adj1" fmla="val 12500"/>
              <a:gd name="adj2" fmla="val 1142319"/>
              <a:gd name="adj3" fmla="val 20457681"/>
              <a:gd name="adj4" fmla="val 11214155"/>
              <a:gd name="adj5" fmla="val 12500"/>
            </a:avLst>
          </a:prstGeom>
          <a:solidFill>
            <a:schemeClr val="accent2">
              <a:lumMod val="75000"/>
            </a:schemeClr>
          </a:solidFill>
          <a:ln w="38100"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7" name="Arrow: Circular 15"/>
          <p:cNvSpPr/>
          <p:nvPr/>
        </p:nvSpPr>
        <p:spPr bwMode="auto">
          <a:xfrm rot="16855745">
            <a:off x="14952" y="2212661"/>
            <a:ext cx="2257170" cy="2293219"/>
          </a:xfrm>
          <a:prstGeom prst="circularArrow">
            <a:avLst>
              <a:gd name="adj1" fmla="val 12500"/>
              <a:gd name="adj2" fmla="val 1142319"/>
              <a:gd name="adj3" fmla="val 20457681"/>
              <a:gd name="adj4" fmla="val 11214155"/>
              <a:gd name="adj5" fmla="val 12500"/>
            </a:avLst>
          </a:prstGeom>
          <a:solidFill>
            <a:schemeClr val="accent2">
              <a:lumMod val="75000"/>
            </a:schemeClr>
          </a:solidFill>
          <a:ln w="38100"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Tree>
    <p:extLst>
      <p:ext uri="{BB962C8B-B14F-4D97-AF65-F5344CB8AC3E}">
        <p14:creationId xmlns:p14="http://schemas.microsoft.com/office/powerpoint/2010/main" val="3819968307"/>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Image result for physics teacher famous"/>
          <p:cNvPicPr>
            <a:picLocks noChangeAspect="1" noChangeArrowheads="1"/>
          </p:cNvPicPr>
          <p:nvPr/>
        </p:nvPicPr>
        <p:blipFill>
          <a:blip r:embed="rId3" cstate="print"/>
          <a:srcRect l="5533" r="4049"/>
          <a:stretch>
            <a:fillRect/>
          </a:stretch>
        </p:blipFill>
        <p:spPr bwMode="auto">
          <a:xfrm>
            <a:off x="0" y="1078172"/>
            <a:ext cx="9144000" cy="5779828"/>
          </a:xfrm>
          <a:prstGeom prst="rect">
            <a:avLst/>
          </a:prstGeom>
          <a:noFill/>
        </p:spPr>
      </p:pic>
      <p:sp>
        <p:nvSpPr>
          <p:cNvPr id="5" name="Title 4"/>
          <p:cNvSpPr>
            <a:spLocks noGrp="1"/>
          </p:cNvSpPr>
          <p:nvPr>
            <p:ph type="title"/>
          </p:nvPr>
        </p:nvSpPr>
        <p:spPr>
          <a:xfrm>
            <a:off x="0" y="0"/>
            <a:ext cx="9144000" cy="1078172"/>
          </a:xfrm>
          <a:solidFill>
            <a:srgbClr val="000000">
              <a:alpha val="65098"/>
            </a:srgbClr>
          </a:solidFill>
        </p:spPr>
        <p:txBody>
          <a:bodyPr/>
          <a:lstStyle/>
          <a:p>
            <a:r>
              <a:rPr lang="en-GB" sz="4000" dirty="0"/>
              <a:t>“The Noble Profession”: Teaching</a:t>
            </a:r>
            <a:endParaRPr lang="en-CA" sz="4000" dirty="0"/>
          </a:p>
        </p:txBody>
      </p:sp>
    </p:spTree>
  </p:cSld>
  <p:clrMapOvr>
    <a:masterClrMapping/>
  </p:clrMapOvr>
  <p:transition spd="med" advClick="0">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009B51-D357-4F89-96B4-1C512A25B601}"/>
              </a:ext>
            </a:extLst>
          </p:cNvPr>
          <p:cNvSpPr>
            <a:spLocks noGrp="1"/>
          </p:cNvSpPr>
          <p:nvPr>
            <p:ph type="title"/>
          </p:nvPr>
        </p:nvSpPr>
        <p:spPr/>
        <p:txBody>
          <a:bodyPr/>
          <a:lstStyle/>
          <a:p>
            <a:r>
              <a:rPr lang="en-US" dirty="0"/>
              <a:t>Implications for Teaching</a:t>
            </a:r>
          </a:p>
        </p:txBody>
      </p:sp>
      <p:sp>
        <p:nvSpPr>
          <p:cNvPr id="5" name="Content Placeholder 4">
            <a:extLst>
              <a:ext uri="{FF2B5EF4-FFF2-40B4-BE49-F238E27FC236}">
                <a16:creationId xmlns:a16="http://schemas.microsoft.com/office/drawing/2014/main" id="{49EBF8B3-EB39-4E20-9797-C53843EE9ECA}"/>
              </a:ext>
            </a:extLst>
          </p:cNvPr>
          <p:cNvSpPr>
            <a:spLocks noGrp="1"/>
          </p:cNvSpPr>
          <p:nvPr>
            <p:ph idx="1"/>
          </p:nvPr>
        </p:nvSpPr>
        <p:spPr/>
        <p:txBody>
          <a:bodyPr/>
          <a:lstStyle/>
          <a:p>
            <a:pPr marL="0" indent="0">
              <a:buNone/>
            </a:pPr>
            <a:r>
              <a:rPr lang="en-US" dirty="0"/>
              <a:t>How can we use our understanding of emotion to help our students learn?</a:t>
            </a:r>
          </a:p>
          <a:p>
            <a:r>
              <a:rPr lang="en-US" dirty="0">
                <a:solidFill>
                  <a:srgbClr val="92D050"/>
                </a:solidFill>
              </a:rPr>
              <a:t>Change your roles</a:t>
            </a:r>
          </a:p>
          <a:p>
            <a:r>
              <a:rPr lang="en-US" dirty="0">
                <a:solidFill>
                  <a:srgbClr val="92D050"/>
                </a:solidFill>
              </a:rPr>
              <a:t>Record ideas on your whiteboard (maximum 10 words per idea!)</a:t>
            </a:r>
          </a:p>
          <a:p>
            <a:r>
              <a:rPr lang="en-US" dirty="0">
                <a:solidFill>
                  <a:srgbClr val="92D050"/>
                </a:solidFill>
              </a:rPr>
              <a:t>When we are done, take a photo of your whiteboard</a:t>
            </a:r>
          </a:p>
          <a:p>
            <a:pPr marL="0" indent="0">
              <a:buNone/>
            </a:pPr>
            <a:endParaRPr lang="en-US" dirty="0"/>
          </a:p>
        </p:txBody>
      </p:sp>
    </p:spTree>
    <p:extLst>
      <p:ext uri="{BB962C8B-B14F-4D97-AF65-F5344CB8AC3E}">
        <p14:creationId xmlns:p14="http://schemas.microsoft.com/office/powerpoint/2010/main" val="4028957663"/>
      </p:ext>
    </p:extLst>
  </p:cSld>
  <p:clrMapOvr>
    <a:masterClrMapping/>
  </p:clrMapOvr>
  <p:transition spd="med" advClick="0">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104861" y="2642873"/>
            <a:ext cx="983974"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6000" b="1" i="0" u="none" strike="noStrike" kern="1200" cap="none" spc="0" normalizeH="0" baseline="0" noProof="0" dirty="0">
                <a:ln>
                  <a:noFill/>
                </a:ln>
                <a:solidFill>
                  <a:srgbClr val="FFD62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&lt;</a:t>
            </a:r>
          </a:p>
        </p:txBody>
      </p:sp>
      <p:sp>
        <p:nvSpPr>
          <p:cNvPr id="4" name="Title 3"/>
          <p:cNvSpPr>
            <a:spLocks noGrp="1"/>
          </p:cNvSpPr>
          <p:nvPr>
            <p:ph type="title"/>
          </p:nvPr>
        </p:nvSpPr>
        <p:spPr/>
        <p:txBody>
          <a:bodyPr/>
          <a:lstStyle/>
          <a:p>
            <a:r>
              <a:rPr lang="en-CA" sz="6000" dirty="0"/>
              <a:t>Skill-Testing Question</a:t>
            </a:r>
          </a:p>
        </p:txBody>
      </p:sp>
      <p:sp>
        <p:nvSpPr>
          <p:cNvPr id="5" name="Content Placeholder 4"/>
          <p:cNvSpPr>
            <a:spLocks noGrp="1"/>
          </p:cNvSpPr>
          <p:nvPr>
            <p:ph idx="1"/>
          </p:nvPr>
        </p:nvSpPr>
        <p:spPr>
          <a:xfrm>
            <a:off x="482048" y="1693588"/>
            <a:ext cx="8229600" cy="1914554"/>
          </a:xfrm>
        </p:spPr>
        <p:txBody>
          <a:bodyPr/>
          <a:lstStyle/>
          <a:p>
            <a:pPr marL="0" indent="0" algn="ctr">
              <a:buNone/>
            </a:pPr>
            <a:r>
              <a:rPr lang="en-CA" sz="4800" dirty="0"/>
              <a:t>Compare the size:</a:t>
            </a:r>
          </a:p>
          <a:p>
            <a:pPr marL="0" indent="0" algn="ctr">
              <a:buNone/>
            </a:pPr>
            <a:r>
              <a:rPr lang="en-CA" sz="6600" dirty="0"/>
              <a:t>4		8</a:t>
            </a:r>
          </a:p>
        </p:txBody>
      </p:sp>
      <p:sp>
        <p:nvSpPr>
          <p:cNvPr id="6" name="TextBox 5"/>
          <p:cNvSpPr txBox="1"/>
          <p:nvPr/>
        </p:nvSpPr>
        <p:spPr>
          <a:xfrm>
            <a:off x="4104861" y="2683817"/>
            <a:ext cx="983974"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5400" b="1" i="0" u="none" strike="noStrike" kern="1200" cap="none" spc="0" normalizeH="0" baseline="0" noProof="0" dirty="0">
                <a:ln>
                  <a:noFill/>
                </a:ln>
                <a:solidFill>
                  <a:srgbClr val="FFD62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1388171360"/>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4"/>
          <p:cNvSpPr txBox="1">
            <a:spLocks/>
          </p:cNvSpPr>
          <p:nvPr/>
        </p:nvSpPr>
        <p:spPr bwMode="auto">
          <a:xfrm>
            <a:off x="612775" y="1592273"/>
            <a:ext cx="7698712" cy="315714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b="1">
                <a:solidFill>
                  <a:schemeClr val="tx1"/>
                </a:solidFill>
                <a:effectLst>
                  <a:outerShdw blurRad="38100" dist="38100" dir="2700000" algn="tl">
                    <a:srgbClr val="000000"/>
                  </a:outerShdw>
                </a:effectLst>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b="1">
                <a:solidFill>
                  <a:schemeClr val="tx1"/>
                </a:solidFill>
                <a:effectLst>
                  <a:outerShdw blurRad="38100" dist="38100" dir="2700000" algn="tl">
                    <a:srgbClr val="000000"/>
                  </a:outerShdw>
                </a:effectLst>
                <a:latin typeface="Arial" pitchFamily="34" charset="0"/>
                <a:cs typeface="Arial" pitchFamily="34" charset="0"/>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b="1">
                <a:solidFill>
                  <a:schemeClr val="tx1"/>
                </a:solidFill>
                <a:effectLst>
                  <a:outerShdw blurRad="38100" dist="38100" dir="2700000" algn="tl">
                    <a:srgbClr val="000000"/>
                  </a:outerShdw>
                </a:effectLst>
                <a:latin typeface="Arial" pitchFamily="34" charset="0"/>
                <a:cs typeface="Arial" pitchFamily="34" charset="0"/>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0" marR="0" lvl="0" indent="0" algn="ctr" defTabSz="914400" rtl="0" eaLnBrk="0" fontAlgn="base" latinLnBrk="0" hangingPunct="0">
              <a:lnSpc>
                <a:spcPct val="100000"/>
              </a:lnSpc>
              <a:spcBef>
                <a:spcPct val="20000"/>
              </a:spcBef>
              <a:spcAft>
                <a:spcPct val="0"/>
              </a:spcAft>
              <a:buClr>
                <a:srgbClr val="FFCC00"/>
              </a:buClr>
              <a:buSzPct val="70000"/>
              <a:buFont typeface="Wingdings" pitchFamily="2" charset="2"/>
              <a:buNone/>
              <a:tabLst/>
              <a:defRPr/>
            </a:pPr>
            <a:r>
              <a:rPr kumimoji="0" lang="en-CA" sz="6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n-ea"/>
                <a:cs typeface="Arial" pitchFamily="34" charset="0"/>
              </a:rPr>
              <a:t>Compare the size:</a:t>
            </a:r>
          </a:p>
          <a:p>
            <a:pPr marL="0" marR="0" lvl="0" indent="0" algn="ctr" defTabSz="914400" rtl="0" eaLnBrk="0" fontAlgn="base" latinLnBrk="0" hangingPunct="0">
              <a:lnSpc>
                <a:spcPct val="100000"/>
              </a:lnSpc>
              <a:spcBef>
                <a:spcPct val="20000"/>
              </a:spcBef>
              <a:spcAft>
                <a:spcPct val="0"/>
              </a:spcAft>
              <a:buClr>
                <a:srgbClr val="FFCC00"/>
              </a:buClr>
              <a:buSzPct val="70000"/>
              <a:buFont typeface="Wingdings" pitchFamily="2" charset="2"/>
              <a:buNone/>
              <a:tabLst/>
              <a:defRPr/>
            </a:pPr>
            <a:r>
              <a:rPr kumimoji="0" lang="en-CA" sz="6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n-ea"/>
                <a:cs typeface="Arial" pitchFamily="34" charset="0"/>
              </a:rPr>
              <a:t>1		1</a:t>
            </a:r>
          </a:p>
          <a:p>
            <a:pPr marL="0" marR="0" lvl="0" indent="0" algn="ctr" defTabSz="914400" rtl="0" eaLnBrk="0" fontAlgn="base" latinLnBrk="0" hangingPunct="0">
              <a:lnSpc>
                <a:spcPct val="100000"/>
              </a:lnSpc>
              <a:spcBef>
                <a:spcPct val="20000"/>
              </a:spcBef>
              <a:spcAft>
                <a:spcPct val="0"/>
              </a:spcAft>
              <a:buClr>
                <a:srgbClr val="FFCC00"/>
              </a:buClr>
              <a:buSzPct val="70000"/>
              <a:buFont typeface="Wingdings" pitchFamily="2" charset="2"/>
              <a:buNone/>
              <a:tabLst/>
              <a:defRPr/>
            </a:pPr>
            <a:r>
              <a:rPr kumimoji="0" lang="en-CA" sz="6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n-ea"/>
                <a:cs typeface="Arial" pitchFamily="34" charset="0"/>
              </a:rPr>
              <a:t>4		8</a:t>
            </a:r>
          </a:p>
        </p:txBody>
      </p:sp>
      <p:sp>
        <p:nvSpPr>
          <p:cNvPr id="13" name="TextBox 12"/>
          <p:cNvSpPr txBox="1"/>
          <p:nvPr/>
        </p:nvSpPr>
        <p:spPr>
          <a:xfrm>
            <a:off x="4051851" y="3274927"/>
            <a:ext cx="983974"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5400" b="1" i="0" u="none" strike="noStrike" kern="1200" cap="none" spc="0" normalizeH="0" baseline="0" noProof="0" dirty="0">
                <a:ln>
                  <a:noFill/>
                </a:ln>
                <a:solidFill>
                  <a:srgbClr val="FFD62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p>
        </p:txBody>
      </p:sp>
      <p:sp>
        <p:nvSpPr>
          <p:cNvPr id="4" name="Title 3"/>
          <p:cNvSpPr>
            <a:spLocks noGrp="1"/>
          </p:cNvSpPr>
          <p:nvPr>
            <p:ph type="title"/>
          </p:nvPr>
        </p:nvSpPr>
        <p:spPr/>
        <p:txBody>
          <a:bodyPr/>
          <a:lstStyle/>
          <a:p>
            <a:r>
              <a:rPr lang="en-CA" sz="6000" dirty="0"/>
              <a:t>Skill-Testing Question</a:t>
            </a:r>
          </a:p>
        </p:txBody>
      </p:sp>
      <p:sp>
        <p:nvSpPr>
          <p:cNvPr id="3" name="Content Placeholder 2"/>
          <p:cNvSpPr>
            <a:spLocks noGrp="1"/>
          </p:cNvSpPr>
          <p:nvPr>
            <p:ph idx="1"/>
          </p:nvPr>
        </p:nvSpPr>
        <p:spPr>
          <a:xfrm>
            <a:off x="307975" y="5076967"/>
            <a:ext cx="8494831" cy="1436858"/>
          </a:xfrm>
        </p:spPr>
        <p:txBody>
          <a:bodyPr/>
          <a:lstStyle/>
          <a:p>
            <a:pPr marL="0" indent="0" algn="ctr">
              <a:buNone/>
            </a:pPr>
            <a:r>
              <a:rPr lang="en-CA" sz="5400" dirty="0"/>
              <a:t>Why does this happen?</a:t>
            </a:r>
          </a:p>
        </p:txBody>
      </p:sp>
      <p:sp>
        <p:nvSpPr>
          <p:cNvPr id="7" name="TextBox 6"/>
          <p:cNvSpPr txBox="1"/>
          <p:nvPr/>
        </p:nvSpPr>
        <p:spPr>
          <a:xfrm>
            <a:off x="4051851" y="3279866"/>
            <a:ext cx="983974"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5400" b="1" i="0" u="none" strike="noStrike" kern="1200" cap="none" spc="0" normalizeH="0" baseline="0" noProof="0" dirty="0">
                <a:ln>
                  <a:noFill/>
                </a:ln>
                <a:solidFill>
                  <a:srgbClr val="FFD62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&lt;</a:t>
            </a:r>
          </a:p>
        </p:txBody>
      </p:sp>
      <p:sp>
        <p:nvSpPr>
          <p:cNvPr id="10" name="Rectangle 9"/>
          <p:cNvSpPr/>
          <p:nvPr/>
        </p:nvSpPr>
        <p:spPr bwMode="auto">
          <a:xfrm>
            <a:off x="3207024" y="3694775"/>
            <a:ext cx="844827" cy="97735"/>
          </a:xfrm>
          <a:prstGeom prst="rect">
            <a:avLst/>
          </a:prstGeom>
          <a:solidFill>
            <a:schemeClr val="tx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1" name="Rectangle 10"/>
          <p:cNvSpPr/>
          <p:nvPr/>
        </p:nvSpPr>
        <p:spPr bwMode="auto">
          <a:xfrm>
            <a:off x="4937767" y="3709684"/>
            <a:ext cx="911088" cy="89452"/>
          </a:xfrm>
          <a:prstGeom prst="rect">
            <a:avLst/>
          </a:prstGeom>
          <a:solidFill>
            <a:schemeClr val="tx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9" name="AutoShape 2" descr="Image result for pizza fractio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4" name="AutoShape 4" descr="Image result for pizza fraction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5" name="AutoShape 6" descr="Image result for pizza fractio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Tree>
    <p:extLst>
      <p:ext uri="{BB962C8B-B14F-4D97-AF65-F5344CB8AC3E}">
        <p14:creationId xmlns:p14="http://schemas.microsoft.com/office/powerpoint/2010/main" val="2319220269"/>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build="p"/>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t>Empty Vessel Model</a:t>
            </a:r>
            <a:endParaRPr lang="en-CA" sz="5400" dirty="0"/>
          </a:p>
        </p:txBody>
      </p:sp>
      <p:pic>
        <p:nvPicPr>
          <p:cNvPr id="1026" name="Picture 2" descr="Image resul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961" t="1147" r="22432" b="58408"/>
          <a:stretch/>
        </p:blipFill>
        <p:spPr bwMode="auto">
          <a:xfrm>
            <a:off x="457200" y="936170"/>
            <a:ext cx="8153400" cy="592182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11"/>
          <p:cNvGrpSpPr/>
          <p:nvPr/>
        </p:nvGrpSpPr>
        <p:grpSpPr>
          <a:xfrm>
            <a:off x="700881" y="683789"/>
            <a:ext cx="2226777" cy="2980218"/>
            <a:chOff x="700881" y="683789"/>
            <a:chExt cx="2226777" cy="2980218"/>
          </a:xfrm>
        </p:grpSpPr>
        <p:sp>
          <p:nvSpPr>
            <p:cNvPr id="11" name="Arrow: Circular 10"/>
            <p:cNvSpPr/>
            <p:nvPr/>
          </p:nvSpPr>
          <p:spPr bwMode="auto">
            <a:xfrm rot="11664040" flipH="1">
              <a:off x="1267912" y="683789"/>
              <a:ext cx="1659746" cy="2790761"/>
            </a:xfrm>
            <a:prstGeom prst="circularArrow">
              <a:avLst>
                <a:gd name="adj1" fmla="val 10517"/>
                <a:gd name="adj2" fmla="val 1142319"/>
                <a:gd name="adj3" fmla="val 20774542"/>
                <a:gd name="adj4" fmla="val 16856211"/>
                <a:gd name="adj5" fmla="val 12500"/>
              </a:avLst>
            </a:prstGeom>
            <a:solidFill>
              <a:srgbClr val="F8F8F8"/>
            </a:solid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0" name="TextBox 9"/>
            <p:cNvSpPr txBox="1"/>
            <p:nvPr/>
          </p:nvSpPr>
          <p:spPr>
            <a:xfrm>
              <a:off x="700881" y="2586789"/>
              <a:ext cx="1323251" cy="1077218"/>
            </a:xfrm>
            <a:prstGeom prst="rect">
              <a:avLst/>
            </a:prstGeom>
            <a:solidFill>
              <a:srgbClr val="F8F8F8"/>
            </a:solidFill>
            <a:ln w="57150">
              <a:solidFill>
                <a:srgbClr val="00B0F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514"/>
                  </a:solidFill>
                  <a:effectLst/>
                  <a:uLnTx/>
                  <a:uFillTx/>
                  <a:latin typeface="Arial" panose="020B0604020202020204" pitchFamily="34" charset="0"/>
                  <a:ea typeface="+mn-ea"/>
                  <a:cs typeface="Arial" panose="020B0604020202020204" pitchFamily="34" charset="0"/>
                </a:rPr>
                <a:t>Tight Seal</a:t>
              </a:r>
            </a:p>
          </p:txBody>
        </p:sp>
      </p:grpSp>
      <p:grpSp>
        <p:nvGrpSpPr>
          <p:cNvPr id="3" name="Group 7"/>
          <p:cNvGrpSpPr/>
          <p:nvPr/>
        </p:nvGrpSpPr>
        <p:grpSpPr>
          <a:xfrm>
            <a:off x="2361776" y="1505699"/>
            <a:ext cx="4917328" cy="1659747"/>
            <a:chOff x="2361776" y="1505699"/>
            <a:chExt cx="4917328" cy="1659747"/>
          </a:xfrm>
        </p:grpSpPr>
        <p:sp>
          <p:nvSpPr>
            <p:cNvPr id="6" name="Arrow: Circular 5"/>
            <p:cNvSpPr/>
            <p:nvPr/>
          </p:nvSpPr>
          <p:spPr bwMode="auto">
            <a:xfrm rot="5400000">
              <a:off x="2927284" y="940192"/>
              <a:ext cx="1659746" cy="2790761"/>
            </a:xfrm>
            <a:prstGeom prst="circularArrow">
              <a:avLst>
                <a:gd name="adj1" fmla="val 10517"/>
                <a:gd name="adj2" fmla="val 1142319"/>
                <a:gd name="adj3" fmla="val 20774542"/>
                <a:gd name="adj4" fmla="val 16856211"/>
                <a:gd name="adj5" fmla="val 12500"/>
              </a:avLst>
            </a:prstGeom>
            <a:solidFill>
              <a:srgbClr val="F8F8F8"/>
            </a:solid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7" name="TextBox 6"/>
            <p:cNvSpPr txBox="1"/>
            <p:nvPr/>
          </p:nvSpPr>
          <p:spPr>
            <a:xfrm>
              <a:off x="4767941" y="1505699"/>
              <a:ext cx="2511163" cy="1081090"/>
            </a:xfrm>
            <a:prstGeom prst="rect">
              <a:avLst/>
            </a:prstGeom>
            <a:solidFill>
              <a:srgbClr val="F8F8F8"/>
            </a:solidFill>
            <a:ln w="57150">
              <a:solidFill>
                <a:srgbClr val="00B0F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000514"/>
                  </a:solidFill>
                  <a:effectLst/>
                  <a:uLnTx/>
                  <a:uFillTx/>
                  <a:latin typeface="Arial" panose="020B0604020202020204" pitchFamily="34" charset="0"/>
                  <a:ea typeface="+mn-ea"/>
                  <a:cs typeface="Arial" panose="020B0604020202020204" pitchFamily="34" charset="0"/>
                </a:rPr>
                <a:t>WholesomeKnowledge</a:t>
              </a:r>
              <a:endParaRPr kumimoji="0" lang="en-US" sz="3200" b="1" i="0" u="none" strike="noStrike" kern="1200" cap="none" spc="0" normalizeH="0" baseline="0" noProof="0" dirty="0">
                <a:ln>
                  <a:noFill/>
                </a:ln>
                <a:solidFill>
                  <a:srgbClr val="000514"/>
                </a:solidFill>
                <a:effectLst/>
                <a:uLnTx/>
                <a:uFillTx/>
                <a:latin typeface="Arial" panose="020B0604020202020204" pitchFamily="34" charset="0"/>
                <a:ea typeface="+mn-ea"/>
                <a:cs typeface="Arial" panose="020B0604020202020204" pitchFamily="34" charset="0"/>
              </a:endParaRPr>
            </a:p>
          </p:txBody>
        </p:sp>
      </p:grpSp>
      <p:grpSp>
        <p:nvGrpSpPr>
          <p:cNvPr id="9" name="Group 8"/>
          <p:cNvGrpSpPr/>
          <p:nvPr/>
        </p:nvGrpSpPr>
        <p:grpSpPr>
          <a:xfrm>
            <a:off x="1802251" y="1213966"/>
            <a:ext cx="5463297" cy="4885592"/>
            <a:chOff x="1671599" y="995057"/>
            <a:chExt cx="5463297" cy="4885592"/>
          </a:xfrm>
        </p:grpSpPr>
        <p:sp>
          <p:nvSpPr>
            <p:cNvPr id="5" name="Oval 4"/>
            <p:cNvSpPr/>
            <p:nvPr/>
          </p:nvSpPr>
          <p:spPr bwMode="auto">
            <a:xfrm>
              <a:off x="2199633" y="1170825"/>
              <a:ext cx="4494727" cy="4494727"/>
            </a:xfrm>
            <a:prstGeom prst="ellipse">
              <a:avLst/>
            </a:prstGeom>
            <a:solidFill>
              <a:srgbClr val="000000">
                <a:alpha val="6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3" name="&quot;Not Allowed&quot; Symbol 6">
              <a:extLst>
                <a:ext uri="{FF2B5EF4-FFF2-40B4-BE49-F238E27FC236}">
                  <a16:creationId xmlns:a16="http://schemas.microsoft.com/office/drawing/2014/main" id="{9923F754-6D90-4CD0-AE72-CC75EA1389FE}"/>
                </a:ext>
              </a:extLst>
            </p:cNvPr>
            <p:cNvSpPr/>
            <p:nvPr/>
          </p:nvSpPr>
          <p:spPr bwMode="auto">
            <a:xfrm>
              <a:off x="1671599" y="995057"/>
              <a:ext cx="5463297" cy="4885592"/>
            </a:xfrm>
            <a:prstGeom prst="noSmoking">
              <a:avLst>
                <a:gd name="adj" fmla="val 14300"/>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aramond" pitchFamily="18" charset="0"/>
                <a:ea typeface="+mn-ea"/>
                <a:cs typeface="+mn-cs"/>
              </a:endParaRPr>
            </a:p>
          </p:txBody>
        </p:sp>
        <p:sp>
          <p:nvSpPr>
            <p:cNvPr id="12" name="Subtitle 3">
              <a:extLst>
                <a:ext uri="{FF2B5EF4-FFF2-40B4-BE49-F238E27FC236}">
                  <a16:creationId xmlns:a16="http://schemas.microsoft.com/office/drawing/2014/main" id="{FF7D61E2-D62B-4DBC-80A4-35D54AC35409}"/>
                </a:ext>
              </a:extLst>
            </p:cNvPr>
            <p:cNvSpPr txBox="1">
              <a:spLocks/>
            </p:cNvSpPr>
            <p:nvPr/>
          </p:nvSpPr>
          <p:spPr bwMode="auto">
            <a:xfrm>
              <a:off x="1893480" y="2426420"/>
              <a:ext cx="5059056" cy="1752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b="1">
                  <a:solidFill>
                    <a:schemeClr val="tx1"/>
                  </a:solidFill>
                  <a:effectLst>
                    <a:outerShdw blurRad="38100" dist="38100" dir="2700000" algn="tl">
                      <a:srgbClr val="000000"/>
                    </a:outerShdw>
                  </a:effectLst>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b="1">
                  <a:solidFill>
                    <a:schemeClr val="tx1"/>
                  </a:solidFill>
                  <a:effectLst>
                    <a:outerShdw blurRad="38100" dist="38100" dir="2700000" algn="tl">
                      <a:srgbClr val="000000"/>
                    </a:outerShdw>
                  </a:effectLst>
                  <a:latin typeface="Arial" pitchFamily="34" charset="0"/>
                  <a:cs typeface="Arial" pitchFamily="34" charset="0"/>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b="1">
                  <a:solidFill>
                    <a:schemeClr val="tx1"/>
                  </a:solidFill>
                  <a:effectLst>
                    <a:outerShdw blurRad="38100" dist="38100" dir="2700000" algn="tl">
                      <a:srgbClr val="000000"/>
                    </a:outerShdw>
                  </a:effectLst>
                  <a:latin typeface="Arial" pitchFamily="34" charset="0"/>
                  <a:cs typeface="Arial" pitchFamily="34" charset="0"/>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0" marR="0" lvl="0" indent="0" algn="ctr" defTabSz="914400" rtl="0" eaLnBrk="0" fontAlgn="base" latinLnBrk="0" hangingPunct="0">
                <a:lnSpc>
                  <a:spcPct val="100000"/>
                </a:lnSpc>
                <a:spcBef>
                  <a:spcPct val="20000"/>
                </a:spcBef>
                <a:spcAft>
                  <a:spcPct val="0"/>
                </a:spcAft>
                <a:buClr>
                  <a:srgbClr val="FFCC00"/>
                </a:buClr>
                <a:buSzPct val="70000"/>
                <a:buFont typeface="Wingdings" pitchFamily="2" charset="2"/>
                <a:buNone/>
                <a:tabLst/>
                <a:defRPr/>
              </a:pPr>
              <a:r>
                <a:rPr kumimoji="0" lang="en-US" sz="13800" b="1" i="0" u="none" strike="noStrike" kern="0" cap="none" spc="0" normalizeH="0" baseline="0" noProof="0" dirty="0">
                  <a:ln>
                    <a:noFill/>
                  </a:ln>
                  <a:solidFill>
                    <a:srgbClr val="FFD629"/>
                  </a:solidFill>
                  <a:effectLst>
                    <a:outerShdw blurRad="38100" dist="38100" dir="2700000" algn="tl">
                      <a:srgbClr val="000000"/>
                    </a:outerShdw>
                  </a:effectLst>
                  <a:uLnTx/>
                  <a:uFillTx/>
                  <a:latin typeface="Arial" pitchFamily="34" charset="0"/>
                  <a:ea typeface="+mn-ea"/>
                  <a:cs typeface="Arial" pitchFamily="34" charset="0"/>
                </a:rPr>
                <a:t>False</a:t>
              </a:r>
            </a:p>
          </p:txBody>
        </p:sp>
      </p:grpSp>
    </p:spTree>
    <p:extLst>
      <p:ext uri="{BB962C8B-B14F-4D97-AF65-F5344CB8AC3E}">
        <p14:creationId xmlns:p14="http://schemas.microsoft.com/office/powerpoint/2010/main" val="3061442256"/>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age result"/>
          <p:cNvPicPr>
            <a:picLocks noChangeAspect="1" noChangeArrowheads="1"/>
          </p:cNvPicPr>
          <p:nvPr/>
        </p:nvPicPr>
        <p:blipFill>
          <a:blip r:embed="rId3" cstate="print"/>
          <a:srcRect l="18302" t="3290" r="18289" b="13767"/>
          <a:stretch>
            <a:fillRect/>
          </a:stretch>
        </p:blipFill>
        <p:spPr bwMode="auto">
          <a:xfrm>
            <a:off x="0" y="1"/>
            <a:ext cx="9144000" cy="6858000"/>
          </a:xfrm>
          <a:prstGeom prst="rect">
            <a:avLst/>
          </a:prstGeom>
          <a:noFill/>
        </p:spPr>
      </p:pic>
      <p:sp>
        <p:nvSpPr>
          <p:cNvPr id="2" name="Title 1"/>
          <p:cNvSpPr>
            <a:spLocks noGrp="1"/>
          </p:cNvSpPr>
          <p:nvPr>
            <p:ph type="title"/>
          </p:nvPr>
        </p:nvSpPr>
        <p:spPr>
          <a:xfrm>
            <a:off x="0" y="-10362"/>
            <a:ext cx="9144000" cy="1143000"/>
          </a:xfrm>
        </p:spPr>
        <p:txBody>
          <a:bodyPr/>
          <a:lstStyle/>
          <a:p>
            <a:r>
              <a:rPr lang="en-US" sz="3600" dirty="0">
                <a:solidFill>
                  <a:schemeClr val="tx1"/>
                </a:solidFill>
              </a:rPr>
              <a:t>Knowledge is built from primitive pieces</a:t>
            </a:r>
            <a:endParaRPr lang="en-CA" sz="3600" dirty="0">
              <a:solidFill>
                <a:schemeClr val="tx1"/>
              </a:solidFill>
            </a:endParaRPr>
          </a:p>
        </p:txBody>
      </p:sp>
      <p:sp>
        <p:nvSpPr>
          <p:cNvPr id="6" name="Rounded Rectangle 5"/>
          <p:cNvSpPr/>
          <p:nvPr/>
        </p:nvSpPr>
        <p:spPr bwMode="auto">
          <a:xfrm>
            <a:off x="1163782" y="2980707"/>
            <a:ext cx="2778826" cy="1353787"/>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Numbers indicate size</a:t>
            </a:r>
            <a:endParaRPr kumimoji="0" lang="en-CA"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8" name="Rounded Rectangle 7"/>
          <p:cNvSpPr/>
          <p:nvPr/>
        </p:nvSpPr>
        <p:spPr bwMode="auto">
          <a:xfrm>
            <a:off x="4370119" y="2121725"/>
            <a:ext cx="2992582" cy="1464623"/>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Less than,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greater than</a:t>
            </a:r>
            <a:endParaRPr kumimoji="0" lang="en-CA"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9" name="Rounded Rectangle 8"/>
          <p:cNvSpPr/>
          <p:nvPr/>
        </p:nvSpPr>
        <p:spPr bwMode="auto">
          <a:xfrm>
            <a:off x="4393869" y="4261264"/>
            <a:ext cx="3087586" cy="1353787"/>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Fractions = part of a whole</a:t>
            </a:r>
          </a:p>
        </p:txBody>
      </p:sp>
      <p:sp>
        <p:nvSpPr>
          <p:cNvPr id="10" name="Rectangle 4"/>
          <p:cNvSpPr>
            <a:spLocks noChangeArrowheads="1"/>
          </p:cNvSpPr>
          <p:nvPr/>
        </p:nvSpPr>
        <p:spPr bwMode="auto">
          <a:xfrm>
            <a:off x="95004" y="6107452"/>
            <a:ext cx="5912391" cy="735138"/>
          </a:xfrm>
          <a:prstGeom prst="rect">
            <a:avLst/>
          </a:prstGeom>
          <a:solidFill>
            <a:srgbClr val="000000">
              <a:alpha val="50196"/>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ts val="25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pitchFamily="34" charset="0"/>
                <a:ea typeface="Times New Roman" pitchFamily="18" charset="0"/>
                <a:cs typeface="Arial" pitchFamily="34" charset="0"/>
              </a:rPr>
              <a:t>DiSessa</a:t>
            </a:r>
            <a:r>
              <a:rPr kumimoji="0" lang="en-US" sz="1800" b="1" i="0" u="none" strike="noStrike" kern="1200" cap="none" spc="0" normalizeH="0" baseline="0" noProof="0" dirty="0">
                <a:ln>
                  <a:noFill/>
                </a:ln>
                <a:solidFill>
                  <a:srgbClr val="FFFFFF"/>
                </a:solidFill>
                <a:effectLst/>
                <a:uLnTx/>
                <a:uFillTx/>
                <a:latin typeface="Arial" pitchFamily="34" charset="0"/>
                <a:ea typeface="Times New Roman" pitchFamily="18" charset="0"/>
                <a:cs typeface="Arial" pitchFamily="34" charset="0"/>
              </a:rPr>
              <a:t>, A. A. (1993). Toward an epistemology of physics.</a:t>
            </a:r>
            <a:r>
              <a:rPr kumimoji="0" lang="en-US" sz="1000" b="1" i="0" u="none" strike="noStrike" kern="1200" cap="none" spc="0" normalizeH="0" baseline="0" noProof="0" dirty="0">
                <a:ln>
                  <a:noFill/>
                </a:ln>
                <a:solidFill>
                  <a:srgbClr val="222222"/>
                </a:solidFill>
                <a:effectLst/>
                <a:uLnTx/>
                <a:uFillTx/>
                <a:latin typeface="Arial" pitchFamily="34" charset="0"/>
                <a:ea typeface="Times New Roman" pitchFamily="18" charset="0"/>
                <a:cs typeface="Arial" pitchFamily="34" charset="0"/>
              </a:rPr>
              <a:t> </a:t>
            </a:r>
            <a:r>
              <a:rPr kumimoji="0" lang="en-US" sz="1800" b="1" i="1" u="none" strike="noStrike" kern="1200" cap="none" spc="0" normalizeH="0" baseline="0" noProof="0" dirty="0">
                <a:ln>
                  <a:noFill/>
                </a:ln>
                <a:solidFill>
                  <a:srgbClr val="FFFFFF"/>
                </a:solidFill>
                <a:effectLst/>
                <a:uLnTx/>
                <a:uFillTx/>
                <a:latin typeface="Arial" pitchFamily="34" charset="0"/>
                <a:ea typeface="Times New Roman" pitchFamily="18" charset="0"/>
                <a:cs typeface="Arial" pitchFamily="34" charset="0"/>
              </a:rPr>
              <a:t>Cognition and instruction</a:t>
            </a:r>
            <a:r>
              <a:rPr kumimoji="0" lang="en-US" sz="1800" b="1" i="0" u="none" strike="noStrike" kern="1200" cap="none" spc="0" normalizeH="0" baseline="0" noProof="0" dirty="0">
                <a:ln>
                  <a:noFill/>
                </a:ln>
                <a:solidFill>
                  <a:srgbClr val="FFFFFF"/>
                </a:solidFill>
                <a:effectLst/>
                <a:uLnTx/>
                <a:uFillTx/>
                <a:latin typeface="Arial" pitchFamily="34" charset="0"/>
                <a:ea typeface="Times New Roman" pitchFamily="18" charset="0"/>
                <a:cs typeface="Arial" pitchFamily="34" charset="0"/>
              </a:rPr>
              <a:t>,</a:t>
            </a:r>
            <a:r>
              <a:rPr kumimoji="0" lang="en-US" sz="1000" b="1" i="0" u="none" strike="noStrike" kern="1200" cap="none" spc="0" normalizeH="0" baseline="0" noProof="0" dirty="0">
                <a:ln>
                  <a:noFill/>
                </a:ln>
                <a:solidFill>
                  <a:srgbClr val="222222"/>
                </a:solidFill>
                <a:effectLst/>
                <a:uLnTx/>
                <a:uFillTx/>
                <a:latin typeface="Arial" pitchFamily="34" charset="0"/>
                <a:ea typeface="Times New Roman" pitchFamily="18" charset="0"/>
                <a:cs typeface="Arial" pitchFamily="34" charset="0"/>
              </a:rPr>
              <a:t> </a:t>
            </a:r>
            <a:r>
              <a:rPr kumimoji="0" lang="en-US" sz="1800" b="1" i="1" u="none" strike="noStrike" kern="1200" cap="none" spc="0" normalizeH="0" baseline="0" noProof="0" dirty="0">
                <a:ln>
                  <a:noFill/>
                </a:ln>
                <a:solidFill>
                  <a:srgbClr val="FFFFFF"/>
                </a:solidFill>
                <a:effectLst/>
                <a:uLnTx/>
                <a:uFillTx/>
                <a:latin typeface="Arial" pitchFamily="34" charset="0"/>
                <a:ea typeface="Times New Roman" pitchFamily="18" charset="0"/>
                <a:cs typeface="Arial" pitchFamily="34" charset="0"/>
              </a:rPr>
              <a:t>10</a:t>
            </a:r>
            <a:r>
              <a:rPr kumimoji="0" lang="en-US" sz="1800" b="1" i="0" u="none" strike="noStrike" kern="1200" cap="none" spc="0" normalizeH="0" baseline="0" noProof="0" dirty="0">
                <a:ln>
                  <a:noFill/>
                </a:ln>
                <a:solidFill>
                  <a:srgbClr val="FFFFFF"/>
                </a:solidFill>
                <a:effectLst/>
                <a:uLnTx/>
                <a:uFillTx/>
                <a:latin typeface="Arial" pitchFamily="34" charset="0"/>
                <a:ea typeface="Times New Roman" pitchFamily="18" charset="0"/>
                <a:cs typeface="Arial" pitchFamily="34" charset="0"/>
              </a:rPr>
              <a:t>(2-3), 105-225.</a:t>
            </a:r>
            <a:endParaRPr kumimoji="0" 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924611239"/>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age result"/>
          <p:cNvPicPr>
            <a:picLocks noChangeAspect="1" noChangeArrowheads="1"/>
          </p:cNvPicPr>
          <p:nvPr/>
        </p:nvPicPr>
        <p:blipFill>
          <a:blip r:embed="rId3" cstate="print"/>
          <a:srcRect l="18302" t="3290" r="18289" b="13767"/>
          <a:stretch>
            <a:fillRect/>
          </a:stretch>
        </p:blipFill>
        <p:spPr bwMode="auto">
          <a:xfrm>
            <a:off x="0" y="1"/>
            <a:ext cx="9144000" cy="6858000"/>
          </a:xfrm>
          <a:prstGeom prst="rect">
            <a:avLst/>
          </a:prstGeom>
          <a:noFill/>
        </p:spPr>
      </p:pic>
      <p:sp>
        <p:nvSpPr>
          <p:cNvPr id="2" name="Title 1"/>
          <p:cNvSpPr>
            <a:spLocks noGrp="1"/>
          </p:cNvSpPr>
          <p:nvPr>
            <p:ph type="title"/>
          </p:nvPr>
        </p:nvSpPr>
        <p:spPr>
          <a:xfrm>
            <a:off x="0" y="-10362"/>
            <a:ext cx="9144000" cy="1143000"/>
          </a:xfrm>
        </p:spPr>
        <p:txBody>
          <a:bodyPr/>
          <a:lstStyle/>
          <a:p>
            <a:r>
              <a:rPr lang="en-US" dirty="0">
                <a:solidFill>
                  <a:schemeClr val="tx1"/>
                </a:solidFill>
              </a:rPr>
              <a:t>As we learn, connections grow</a:t>
            </a:r>
            <a:endParaRPr lang="en-CA" dirty="0">
              <a:solidFill>
                <a:schemeClr val="tx1"/>
              </a:solidFill>
            </a:endParaRPr>
          </a:p>
        </p:txBody>
      </p:sp>
      <p:grpSp>
        <p:nvGrpSpPr>
          <p:cNvPr id="13" name="Group 12"/>
          <p:cNvGrpSpPr/>
          <p:nvPr/>
        </p:nvGrpSpPr>
        <p:grpSpPr>
          <a:xfrm>
            <a:off x="1163782" y="2121725"/>
            <a:ext cx="6317673" cy="3493326"/>
            <a:chOff x="1163782" y="2121725"/>
            <a:chExt cx="6317673" cy="3493326"/>
          </a:xfrm>
        </p:grpSpPr>
        <p:cxnSp>
          <p:nvCxnSpPr>
            <p:cNvPr id="9" name="Straight Connector 8"/>
            <p:cNvCxnSpPr/>
            <p:nvPr/>
          </p:nvCxnSpPr>
          <p:spPr bwMode="auto">
            <a:xfrm flipV="1">
              <a:off x="2666010" y="2410691"/>
              <a:ext cx="1858489" cy="570016"/>
            </a:xfrm>
            <a:prstGeom prst="line">
              <a:avLst/>
            </a:prstGeom>
            <a:solidFill>
              <a:schemeClr val="accent1"/>
            </a:solidFill>
            <a:ln w="95250" cap="flat" cmpd="sng" algn="ctr">
              <a:solidFill>
                <a:srgbClr val="FF0000"/>
              </a:solidFill>
              <a:prstDash val="solid"/>
              <a:round/>
              <a:headEnd type="none" w="med" len="med"/>
              <a:tailEnd type="none" w="med" len="med"/>
            </a:ln>
            <a:effectLst/>
          </p:spPr>
        </p:cxnSp>
        <p:cxnSp>
          <p:nvCxnSpPr>
            <p:cNvPr id="10" name="Straight Connector 9"/>
            <p:cNvCxnSpPr/>
            <p:nvPr/>
          </p:nvCxnSpPr>
          <p:spPr bwMode="auto">
            <a:xfrm>
              <a:off x="2687782" y="4356265"/>
              <a:ext cx="1812968" cy="581893"/>
            </a:xfrm>
            <a:prstGeom prst="line">
              <a:avLst/>
            </a:prstGeom>
            <a:solidFill>
              <a:schemeClr val="accent1"/>
            </a:solidFill>
            <a:ln w="60325" cap="flat" cmpd="sng" algn="ctr">
              <a:solidFill>
                <a:srgbClr val="FF0000"/>
              </a:solidFill>
              <a:prstDash val="solid"/>
              <a:round/>
              <a:headEnd type="none" w="med" len="med"/>
              <a:tailEnd type="none" w="med" len="med"/>
            </a:ln>
            <a:effectLst/>
          </p:spPr>
        </p:cxnSp>
        <p:cxnSp>
          <p:nvCxnSpPr>
            <p:cNvPr id="11" name="Straight Connector 10"/>
            <p:cNvCxnSpPr/>
            <p:nvPr/>
          </p:nvCxnSpPr>
          <p:spPr bwMode="auto">
            <a:xfrm>
              <a:off x="5797138" y="3487387"/>
              <a:ext cx="50471" cy="773877"/>
            </a:xfrm>
            <a:prstGeom prst="line">
              <a:avLst/>
            </a:prstGeom>
            <a:solidFill>
              <a:schemeClr val="accent1"/>
            </a:solidFill>
            <a:ln w="76200" cap="flat" cmpd="sng" algn="ctr">
              <a:solidFill>
                <a:srgbClr val="FF0000"/>
              </a:solidFill>
              <a:prstDash val="solid"/>
              <a:round/>
              <a:headEnd type="none" w="med" len="med"/>
              <a:tailEnd type="none" w="med" len="med"/>
            </a:ln>
            <a:effectLst/>
          </p:spPr>
        </p:cxnSp>
        <p:sp>
          <p:nvSpPr>
            <p:cNvPr id="6" name="Rounded Rectangle 5"/>
            <p:cNvSpPr/>
            <p:nvPr/>
          </p:nvSpPr>
          <p:spPr bwMode="auto">
            <a:xfrm>
              <a:off x="1163782" y="2980707"/>
              <a:ext cx="2778826" cy="1353787"/>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Numbers indicate size</a:t>
              </a:r>
              <a:endParaRPr kumimoji="0" lang="en-CA"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7" name="Rounded Rectangle 6"/>
            <p:cNvSpPr/>
            <p:nvPr/>
          </p:nvSpPr>
          <p:spPr bwMode="auto">
            <a:xfrm>
              <a:off x="4393869" y="4261264"/>
              <a:ext cx="3087586" cy="1353787"/>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Fractions = part of a whole</a:t>
              </a:r>
            </a:p>
          </p:txBody>
        </p:sp>
        <p:sp>
          <p:nvSpPr>
            <p:cNvPr id="8" name="Rounded Rectangle 7"/>
            <p:cNvSpPr/>
            <p:nvPr/>
          </p:nvSpPr>
          <p:spPr bwMode="auto">
            <a:xfrm>
              <a:off x="4370119" y="2121725"/>
              <a:ext cx="2992582" cy="1464623"/>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Less than, greater than</a:t>
              </a:r>
              <a:endParaRPr kumimoji="0" lang="en-CA"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grpSp>
    </p:spTree>
    <p:extLst>
      <p:ext uri="{BB962C8B-B14F-4D97-AF65-F5344CB8AC3E}">
        <p14:creationId xmlns:p14="http://schemas.microsoft.com/office/powerpoint/2010/main" val="597565569"/>
      </p:ext>
    </p:extLst>
  </p:cSld>
  <p:clrMapOvr>
    <a:masterClrMapping/>
  </p:clrMapOvr>
  <p:transition spd="med" advClick="0" advTm="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13"/>
                                        </p:tgtEl>
                                      </p:cBhvr>
                                      <p:by x="50000" y="50000"/>
                                    </p:animScale>
                                  </p:childTnLst>
                                </p:cTn>
                              </p:par>
                              <p:par>
                                <p:cTn id="7" presetID="49" presetClass="path" presetSubtype="0" accel="50000" decel="50000" fill="hold" nodeType="withEffect">
                                  <p:stCondLst>
                                    <p:cond delay="0"/>
                                  </p:stCondLst>
                                  <p:childTnLst>
                                    <p:animMotion origin="layout" path="M -3.05556E-6 1.48011E-6 L -0.23576 0.07007 " pathEditMode="relative" rAng="0" ptsTypes="AA">
                                      <p:cBhvr>
                                        <p:cTn id="8" dur="2000" fill="hold"/>
                                        <p:tgtEl>
                                          <p:spTgt spid="13"/>
                                        </p:tgtEl>
                                        <p:attrNameLst>
                                          <p:attrName>ppt_x</p:attrName>
                                          <p:attrName>ppt_y</p:attrName>
                                        </p:attrNameLst>
                                      </p:cBhvr>
                                      <p:rCtr x="-11800" y="3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age result"/>
          <p:cNvPicPr>
            <a:picLocks noChangeAspect="1" noChangeArrowheads="1"/>
          </p:cNvPicPr>
          <p:nvPr/>
        </p:nvPicPr>
        <p:blipFill>
          <a:blip r:embed="rId3" cstate="print"/>
          <a:srcRect l="18302" t="3290" r="18289" b="13767"/>
          <a:stretch>
            <a:fillRect/>
          </a:stretch>
        </p:blipFill>
        <p:spPr bwMode="auto">
          <a:xfrm>
            <a:off x="0" y="1"/>
            <a:ext cx="9144000" cy="6858000"/>
          </a:xfrm>
          <a:prstGeom prst="rect">
            <a:avLst/>
          </a:prstGeom>
          <a:noFill/>
        </p:spPr>
      </p:pic>
      <p:sp>
        <p:nvSpPr>
          <p:cNvPr id="2" name="Title 1"/>
          <p:cNvSpPr>
            <a:spLocks noGrp="1"/>
          </p:cNvSpPr>
          <p:nvPr>
            <p:ph type="title"/>
          </p:nvPr>
        </p:nvSpPr>
        <p:spPr>
          <a:xfrm>
            <a:off x="0" y="-10362"/>
            <a:ext cx="9144000" cy="1143000"/>
          </a:xfrm>
        </p:spPr>
        <p:txBody>
          <a:bodyPr/>
          <a:lstStyle/>
          <a:p>
            <a:r>
              <a:rPr lang="en-US" sz="3600" dirty="0">
                <a:solidFill>
                  <a:schemeClr val="tx1"/>
                </a:solidFill>
              </a:rPr>
              <a:t>Networks of knowledge resources form</a:t>
            </a:r>
            <a:endParaRPr lang="en-CA" sz="3600" dirty="0">
              <a:solidFill>
                <a:schemeClr val="tx1"/>
              </a:solidFill>
            </a:endParaRPr>
          </a:p>
        </p:txBody>
      </p:sp>
      <p:cxnSp>
        <p:nvCxnSpPr>
          <p:cNvPr id="9" name="Straight Connector 8"/>
          <p:cNvCxnSpPr>
            <a:cxnSpLocks/>
            <a:stCxn id="6" idx="0"/>
            <a:endCxn id="8" idx="1"/>
          </p:cNvCxnSpPr>
          <p:nvPr/>
        </p:nvCxnSpPr>
        <p:spPr bwMode="auto">
          <a:xfrm flipV="1">
            <a:off x="1466603" y="3666612"/>
            <a:ext cx="599209" cy="382874"/>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0" name="Straight Connector 9"/>
          <p:cNvCxnSpPr>
            <a:stCxn id="6" idx="3"/>
            <a:endCxn id="7" idx="1"/>
          </p:cNvCxnSpPr>
          <p:nvPr/>
        </p:nvCxnSpPr>
        <p:spPr bwMode="auto">
          <a:xfrm>
            <a:off x="2143496" y="4399809"/>
            <a:ext cx="130133" cy="682828"/>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1" name="Straight Connector 10"/>
          <p:cNvCxnSpPr>
            <a:stCxn id="8" idx="2"/>
            <a:endCxn id="7" idx="0"/>
          </p:cNvCxnSpPr>
          <p:nvPr/>
        </p:nvCxnSpPr>
        <p:spPr bwMode="auto">
          <a:xfrm>
            <a:off x="2873335" y="4040684"/>
            <a:ext cx="154378" cy="674806"/>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22" name="Straight Connector 21"/>
          <p:cNvCxnSpPr>
            <a:cxnSpLocks/>
            <a:stCxn id="8" idx="0"/>
            <a:endCxn id="17" idx="2"/>
          </p:cNvCxnSpPr>
          <p:nvPr/>
        </p:nvCxnSpPr>
        <p:spPr bwMode="auto">
          <a:xfrm flipV="1">
            <a:off x="2873335" y="2794661"/>
            <a:ext cx="610094" cy="497878"/>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29" name="Straight Connector 28"/>
          <p:cNvCxnSpPr>
            <a:stCxn id="17" idx="3"/>
            <a:endCxn id="21" idx="0"/>
          </p:cNvCxnSpPr>
          <p:nvPr/>
        </p:nvCxnSpPr>
        <p:spPr bwMode="auto">
          <a:xfrm>
            <a:off x="4290951" y="2420589"/>
            <a:ext cx="512619" cy="637308"/>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32" name="Straight Connector 31"/>
          <p:cNvCxnSpPr>
            <a:cxnSpLocks/>
            <a:stCxn id="16" idx="3"/>
            <a:endCxn id="15" idx="0"/>
          </p:cNvCxnSpPr>
          <p:nvPr/>
        </p:nvCxnSpPr>
        <p:spPr bwMode="auto">
          <a:xfrm>
            <a:off x="6026727" y="1979223"/>
            <a:ext cx="568037" cy="570015"/>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35" name="Straight Connector 34"/>
          <p:cNvCxnSpPr>
            <a:stCxn id="15" idx="2"/>
            <a:endCxn id="20" idx="0"/>
          </p:cNvCxnSpPr>
          <p:nvPr/>
        </p:nvCxnSpPr>
        <p:spPr bwMode="auto">
          <a:xfrm>
            <a:off x="6594764" y="3297383"/>
            <a:ext cx="629392" cy="376052"/>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39" name="Straight Connector 38"/>
          <p:cNvCxnSpPr>
            <a:stCxn id="20" idx="2"/>
            <a:endCxn id="19" idx="0"/>
          </p:cNvCxnSpPr>
          <p:nvPr/>
        </p:nvCxnSpPr>
        <p:spPr bwMode="auto">
          <a:xfrm flipH="1">
            <a:off x="6973783" y="4421580"/>
            <a:ext cx="250373" cy="298859"/>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42" name="Straight Connector 41"/>
          <p:cNvCxnSpPr>
            <a:stCxn id="19" idx="1"/>
          </p:cNvCxnSpPr>
          <p:nvPr/>
        </p:nvCxnSpPr>
        <p:spPr bwMode="auto">
          <a:xfrm flipH="1">
            <a:off x="5759533" y="5144983"/>
            <a:ext cx="302816" cy="210788"/>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45" name="Straight Connector 44"/>
          <p:cNvCxnSpPr>
            <a:cxnSpLocks/>
            <a:stCxn id="18" idx="2"/>
            <a:endCxn id="14" idx="0"/>
          </p:cNvCxnSpPr>
          <p:nvPr/>
        </p:nvCxnSpPr>
        <p:spPr bwMode="auto">
          <a:xfrm flipH="1">
            <a:off x="4975762" y="4841175"/>
            <a:ext cx="221670" cy="441367"/>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48" name="Straight Connector 47"/>
          <p:cNvCxnSpPr>
            <a:endCxn id="18" idx="0"/>
          </p:cNvCxnSpPr>
          <p:nvPr/>
        </p:nvCxnSpPr>
        <p:spPr bwMode="auto">
          <a:xfrm>
            <a:off x="4839196" y="3827818"/>
            <a:ext cx="358236" cy="265212"/>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50" name="Straight Connector 49"/>
          <p:cNvCxnSpPr/>
          <p:nvPr/>
        </p:nvCxnSpPr>
        <p:spPr bwMode="auto">
          <a:xfrm flipV="1">
            <a:off x="5642759" y="3241964"/>
            <a:ext cx="176150" cy="190013"/>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52" name="Straight Connector 51"/>
          <p:cNvCxnSpPr>
            <a:stCxn id="18" idx="3"/>
            <a:endCxn id="20" idx="1"/>
          </p:cNvCxnSpPr>
          <p:nvPr/>
        </p:nvCxnSpPr>
        <p:spPr bwMode="auto">
          <a:xfrm flipV="1">
            <a:off x="6004954" y="4047508"/>
            <a:ext cx="411679" cy="419595"/>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55" name="Straight Connector 54"/>
          <p:cNvCxnSpPr>
            <a:stCxn id="19" idx="1"/>
            <a:endCxn id="6" idx="3"/>
          </p:cNvCxnSpPr>
          <p:nvPr/>
        </p:nvCxnSpPr>
        <p:spPr bwMode="auto">
          <a:xfrm flipH="1" flipV="1">
            <a:off x="2143496" y="4399809"/>
            <a:ext cx="3918853" cy="745174"/>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58" name="Straight Connector 57"/>
          <p:cNvCxnSpPr>
            <a:stCxn id="19" idx="1"/>
            <a:endCxn id="17" idx="2"/>
          </p:cNvCxnSpPr>
          <p:nvPr/>
        </p:nvCxnSpPr>
        <p:spPr bwMode="auto">
          <a:xfrm flipH="1" flipV="1">
            <a:off x="3483429" y="2794661"/>
            <a:ext cx="2578920" cy="2350322"/>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61" name="Straight Connector 60"/>
          <p:cNvCxnSpPr>
            <a:cxnSpLocks/>
            <a:stCxn id="20" idx="1"/>
            <a:endCxn id="16" idx="2"/>
          </p:cNvCxnSpPr>
          <p:nvPr/>
        </p:nvCxnSpPr>
        <p:spPr bwMode="auto">
          <a:xfrm flipH="1" flipV="1">
            <a:off x="5219205" y="2420589"/>
            <a:ext cx="1197428" cy="1626919"/>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64" name="Straight Connector 63"/>
          <p:cNvCxnSpPr>
            <a:stCxn id="21" idx="1"/>
            <a:endCxn id="7" idx="0"/>
          </p:cNvCxnSpPr>
          <p:nvPr/>
        </p:nvCxnSpPr>
        <p:spPr bwMode="auto">
          <a:xfrm flipH="1">
            <a:off x="3027713" y="3431970"/>
            <a:ext cx="968334" cy="1283520"/>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67" name="Straight Connector 66"/>
          <p:cNvCxnSpPr>
            <a:stCxn id="21" idx="3"/>
            <a:endCxn id="19" idx="0"/>
          </p:cNvCxnSpPr>
          <p:nvPr/>
        </p:nvCxnSpPr>
        <p:spPr bwMode="auto">
          <a:xfrm>
            <a:off x="5611092" y="3431970"/>
            <a:ext cx="1362691" cy="1288469"/>
          </a:xfrm>
          <a:prstGeom prst="line">
            <a:avLst/>
          </a:prstGeom>
          <a:solidFill>
            <a:schemeClr val="accent1"/>
          </a:solidFill>
          <a:ln w="76200" cap="flat" cmpd="sng" algn="ctr">
            <a:solidFill>
              <a:srgbClr val="FF0000"/>
            </a:solidFill>
            <a:prstDash val="solid"/>
            <a:round/>
            <a:headEnd type="none" w="med" len="med"/>
            <a:tailEnd type="none" w="med" len="med"/>
          </a:ln>
          <a:effectLst/>
        </p:spPr>
      </p:cxnSp>
      <p:sp>
        <p:nvSpPr>
          <p:cNvPr id="6" name="Rounded Rectangle 5"/>
          <p:cNvSpPr/>
          <p:nvPr/>
        </p:nvSpPr>
        <p:spPr bwMode="auto">
          <a:xfrm>
            <a:off x="789709" y="4049486"/>
            <a:ext cx="1353787" cy="7006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Number = size</a:t>
            </a:r>
            <a:endParaRPr kumimoji="0" lang="en-CA"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8" name="Rounded Rectangle 7"/>
          <p:cNvSpPr/>
          <p:nvPr/>
        </p:nvSpPr>
        <p:spPr bwMode="auto">
          <a:xfrm>
            <a:off x="2065812" y="3292539"/>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Less, greater</a:t>
            </a:r>
            <a:endParaRPr kumimoji="0" lang="en-CA"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5" name="Rounded Rectangle 14"/>
          <p:cNvSpPr/>
          <p:nvPr/>
        </p:nvSpPr>
        <p:spPr bwMode="auto">
          <a:xfrm>
            <a:off x="5684322" y="2549238"/>
            <a:ext cx="1820883"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More = better!</a:t>
            </a:r>
            <a:endParaRPr kumimoji="0" lang="en-CA"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9" name="Rounded Rectangle 18"/>
          <p:cNvSpPr/>
          <p:nvPr/>
        </p:nvSpPr>
        <p:spPr bwMode="auto">
          <a:xfrm>
            <a:off x="6062349" y="4720439"/>
            <a:ext cx="1822868" cy="849088"/>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Rational numbers</a:t>
            </a:r>
            <a:endParaRPr kumimoji="0" lang="en-CA"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20" name="Rounded Rectangle 19"/>
          <p:cNvSpPr/>
          <p:nvPr/>
        </p:nvSpPr>
        <p:spPr bwMode="auto">
          <a:xfrm>
            <a:off x="6416633" y="3673435"/>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1 / big = small</a:t>
            </a:r>
            <a:endParaRPr kumimoji="0" lang="en-CA"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cxnSp>
        <p:nvCxnSpPr>
          <p:cNvPr id="88" name="Straight Connector 87"/>
          <p:cNvCxnSpPr>
            <a:cxnSpLocks/>
            <a:stCxn id="16" idx="2"/>
            <a:endCxn id="21" idx="0"/>
          </p:cNvCxnSpPr>
          <p:nvPr/>
        </p:nvCxnSpPr>
        <p:spPr bwMode="auto">
          <a:xfrm flipH="1">
            <a:off x="4803570" y="2420589"/>
            <a:ext cx="415635" cy="637308"/>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3EE5FB8C-98DD-41DF-93E6-51CC22924D47}"/>
              </a:ext>
            </a:extLst>
          </p:cNvPr>
          <p:cNvCxnSpPr>
            <a:cxnSpLocks/>
            <a:stCxn id="7" idx="3"/>
            <a:endCxn id="14" idx="1"/>
          </p:cNvCxnSpPr>
          <p:nvPr/>
        </p:nvCxnSpPr>
        <p:spPr bwMode="auto">
          <a:xfrm>
            <a:off x="3781796" y="5082637"/>
            <a:ext cx="350818" cy="567052"/>
          </a:xfrm>
          <a:prstGeom prst="line">
            <a:avLst/>
          </a:prstGeom>
          <a:solidFill>
            <a:schemeClr val="accent1"/>
          </a:solidFill>
          <a:ln w="76200" cap="flat" cmpd="sng" algn="ctr">
            <a:solidFill>
              <a:srgbClr val="FF0000"/>
            </a:solidFill>
            <a:prstDash val="solid"/>
            <a:round/>
            <a:headEnd type="none" w="med" len="med"/>
            <a:tailEnd type="none" w="med" len="med"/>
          </a:ln>
          <a:effectLst/>
        </p:spPr>
      </p:cxnSp>
      <p:sp>
        <p:nvSpPr>
          <p:cNvPr id="14" name="Rounded Rectangle 13"/>
          <p:cNvSpPr/>
          <p:nvPr/>
        </p:nvSpPr>
        <p:spPr bwMode="auto">
          <a:xfrm>
            <a:off x="4132614" y="5282542"/>
            <a:ext cx="1686295" cy="734293"/>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Pizza slices</a:t>
            </a:r>
            <a:endParaRPr kumimoji="0" lang="en-CA"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cxnSp>
        <p:nvCxnSpPr>
          <p:cNvPr id="46" name="Straight Connector 45">
            <a:extLst>
              <a:ext uri="{FF2B5EF4-FFF2-40B4-BE49-F238E27FC236}">
                <a16:creationId xmlns:a16="http://schemas.microsoft.com/office/drawing/2014/main" id="{2E64B022-452F-4C11-8127-A6A2C66730C4}"/>
              </a:ext>
            </a:extLst>
          </p:cNvPr>
          <p:cNvCxnSpPr>
            <a:cxnSpLocks/>
            <a:stCxn id="17" idx="3"/>
            <a:endCxn id="16" idx="1"/>
          </p:cNvCxnSpPr>
          <p:nvPr/>
        </p:nvCxnSpPr>
        <p:spPr bwMode="auto">
          <a:xfrm flipV="1">
            <a:off x="4290951" y="1979223"/>
            <a:ext cx="120731" cy="441366"/>
          </a:xfrm>
          <a:prstGeom prst="line">
            <a:avLst/>
          </a:prstGeom>
          <a:solidFill>
            <a:schemeClr val="accent1"/>
          </a:solidFill>
          <a:ln w="76200" cap="flat" cmpd="sng" algn="ctr">
            <a:solidFill>
              <a:srgbClr val="FF0000"/>
            </a:solidFill>
            <a:prstDash val="solid"/>
            <a:round/>
            <a:headEnd type="none" w="med" len="med"/>
            <a:tailEnd type="none" w="med" len="med"/>
          </a:ln>
          <a:effectLst/>
        </p:spPr>
      </p:cxnSp>
      <p:sp>
        <p:nvSpPr>
          <p:cNvPr id="16" name="Rounded Rectangle 15"/>
          <p:cNvSpPr/>
          <p:nvPr/>
        </p:nvSpPr>
        <p:spPr bwMode="auto">
          <a:xfrm>
            <a:off x="4411682" y="1537856"/>
            <a:ext cx="1615045" cy="882733"/>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Larger number = more</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7" name="Rounded Rectangle 16"/>
          <p:cNvSpPr/>
          <p:nvPr/>
        </p:nvSpPr>
        <p:spPr bwMode="auto">
          <a:xfrm>
            <a:off x="2675906" y="2046516"/>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Counting numbers</a:t>
            </a:r>
          </a:p>
        </p:txBody>
      </p:sp>
      <p:sp>
        <p:nvSpPr>
          <p:cNvPr id="21" name="Rounded Rectangle 20"/>
          <p:cNvSpPr/>
          <p:nvPr/>
        </p:nvSpPr>
        <p:spPr bwMode="auto">
          <a:xfrm>
            <a:off x="3996047" y="3057897"/>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Division</a:t>
            </a:r>
            <a:endParaRPr kumimoji="0" lang="en-CA"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cxnSp>
        <p:nvCxnSpPr>
          <p:cNvPr id="49" name="Straight Connector 48">
            <a:extLst>
              <a:ext uri="{FF2B5EF4-FFF2-40B4-BE49-F238E27FC236}">
                <a16:creationId xmlns:a16="http://schemas.microsoft.com/office/drawing/2014/main" id="{BBE4E33C-0EEB-4A17-89E9-44230A01E99A}"/>
              </a:ext>
            </a:extLst>
          </p:cNvPr>
          <p:cNvCxnSpPr>
            <a:cxnSpLocks/>
            <a:stCxn id="7" idx="3"/>
            <a:endCxn id="18" idx="1"/>
          </p:cNvCxnSpPr>
          <p:nvPr/>
        </p:nvCxnSpPr>
        <p:spPr bwMode="auto">
          <a:xfrm flipV="1">
            <a:off x="3781796" y="4467103"/>
            <a:ext cx="608113" cy="615534"/>
          </a:xfrm>
          <a:prstGeom prst="line">
            <a:avLst/>
          </a:prstGeom>
          <a:solidFill>
            <a:schemeClr val="accent1"/>
          </a:solidFill>
          <a:ln w="76200" cap="flat" cmpd="sng" algn="ctr">
            <a:solidFill>
              <a:srgbClr val="FF0000"/>
            </a:solidFill>
            <a:prstDash val="solid"/>
            <a:round/>
            <a:headEnd type="none" w="med" len="med"/>
            <a:tailEnd type="none" w="med" len="med"/>
          </a:ln>
          <a:effectLst/>
        </p:spPr>
      </p:cxnSp>
      <p:sp>
        <p:nvSpPr>
          <p:cNvPr id="18" name="Rounded Rectangle 17"/>
          <p:cNvSpPr/>
          <p:nvPr/>
        </p:nvSpPr>
        <p:spPr bwMode="auto">
          <a:xfrm>
            <a:off x="4389909" y="4093030"/>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Numerator / </a:t>
            </a:r>
            <a:r>
              <a:rPr kumimoji="0" lang="en-US" sz="1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denom</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7" name="Rounded Rectangle 6"/>
          <p:cNvSpPr/>
          <p:nvPr/>
        </p:nvSpPr>
        <p:spPr bwMode="auto">
          <a:xfrm>
            <a:off x="2273629" y="4715490"/>
            <a:ext cx="1508167" cy="734293"/>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Fractions = parts</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076762145"/>
      </p:ext>
    </p:extLst>
  </p:cSld>
  <p:clrMapOvr>
    <a:masterClrMapping/>
  </p:clrMapOvr>
  <p:transition spd="med" advClick="0">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age result"/>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66000"/>
                    </a14:imgEffect>
                  </a14:imgLayer>
                </a14:imgProps>
              </a:ext>
            </a:extLst>
          </a:blip>
          <a:srcRect l="18302" t="3290" r="18289" b="13767"/>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sz="6000" dirty="0"/>
              <a:t>Prior Knowledge</a:t>
            </a:r>
            <a:endParaRPr lang="en-CA" sz="6000" dirty="0"/>
          </a:p>
        </p:txBody>
      </p:sp>
      <p:sp>
        <p:nvSpPr>
          <p:cNvPr id="37" name="Content Placeholder 36"/>
          <p:cNvSpPr>
            <a:spLocks noGrp="1"/>
          </p:cNvSpPr>
          <p:nvPr>
            <p:ph idx="1"/>
          </p:nvPr>
        </p:nvSpPr>
        <p:spPr>
          <a:xfrm>
            <a:off x="233916" y="1140031"/>
            <a:ext cx="8676168" cy="4674615"/>
          </a:xfrm>
          <a:noFill/>
        </p:spPr>
        <p:txBody>
          <a:bodyPr/>
          <a:lstStyle/>
          <a:p>
            <a:pPr marL="0" indent="0" algn="ctr">
              <a:spcBef>
                <a:spcPts val="0"/>
              </a:spcBef>
              <a:buNone/>
            </a:pPr>
            <a:r>
              <a:rPr lang="en-US" sz="4000" dirty="0"/>
              <a:t>is the collection of knowledge resources that students bring into our classroom.</a:t>
            </a:r>
          </a:p>
          <a:p>
            <a:pPr marL="0" indent="0" algn="ctr">
              <a:spcBef>
                <a:spcPts val="0"/>
              </a:spcBef>
              <a:buNone/>
            </a:pPr>
            <a:endParaRPr lang="en-US" sz="4000" dirty="0"/>
          </a:p>
        </p:txBody>
      </p:sp>
    </p:spTree>
    <p:extLst>
      <p:ext uri="{BB962C8B-B14F-4D97-AF65-F5344CB8AC3E}">
        <p14:creationId xmlns:p14="http://schemas.microsoft.com/office/powerpoint/2010/main" val="974330367"/>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fade">
                                      <p:cBhvr>
                                        <p:cTn id="7"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bwMode="auto">
          <a:xfrm>
            <a:off x="-1" y="0"/>
            <a:ext cx="2481943" cy="6858000"/>
          </a:xfrm>
          <a:prstGeom prst="rect">
            <a:avLst/>
          </a:prstGeom>
          <a:solidFill>
            <a:srgbClr val="000000"/>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pic>
        <p:nvPicPr>
          <p:cNvPr id="21506" name="Picture 1"/>
          <p:cNvPicPr>
            <a:picLocks noChangeAspect="1" noChangeArrowheads="1"/>
          </p:cNvPicPr>
          <p:nvPr/>
        </p:nvPicPr>
        <p:blipFill rotWithShape="1">
          <a:blip r:embed="rId3" cstate="print"/>
          <a:srcRect l="24528" t="12743" r="17423" b="46084"/>
          <a:stretch/>
        </p:blipFill>
        <p:spPr bwMode="auto">
          <a:xfrm>
            <a:off x="-1" y="92578"/>
            <a:ext cx="7914291" cy="6765422"/>
          </a:xfrm>
          <a:prstGeom prst="rect">
            <a:avLst/>
          </a:prstGeom>
          <a:noFill/>
          <a:ln w="9525">
            <a:noFill/>
            <a:round/>
            <a:headEnd/>
            <a:tailEnd/>
          </a:ln>
        </p:spPr>
      </p:pic>
      <p:sp>
        <p:nvSpPr>
          <p:cNvPr id="20" name="Rectangle 19"/>
          <p:cNvSpPr/>
          <p:nvPr/>
        </p:nvSpPr>
        <p:spPr bwMode="auto">
          <a:xfrm>
            <a:off x="3133076" y="2456368"/>
            <a:ext cx="2877848" cy="2103284"/>
          </a:xfrm>
          <a:prstGeom prst="rect">
            <a:avLst/>
          </a:prstGeom>
          <a:solidFill>
            <a:schemeClr val="tx1"/>
          </a:solidFill>
          <a:ln w="762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Scientific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Model of Learning</a:t>
            </a:r>
            <a:endParaRPr kumimoji="0" lang="en-CA"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grpSp>
        <p:nvGrpSpPr>
          <p:cNvPr id="24" name="Group 23"/>
          <p:cNvGrpSpPr/>
          <p:nvPr/>
        </p:nvGrpSpPr>
        <p:grpSpPr>
          <a:xfrm>
            <a:off x="525378" y="382620"/>
            <a:ext cx="3020235" cy="2073748"/>
            <a:chOff x="5523684" y="672661"/>
            <a:chExt cx="3020235" cy="2073748"/>
          </a:xfrm>
        </p:grpSpPr>
        <p:sp>
          <p:nvSpPr>
            <p:cNvPr id="21" name="Rectangle 20"/>
            <p:cNvSpPr/>
            <p:nvPr/>
          </p:nvSpPr>
          <p:spPr bwMode="auto">
            <a:xfrm>
              <a:off x="5523684" y="672661"/>
              <a:ext cx="2877848" cy="1453845"/>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Brain Workings</a:t>
              </a:r>
              <a:endParaRPr kumimoji="0" lang="en-CA"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23" name="Straight Connector 22"/>
            <p:cNvCxnSpPr>
              <a:cxnSpLocks/>
            </p:cNvCxnSpPr>
            <p:nvPr/>
          </p:nvCxnSpPr>
          <p:spPr bwMode="auto">
            <a:xfrm flipH="1" flipV="1">
              <a:off x="7653415" y="2126506"/>
              <a:ext cx="890504" cy="619903"/>
            </a:xfrm>
            <a:prstGeom prst="line">
              <a:avLst/>
            </a:prstGeom>
            <a:solidFill>
              <a:schemeClr val="accent1"/>
            </a:solidFill>
            <a:ln w="76200" cap="flat" cmpd="sng" algn="ctr">
              <a:solidFill>
                <a:srgbClr val="00B050"/>
              </a:solidFill>
              <a:prstDash val="solid"/>
              <a:round/>
              <a:headEnd type="none" w="med" len="med"/>
              <a:tailEnd type="none" w="med" len="med"/>
            </a:ln>
            <a:effectLst/>
          </p:spPr>
        </p:cxnSp>
      </p:grpSp>
      <p:grpSp>
        <p:nvGrpSpPr>
          <p:cNvPr id="8" name="Group 7"/>
          <p:cNvGrpSpPr/>
          <p:nvPr/>
        </p:nvGrpSpPr>
        <p:grpSpPr>
          <a:xfrm>
            <a:off x="5491016" y="476198"/>
            <a:ext cx="3097495" cy="1980170"/>
            <a:chOff x="4689182" y="1417187"/>
            <a:chExt cx="3097495" cy="1980170"/>
          </a:xfrm>
        </p:grpSpPr>
        <p:sp>
          <p:nvSpPr>
            <p:cNvPr id="9" name="Rectangle 8"/>
            <p:cNvSpPr/>
            <p:nvPr/>
          </p:nvSpPr>
          <p:spPr bwMode="auto">
            <a:xfrm>
              <a:off x="4766442" y="1417187"/>
              <a:ext cx="3020235" cy="1453845"/>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Emotion</a:t>
              </a:r>
              <a:endParaRPr kumimoji="0" lang="en-CA"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10" name="Straight Connector 9"/>
            <p:cNvCxnSpPr>
              <a:cxnSpLocks/>
            </p:cNvCxnSpPr>
            <p:nvPr/>
          </p:nvCxnSpPr>
          <p:spPr bwMode="auto">
            <a:xfrm flipH="1">
              <a:off x="4689182" y="2858743"/>
              <a:ext cx="643971" cy="538614"/>
            </a:xfrm>
            <a:prstGeom prst="line">
              <a:avLst/>
            </a:prstGeom>
            <a:solidFill>
              <a:schemeClr val="accent1"/>
            </a:solidFill>
            <a:ln w="76200" cap="flat" cmpd="sng" algn="ctr">
              <a:solidFill>
                <a:srgbClr val="00B050"/>
              </a:solidFill>
              <a:prstDash val="solid"/>
              <a:round/>
              <a:headEnd type="none" w="med" len="med"/>
              <a:tailEnd type="none" w="med" len="med"/>
            </a:ln>
            <a:effectLst/>
          </p:spPr>
        </p:cxnSp>
      </p:grpSp>
      <p:grpSp>
        <p:nvGrpSpPr>
          <p:cNvPr id="11" name="Group 10"/>
          <p:cNvGrpSpPr/>
          <p:nvPr/>
        </p:nvGrpSpPr>
        <p:grpSpPr>
          <a:xfrm>
            <a:off x="667763" y="4559652"/>
            <a:ext cx="3020235" cy="2073748"/>
            <a:chOff x="2333844" y="779502"/>
            <a:chExt cx="3020235" cy="2073748"/>
          </a:xfrm>
        </p:grpSpPr>
        <p:sp>
          <p:nvSpPr>
            <p:cNvPr id="12" name="Rectangle 11"/>
            <p:cNvSpPr/>
            <p:nvPr/>
          </p:nvSpPr>
          <p:spPr bwMode="auto">
            <a:xfrm>
              <a:off x="2333844" y="1399405"/>
              <a:ext cx="3020235" cy="1453845"/>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Prior Knowledge</a:t>
              </a:r>
              <a:endParaRPr kumimoji="0" lang="en-CA"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13" name="Straight Connector 12"/>
            <p:cNvCxnSpPr>
              <a:cxnSpLocks/>
              <a:stCxn id="12" idx="0"/>
            </p:cNvCxnSpPr>
            <p:nvPr/>
          </p:nvCxnSpPr>
          <p:spPr bwMode="auto">
            <a:xfrm flipV="1">
              <a:off x="3843962" y="779502"/>
              <a:ext cx="1510117" cy="619903"/>
            </a:xfrm>
            <a:prstGeom prst="line">
              <a:avLst/>
            </a:prstGeom>
            <a:solidFill>
              <a:schemeClr val="accent1"/>
            </a:solidFill>
            <a:ln w="76200" cap="flat" cmpd="sng" algn="ctr">
              <a:solidFill>
                <a:srgbClr val="00B050"/>
              </a:solidFill>
              <a:prstDash val="solid"/>
              <a:round/>
              <a:headEnd type="none" w="med" len="med"/>
              <a:tailEnd type="none" w="med" len="med"/>
            </a:ln>
            <a:effectLst/>
          </p:spPr>
        </p:cxnSp>
      </p:grpSp>
    </p:spTree>
    <p:extLst>
      <p:ext uri="{BB962C8B-B14F-4D97-AF65-F5344CB8AC3E}">
        <p14:creationId xmlns:p14="http://schemas.microsoft.com/office/powerpoint/2010/main" val="4096617468"/>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age result"/>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66000"/>
                    </a14:imgEffect>
                  </a14:imgLayer>
                </a14:imgProps>
              </a:ext>
            </a:extLst>
          </a:blip>
          <a:srcRect l="18302" t="3290" r="18289" b="13767"/>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sz="6000" dirty="0"/>
              <a:t>Prior Knowledge</a:t>
            </a:r>
            <a:endParaRPr lang="en-CA" sz="6000" dirty="0"/>
          </a:p>
        </p:txBody>
      </p:sp>
      <p:sp>
        <p:nvSpPr>
          <p:cNvPr id="37" name="Content Placeholder 36"/>
          <p:cNvSpPr>
            <a:spLocks noGrp="1"/>
          </p:cNvSpPr>
          <p:nvPr>
            <p:ph idx="1"/>
          </p:nvPr>
        </p:nvSpPr>
        <p:spPr>
          <a:xfrm>
            <a:off x="233916" y="1140031"/>
            <a:ext cx="8676168" cy="4674615"/>
          </a:xfrm>
          <a:noFill/>
        </p:spPr>
        <p:txBody>
          <a:bodyPr/>
          <a:lstStyle/>
          <a:p>
            <a:pPr marL="0" indent="0" algn="ctr">
              <a:spcBef>
                <a:spcPts val="0"/>
              </a:spcBef>
              <a:buNone/>
            </a:pPr>
            <a:r>
              <a:rPr lang="en-US" sz="4000" dirty="0"/>
              <a:t>When we recall, </a:t>
            </a:r>
          </a:p>
          <a:p>
            <a:pPr marL="0" indent="0" algn="ctr">
              <a:spcBef>
                <a:spcPts val="0"/>
              </a:spcBef>
              <a:buNone/>
            </a:pPr>
            <a:r>
              <a:rPr lang="en-US" sz="4000" dirty="0"/>
              <a:t>we </a:t>
            </a:r>
            <a:r>
              <a:rPr lang="en-US" sz="4000" dirty="0">
                <a:solidFill>
                  <a:srgbClr val="FFD629"/>
                </a:solidFill>
              </a:rPr>
              <a:t>activate</a:t>
            </a:r>
            <a:r>
              <a:rPr lang="en-US" sz="4000" dirty="0"/>
              <a:t> networks of resources to </a:t>
            </a:r>
            <a:r>
              <a:rPr lang="en-US" sz="4000" dirty="0">
                <a:solidFill>
                  <a:srgbClr val="92D050"/>
                </a:solidFill>
              </a:rPr>
              <a:t>reconstruct</a:t>
            </a:r>
            <a:r>
              <a:rPr lang="en-US" sz="4000" dirty="0"/>
              <a:t> knowledge.</a:t>
            </a:r>
          </a:p>
        </p:txBody>
      </p:sp>
    </p:spTree>
    <p:extLst>
      <p:ext uri="{BB962C8B-B14F-4D97-AF65-F5344CB8AC3E}">
        <p14:creationId xmlns:p14="http://schemas.microsoft.com/office/powerpoint/2010/main" val="3259758026"/>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fade">
                                      <p:cBhvr>
                                        <p:cTn id="7" dur="500"/>
                                        <p:tgtEl>
                                          <p:spTgt spid="3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7">
                                            <p:txEl>
                                              <p:pRg st="1" end="1"/>
                                            </p:txEl>
                                          </p:spTgt>
                                        </p:tgtEl>
                                        <p:attrNameLst>
                                          <p:attrName>style.visibility</p:attrName>
                                        </p:attrNameLst>
                                      </p:cBhvr>
                                      <p:to>
                                        <p:strVal val="visible"/>
                                      </p:to>
                                    </p:set>
                                    <p:animEffect transition="in" filter="fade">
                                      <p:cBhvr>
                                        <p:cTn id="10" dur="500"/>
                                        <p:tgtEl>
                                          <p:spTgt spid="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Related image"/>
          <p:cNvPicPr>
            <a:picLocks noChangeAspect="1" noChangeArrowheads="1"/>
          </p:cNvPicPr>
          <p:nvPr/>
        </p:nvPicPr>
        <p:blipFill>
          <a:blip r:embed="rId3" cstate="print"/>
          <a:srcRect/>
          <a:stretch>
            <a:fillRect/>
          </a:stretch>
        </p:blipFill>
        <p:spPr bwMode="auto">
          <a:xfrm>
            <a:off x="0" y="-1"/>
            <a:ext cx="9144000" cy="6858002"/>
          </a:xfrm>
          <a:prstGeom prst="rect">
            <a:avLst/>
          </a:prstGeom>
          <a:noFill/>
        </p:spPr>
      </p:pic>
      <p:sp>
        <p:nvSpPr>
          <p:cNvPr id="5" name="Title 4"/>
          <p:cNvSpPr>
            <a:spLocks noGrp="1"/>
          </p:cNvSpPr>
          <p:nvPr>
            <p:ph type="title"/>
          </p:nvPr>
        </p:nvSpPr>
        <p:spPr/>
        <p:txBody>
          <a:bodyPr/>
          <a:lstStyle/>
          <a:p>
            <a:r>
              <a:rPr lang="en-US" sz="6600" dirty="0"/>
              <a:t>Great Teachers</a:t>
            </a:r>
            <a:endParaRPr lang="en-CA" sz="6600" dirty="0"/>
          </a:p>
        </p:txBody>
      </p:sp>
    </p:spTree>
  </p:cSld>
  <p:clrMapOvr>
    <a:masterClrMapping/>
  </p:clrMapOvr>
  <p:transition spd="med" advClick="0">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age result"/>
          <p:cNvPicPr>
            <a:picLocks noChangeAspect="1" noChangeArrowheads="1"/>
          </p:cNvPicPr>
          <p:nvPr/>
        </p:nvPicPr>
        <p:blipFill>
          <a:blip r:embed="rId3" cstate="print"/>
          <a:srcRect l="18302" t="3290" r="18289" b="13767"/>
          <a:stretch>
            <a:fillRect/>
          </a:stretch>
        </p:blipFill>
        <p:spPr bwMode="auto">
          <a:xfrm>
            <a:off x="0" y="1"/>
            <a:ext cx="9144000" cy="6858000"/>
          </a:xfrm>
          <a:prstGeom prst="rect">
            <a:avLst/>
          </a:prstGeom>
          <a:noFill/>
        </p:spPr>
      </p:pic>
      <p:sp>
        <p:nvSpPr>
          <p:cNvPr id="2" name="Title 1"/>
          <p:cNvSpPr>
            <a:spLocks noGrp="1"/>
          </p:cNvSpPr>
          <p:nvPr>
            <p:ph type="title"/>
          </p:nvPr>
        </p:nvSpPr>
        <p:spPr>
          <a:xfrm>
            <a:off x="0" y="-10362"/>
            <a:ext cx="9144000" cy="1143000"/>
          </a:xfrm>
        </p:spPr>
        <p:txBody>
          <a:bodyPr/>
          <a:lstStyle/>
          <a:p>
            <a:r>
              <a:rPr lang="en-US" dirty="0">
                <a:solidFill>
                  <a:schemeClr val="tx1"/>
                </a:solidFill>
              </a:rPr>
              <a:t>You want this network to activate</a:t>
            </a:r>
          </a:p>
        </p:txBody>
      </p:sp>
      <p:cxnSp>
        <p:nvCxnSpPr>
          <p:cNvPr id="9" name="Straight Connector 8"/>
          <p:cNvCxnSpPr>
            <a:cxnSpLocks/>
            <a:stCxn id="6" idx="0"/>
            <a:endCxn id="8" idx="1"/>
          </p:cNvCxnSpPr>
          <p:nvPr/>
        </p:nvCxnSpPr>
        <p:spPr bwMode="auto">
          <a:xfrm flipV="1">
            <a:off x="1466603" y="3666612"/>
            <a:ext cx="599209" cy="382874"/>
          </a:xfrm>
          <a:prstGeom prst="line">
            <a:avLst/>
          </a:prstGeom>
          <a:solidFill>
            <a:schemeClr val="accent1"/>
          </a:solidFill>
          <a:ln w="76200" cap="flat" cmpd="sng" algn="ctr">
            <a:solidFill>
              <a:srgbClr val="360000"/>
            </a:solidFill>
            <a:prstDash val="solid"/>
            <a:round/>
            <a:headEnd type="none" w="med" len="med"/>
            <a:tailEnd type="none" w="med" len="med"/>
          </a:ln>
          <a:effectLst/>
        </p:spPr>
      </p:cxnSp>
      <p:cxnSp>
        <p:nvCxnSpPr>
          <p:cNvPr id="10" name="Straight Connector 9"/>
          <p:cNvCxnSpPr>
            <a:stCxn id="6" idx="3"/>
            <a:endCxn id="7" idx="1"/>
          </p:cNvCxnSpPr>
          <p:nvPr/>
        </p:nvCxnSpPr>
        <p:spPr bwMode="auto">
          <a:xfrm>
            <a:off x="2143496" y="4399809"/>
            <a:ext cx="130133" cy="682828"/>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1" name="Straight Connector 10"/>
          <p:cNvCxnSpPr>
            <a:stCxn id="8" idx="2"/>
            <a:endCxn id="7" idx="0"/>
          </p:cNvCxnSpPr>
          <p:nvPr/>
        </p:nvCxnSpPr>
        <p:spPr bwMode="auto">
          <a:xfrm>
            <a:off x="2873335" y="4040684"/>
            <a:ext cx="154378" cy="674806"/>
          </a:xfrm>
          <a:prstGeom prst="line">
            <a:avLst/>
          </a:prstGeom>
          <a:solidFill>
            <a:schemeClr val="accent1"/>
          </a:solidFill>
          <a:ln w="76200" cap="flat" cmpd="sng" algn="ctr">
            <a:solidFill>
              <a:srgbClr val="360000"/>
            </a:solidFill>
            <a:prstDash val="solid"/>
            <a:round/>
            <a:headEnd type="none" w="med" len="med"/>
            <a:tailEnd type="none" w="med" len="med"/>
          </a:ln>
          <a:effectLst/>
        </p:spPr>
      </p:cxnSp>
      <p:cxnSp>
        <p:nvCxnSpPr>
          <p:cNvPr id="22" name="Straight Connector 21"/>
          <p:cNvCxnSpPr>
            <a:cxnSpLocks/>
            <a:stCxn id="8" idx="0"/>
            <a:endCxn id="17" idx="2"/>
          </p:cNvCxnSpPr>
          <p:nvPr/>
        </p:nvCxnSpPr>
        <p:spPr bwMode="auto">
          <a:xfrm flipV="1">
            <a:off x="2873335" y="2794661"/>
            <a:ext cx="610094" cy="497878"/>
          </a:xfrm>
          <a:prstGeom prst="line">
            <a:avLst/>
          </a:prstGeom>
          <a:solidFill>
            <a:schemeClr val="accent1"/>
          </a:solidFill>
          <a:ln w="76200" cap="flat" cmpd="sng" algn="ctr">
            <a:solidFill>
              <a:srgbClr val="360000"/>
            </a:solidFill>
            <a:prstDash val="solid"/>
            <a:round/>
            <a:headEnd type="none" w="med" len="med"/>
            <a:tailEnd type="none" w="med" len="med"/>
          </a:ln>
          <a:effectLst/>
        </p:spPr>
      </p:cxnSp>
      <p:cxnSp>
        <p:nvCxnSpPr>
          <p:cNvPr id="29" name="Straight Connector 28"/>
          <p:cNvCxnSpPr>
            <a:stCxn id="17" idx="3"/>
            <a:endCxn id="21" idx="0"/>
          </p:cNvCxnSpPr>
          <p:nvPr/>
        </p:nvCxnSpPr>
        <p:spPr bwMode="auto">
          <a:xfrm>
            <a:off x="4290951" y="2420589"/>
            <a:ext cx="512619" cy="637308"/>
          </a:xfrm>
          <a:prstGeom prst="line">
            <a:avLst/>
          </a:prstGeom>
          <a:solidFill>
            <a:schemeClr val="accent1"/>
          </a:solidFill>
          <a:ln w="76200" cap="flat" cmpd="sng" algn="ctr">
            <a:solidFill>
              <a:srgbClr val="360000"/>
            </a:solidFill>
            <a:prstDash val="solid"/>
            <a:round/>
            <a:headEnd type="none" w="med" len="med"/>
            <a:tailEnd type="none" w="med" len="med"/>
          </a:ln>
          <a:effectLst/>
        </p:spPr>
      </p:cxnSp>
      <p:cxnSp>
        <p:nvCxnSpPr>
          <p:cNvPr id="32" name="Straight Connector 31"/>
          <p:cNvCxnSpPr>
            <a:cxnSpLocks/>
            <a:stCxn id="16" idx="3"/>
            <a:endCxn id="15" idx="0"/>
          </p:cNvCxnSpPr>
          <p:nvPr/>
        </p:nvCxnSpPr>
        <p:spPr bwMode="auto">
          <a:xfrm>
            <a:off x="6026727" y="1979223"/>
            <a:ext cx="568037" cy="570015"/>
          </a:xfrm>
          <a:prstGeom prst="line">
            <a:avLst/>
          </a:prstGeom>
          <a:solidFill>
            <a:schemeClr val="accent1"/>
          </a:solidFill>
          <a:ln w="76200" cap="flat" cmpd="sng" algn="ctr">
            <a:solidFill>
              <a:srgbClr val="360000"/>
            </a:solidFill>
            <a:prstDash val="solid"/>
            <a:round/>
            <a:headEnd type="none" w="med" len="med"/>
            <a:tailEnd type="none" w="med" len="med"/>
          </a:ln>
          <a:effectLst/>
        </p:spPr>
      </p:cxnSp>
      <p:cxnSp>
        <p:nvCxnSpPr>
          <p:cNvPr id="35" name="Straight Connector 34"/>
          <p:cNvCxnSpPr>
            <a:stCxn id="15" idx="2"/>
            <a:endCxn id="20" idx="0"/>
          </p:cNvCxnSpPr>
          <p:nvPr/>
        </p:nvCxnSpPr>
        <p:spPr bwMode="auto">
          <a:xfrm>
            <a:off x="6594764" y="3297383"/>
            <a:ext cx="629392" cy="376052"/>
          </a:xfrm>
          <a:prstGeom prst="line">
            <a:avLst/>
          </a:prstGeom>
          <a:solidFill>
            <a:schemeClr val="accent1"/>
          </a:solidFill>
          <a:ln w="76200" cap="flat" cmpd="sng" algn="ctr">
            <a:solidFill>
              <a:srgbClr val="360000"/>
            </a:solidFill>
            <a:prstDash val="solid"/>
            <a:round/>
            <a:headEnd type="none" w="med" len="med"/>
            <a:tailEnd type="none" w="med" len="med"/>
          </a:ln>
          <a:effectLst/>
        </p:spPr>
      </p:cxnSp>
      <p:cxnSp>
        <p:nvCxnSpPr>
          <p:cNvPr id="39" name="Straight Connector 38"/>
          <p:cNvCxnSpPr>
            <a:stCxn id="20" idx="2"/>
            <a:endCxn id="19" idx="0"/>
          </p:cNvCxnSpPr>
          <p:nvPr/>
        </p:nvCxnSpPr>
        <p:spPr bwMode="auto">
          <a:xfrm flipH="1">
            <a:off x="6973783" y="4421580"/>
            <a:ext cx="250373" cy="298859"/>
          </a:xfrm>
          <a:prstGeom prst="line">
            <a:avLst/>
          </a:prstGeom>
          <a:solidFill>
            <a:schemeClr val="accent1"/>
          </a:solidFill>
          <a:ln w="76200" cap="flat" cmpd="sng" algn="ctr">
            <a:solidFill>
              <a:srgbClr val="360000"/>
            </a:solidFill>
            <a:prstDash val="solid"/>
            <a:round/>
            <a:headEnd type="none" w="med" len="med"/>
            <a:tailEnd type="none" w="med" len="med"/>
          </a:ln>
          <a:effectLst/>
        </p:spPr>
      </p:cxnSp>
      <p:cxnSp>
        <p:nvCxnSpPr>
          <p:cNvPr id="42" name="Straight Connector 41"/>
          <p:cNvCxnSpPr>
            <a:stCxn id="19" idx="1"/>
          </p:cNvCxnSpPr>
          <p:nvPr/>
        </p:nvCxnSpPr>
        <p:spPr bwMode="auto">
          <a:xfrm flipH="1">
            <a:off x="5759533" y="5144983"/>
            <a:ext cx="302816" cy="210788"/>
          </a:xfrm>
          <a:prstGeom prst="line">
            <a:avLst/>
          </a:prstGeom>
          <a:solidFill>
            <a:schemeClr val="accent1"/>
          </a:solidFill>
          <a:ln w="76200" cap="flat" cmpd="sng" algn="ctr">
            <a:solidFill>
              <a:srgbClr val="360000"/>
            </a:solidFill>
            <a:prstDash val="solid"/>
            <a:round/>
            <a:headEnd type="none" w="med" len="med"/>
            <a:tailEnd type="none" w="med" len="med"/>
          </a:ln>
          <a:effectLst/>
        </p:spPr>
      </p:cxnSp>
      <p:cxnSp>
        <p:nvCxnSpPr>
          <p:cNvPr id="45" name="Straight Connector 44"/>
          <p:cNvCxnSpPr>
            <a:cxnSpLocks/>
            <a:stCxn id="18" idx="2"/>
            <a:endCxn id="14" idx="0"/>
          </p:cNvCxnSpPr>
          <p:nvPr/>
        </p:nvCxnSpPr>
        <p:spPr bwMode="auto">
          <a:xfrm flipH="1">
            <a:off x="4975762" y="4841175"/>
            <a:ext cx="221670" cy="441367"/>
          </a:xfrm>
          <a:prstGeom prst="line">
            <a:avLst/>
          </a:prstGeom>
          <a:solidFill>
            <a:schemeClr val="accent1"/>
          </a:solidFill>
          <a:ln w="76200" cap="flat" cmpd="sng" algn="ctr">
            <a:solidFill>
              <a:srgbClr val="360000"/>
            </a:solidFill>
            <a:prstDash val="solid"/>
            <a:round/>
            <a:headEnd type="none" w="med" len="med"/>
            <a:tailEnd type="none" w="med" len="med"/>
          </a:ln>
          <a:effectLst/>
        </p:spPr>
      </p:cxnSp>
      <p:cxnSp>
        <p:nvCxnSpPr>
          <p:cNvPr id="48" name="Straight Connector 47"/>
          <p:cNvCxnSpPr>
            <a:endCxn id="18" idx="0"/>
          </p:cNvCxnSpPr>
          <p:nvPr/>
        </p:nvCxnSpPr>
        <p:spPr bwMode="auto">
          <a:xfrm>
            <a:off x="4839196" y="3827818"/>
            <a:ext cx="358236" cy="265212"/>
          </a:xfrm>
          <a:prstGeom prst="line">
            <a:avLst/>
          </a:prstGeom>
          <a:solidFill>
            <a:schemeClr val="accent1"/>
          </a:solidFill>
          <a:ln w="76200" cap="flat" cmpd="sng" algn="ctr">
            <a:solidFill>
              <a:srgbClr val="360000"/>
            </a:solidFill>
            <a:prstDash val="solid"/>
            <a:round/>
            <a:headEnd type="none" w="med" len="med"/>
            <a:tailEnd type="none" w="med" len="med"/>
          </a:ln>
          <a:effectLst/>
        </p:spPr>
      </p:cxnSp>
      <p:cxnSp>
        <p:nvCxnSpPr>
          <p:cNvPr id="50" name="Straight Connector 49"/>
          <p:cNvCxnSpPr/>
          <p:nvPr/>
        </p:nvCxnSpPr>
        <p:spPr bwMode="auto">
          <a:xfrm flipV="1">
            <a:off x="5642759" y="3241964"/>
            <a:ext cx="176150" cy="190013"/>
          </a:xfrm>
          <a:prstGeom prst="line">
            <a:avLst/>
          </a:prstGeom>
          <a:solidFill>
            <a:schemeClr val="accent1"/>
          </a:solidFill>
          <a:ln w="76200" cap="flat" cmpd="sng" algn="ctr">
            <a:solidFill>
              <a:srgbClr val="360000"/>
            </a:solidFill>
            <a:prstDash val="solid"/>
            <a:round/>
            <a:headEnd type="none" w="med" len="med"/>
            <a:tailEnd type="none" w="med" len="med"/>
          </a:ln>
          <a:effectLst/>
        </p:spPr>
      </p:cxnSp>
      <p:cxnSp>
        <p:nvCxnSpPr>
          <p:cNvPr id="52" name="Straight Connector 51"/>
          <p:cNvCxnSpPr>
            <a:stCxn id="18" idx="3"/>
            <a:endCxn id="20" idx="1"/>
          </p:cNvCxnSpPr>
          <p:nvPr/>
        </p:nvCxnSpPr>
        <p:spPr bwMode="auto">
          <a:xfrm flipV="1">
            <a:off x="6004954" y="4047508"/>
            <a:ext cx="411679" cy="419595"/>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55" name="Straight Connector 54"/>
          <p:cNvCxnSpPr>
            <a:stCxn id="19" idx="1"/>
            <a:endCxn id="6" idx="3"/>
          </p:cNvCxnSpPr>
          <p:nvPr/>
        </p:nvCxnSpPr>
        <p:spPr bwMode="auto">
          <a:xfrm flipH="1" flipV="1">
            <a:off x="2143496" y="4399809"/>
            <a:ext cx="3918853" cy="745174"/>
          </a:xfrm>
          <a:prstGeom prst="line">
            <a:avLst/>
          </a:prstGeom>
          <a:solidFill>
            <a:schemeClr val="accent1"/>
          </a:solidFill>
          <a:ln w="76200" cap="flat" cmpd="sng" algn="ctr">
            <a:solidFill>
              <a:srgbClr val="360000"/>
            </a:solidFill>
            <a:prstDash val="solid"/>
            <a:round/>
            <a:headEnd type="none" w="med" len="med"/>
            <a:tailEnd type="none" w="med" len="med"/>
          </a:ln>
          <a:effectLst/>
        </p:spPr>
      </p:cxnSp>
      <p:cxnSp>
        <p:nvCxnSpPr>
          <p:cNvPr id="58" name="Straight Connector 57"/>
          <p:cNvCxnSpPr>
            <a:stCxn id="19" idx="1"/>
            <a:endCxn id="17" idx="2"/>
          </p:cNvCxnSpPr>
          <p:nvPr/>
        </p:nvCxnSpPr>
        <p:spPr bwMode="auto">
          <a:xfrm flipH="1" flipV="1">
            <a:off x="3483429" y="2794661"/>
            <a:ext cx="2578920" cy="2350322"/>
          </a:xfrm>
          <a:prstGeom prst="line">
            <a:avLst/>
          </a:prstGeom>
          <a:solidFill>
            <a:schemeClr val="accent1"/>
          </a:solidFill>
          <a:ln w="76200" cap="flat" cmpd="sng" algn="ctr">
            <a:solidFill>
              <a:srgbClr val="360000"/>
            </a:solidFill>
            <a:prstDash val="solid"/>
            <a:round/>
            <a:headEnd type="none" w="med" len="med"/>
            <a:tailEnd type="none" w="med" len="med"/>
          </a:ln>
          <a:effectLst/>
        </p:spPr>
      </p:cxnSp>
      <p:cxnSp>
        <p:nvCxnSpPr>
          <p:cNvPr id="61" name="Straight Connector 60"/>
          <p:cNvCxnSpPr>
            <a:cxnSpLocks/>
            <a:stCxn id="20" idx="1"/>
            <a:endCxn id="16" idx="2"/>
          </p:cNvCxnSpPr>
          <p:nvPr/>
        </p:nvCxnSpPr>
        <p:spPr bwMode="auto">
          <a:xfrm flipH="1" flipV="1">
            <a:off x="5219205" y="2420589"/>
            <a:ext cx="1197428" cy="1626919"/>
          </a:xfrm>
          <a:prstGeom prst="line">
            <a:avLst/>
          </a:prstGeom>
          <a:solidFill>
            <a:schemeClr val="accent1"/>
          </a:solidFill>
          <a:ln w="76200" cap="flat" cmpd="sng" algn="ctr">
            <a:solidFill>
              <a:srgbClr val="360000"/>
            </a:solidFill>
            <a:prstDash val="solid"/>
            <a:round/>
            <a:headEnd type="none" w="med" len="med"/>
            <a:tailEnd type="none" w="med" len="med"/>
          </a:ln>
          <a:effectLst/>
        </p:spPr>
      </p:cxnSp>
      <p:cxnSp>
        <p:nvCxnSpPr>
          <p:cNvPr id="64" name="Straight Connector 63"/>
          <p:cNvCxnSpPr>
            <a:stCxn id="21" idx="1"/>
            <a:endCxn id="7" idx="0"/>
          </p:cNvCxnSpPr>
          <p:nvPr/>
        </p:nvCxnSpPr>
        <p:spPr bwMode="auto">
          <a:xfrm flipH="1">
            <a:off x="3027713" y="3431970"/>
            <a:ext cx="968334" cy="1283520"/>
          </a:xfrm>
          <a:prstGeom prst="line">
            <a:avLst/>
          </a:prstGeom>
          <a:solidFill>
            <a:schemeClr val="accent1"/>
          </a:solidFill>
          <a:ln w="76200" cap="flat" cmpd="sng" algn="ctr">
            <a:solidFill>
              <a:srgbClr val="360000"/>
            </a:solidFill>
            <a:prstDash val="solid"/>
            <a:round/>
            <a:headEnd type="none" w="med" len="med"/>
            <a:tailEnd type="none" w="med" len="med"/>
          </a:ln>
          <a:effectLst/>
        </p:spPr>
      </p:cxnSp>
      <p:cxnSp>
        <p:nvCxnSpPr>
          <p:cNvPr id="67" name="Straight Connector 66"/>
          <p:cNvCxnSpPr>
            <a:stCxn id="21" idx="3"/>
            <a:endCxn id="19" idx="0"/>
          </p:cNvCxnSpPr>
          <p:nvPr/>
        </p:nvCxnSpPr>
        <p:spPr bwMode="auto">
          <a:xfrm>
            <a:off x="5611092" y="3431970"/>
            <a:ext cx="1362691" cy="1288469"/>
          </a:xfrm>
          <a:prstGeom prst="line">
            <a:avLst/>
          </a:prstGeom>
          <a:solidFill>
            <a:schemeClr val="accent1"/>
          </a:solidFill>
          <a:ln w="76200" cap="flat" cmpd="sng" algn="ctr">
            <a:solidFill>
              <a:srgbClr val="360000"/>
            </a:solidFill>
            <a:prstDash val="solid"/>
            <a:round/>
            <a:headEnd type="none" w="med" len="med"/>
            <a:tailEnd type="none" w="med" len="med"/>
          </a:ln>
          <a:effectLst/>
        </p:spPr>
      </p:cxnSp>
      <p:sp>
        <p:nvSpPr>
          <p:cNvPr id="6" name="Rounded Rectangle 5"/>
          <p:cNvSpPr/>
          <p:nvPr/>
        </p:nvSpPr>
        <p:spPr bwMode="auto">
          <a:xfrm>
            <a:off x="789709" y="4049486"/>
            <a:ext cx="1353787" cy="7006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Number = size</a:t>
            </a:r>
            <a:endParaRPr kumimoji="0" lang="en-CA"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8" name="Rounded Rectangle 7"/>
          <p:cNvSpPr/>
          <p:nvPr/>
        </p:nvSpPr>
        <p:spPr bwMode="auto">
          <a:xfrm>
            <a:off x="2065812" y="3292539"/>
            <a:ext cx="1615045" cy="748145"/>
          </a:xfrm>
          <a:prstGeom prst="roundRect">
            <a:avLst>
              <a:gd name="adj" fmla="val 47369"/>
            </a:avLst>
          </a:prstGeom>
          <a:solidFill>
            <a:srgbClr val="000514">
              <a:alpha val="83922"/>
            </a:srgbClr>
          </a:solidFill>
          <a:ln w="57150" cap="flat" cmpd="sng" algn="ctr">
            <a:solidFill>
              <a:schemeClr val="accent4">
                <a:lumMod val="2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DADADA">
                    <a:lumMod val="50000"/>
                  </a:srgbClr>
                </a:solidFill>
                <a:effectLst>
                  <a:outerShdw blurRad="38100" dist="38100" dir="2700000" algn="tl">
                    <a:srgbClr val="000000">
                      <a:alpha val="43137"/>
                    </a:srgbClr>
                  </a:outerShdw>
                </a:effectLst>
                <a:uLnTx/>
                <a:uFillTx/>
                <a:latin typeface="Arial" pitchFamily="34" charset="0"/>
                <a:ea typeface="+mn-ea"/>
                <a:cs typeface="Arial" pitchFamily="34" charset="0"/>
              </a:rPr>
              <a:t>Less, greater</a:t>
            </a:r>
            <a:endParaRPr kumimoji="0" lang="en-CA" sz="2000" b="1" i="0" u="none" strike="noStrike" kern="1200" cap="none" spc="0" normalizeH="0" baseline="0" noProof="0" dirty="0">
              <a:ln>
                <a:noFill/>
              </a:ln>
              <a:solidFill>
                <a:srgbClr val="DADADA">
                  <a:lumMod val="50000"/>
                </a:srgbClr>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5" name="Rounded Rectangle 14"/>
          <p:cNvSpPr/>
          <p:nvPr/>
        </p:nvSpPr>
        <p:spPr bwMode="auto">
          <a:xfrm>
            <a:off x="5684322" y="2549238"/>
            <a:ext cx="1820883" cy="748145"/>
          </a:xfrm>
          <a:prstGeom prst="roundRect">
            <a:avLst>
              <a:gd name="adj" fmla="val 47369"/>
            </a:avLst>
          </a:prstGeom>
          <a:solidFill>
            <a:srgbClr val="000514">
              <a:alpha val="83922"/>
            </a:srgbClr>
          </a:solidFill>
          <a:ln w="57150" cap="flat" cmpd="sng" algn="ctr">
            <a:solidFill>
              <a:schemeClr val="accent4">
                <a:lumMod val="2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DADADA">
                    <a:lumMod val="50000"/>
                  </a:srgbClr>
                </a:solidFill>
                <a:effectLst>
                  <a:outerShdw blurRad="38100" dist="38100" dir="2700000" algn="tl">
                    <a:srgbClr val="000000">
                      <a:alpha val="43137"/>
                    </a:srgbClr>
                  </a:outerShdw>
                </a:effectLst>
                <a:uLnTx/>
                <a:uFillTx/>
                <a:latin typeface="Arial" pitchFamily="34" charset="0"/>
                <a:ea typeface="+mn-ea"/>
                <a:cs typeface="Arial" pitchFamily="34" charset="0"/>
              </a:rPr>
              <a:t>More = better!</a:t>
            </a:r>
            <a:endParaRPr kumimoji="0" lang="en-CA" sz="2000" b="1" i="0" u="none" strike="noStrike" kern="1200" cap="none" spc="0" normalizeH="0" baseline="0" noProof="0" dirty="0">
              <a:ln>
                <a:noFill/>
              </a:ln>
              <a:solidFill>
                <a:srgbClr val="DADADA">
                  <a:lumMod val="50000"/>
                </a:srgbClr>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9" name="Rounded Rectangle 18"/>
          <p:cNvSpPr/>
          <p:nvPr/>
        </p:nvSpPr>
        <p:spPr bwMode="auto">
          <a:xfrm>
            <a:off x="6062349" y="4720439"/>
            <a:ext cx="1822868" cy="849088"/>
          </a:xfrm>
          <a:prstGeom prst="roundRect">
            <a:avLst>
              <a:gd name="adj" fmla="val 47369"/>
            </a:avLst>
          </a:prstGeom>
          <a:solidFill>
            <a:srgbClr val="000514">
              <a:alpha val="83922"/>
            </a:srgbClr>
          </a:solidFill>
          <a:ln w="57150" cap="flat" cmpd="sng" algn="ctr">
            <a:solidFill>
              <a:schemeClr val="accent4">
                <a:lumMod val="2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DADADA">
                    <a:lumMod val="50000"/>
                  </a:srgbClr>
                </a:solidFill>
                <a:effectLst>
                  <a:outerShdw blurRad="38100" dist="38100" dir="2700000" algn="tl">
                    <a:srgbClr val="000000">
                      <a:alpha val="43137"/>
                    </a:srgbClr>
                  </a:outerShdw>
                </a:effectLst>
                <a:uLnTx/>
                <a:uFillTx/>
                <a:latin typeface="Arial" pitchFamily="34" charset="0"/>
                <a:ea typeface="+mn-ea"/>
                <a:cs typeface="Arial" pitchFamily="34" charset="0"/>
              </a:rPr>
              <a:t>Rational numbers</a:t>
            </a:r>
            <a:endParaRPr kumimoji="0" lang="en-CA" sz="2000" b="1" i="0" u="none" strike="noStrike" kern="1200" cap="none" spc="0" normalizeH="0" baseline="0" noProof="0" dirty="0">
              <a:ln>
                <a:noFill/>
              </a:ln>
              <a:solidFill>
                <a:srgbClr val="DADADA">
                  <a:lumMod val="50000"/>
                </a:srgbClr>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20" name="Rounded Rectangle 19"/>
          <p:cNvSpPr/>
          <p:nvPr/>
        </p:nvSpPr>
        <p:spPr bwMode="auto">
          <a:xfrm>
            <a:off x="6416633" y="3673435"/>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1 / big = small</a:t>
            </a:r>
            <a:endParaRPr kumimoji="0" lang="en-CA"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cxnSp>
        <p:nvCxnSpPr>
          <p:cNvPr id="88" name="Straight Connector 87"/>
          <p:cNvCxnSpPr>
            <a:cxnSpLocks/>
            <a:stCxn id="16" idx="2"/>
            <a:endCxn id="21" idx="0"/>
          </p:cNvCxnSpPr>
          <p:nvPr/>
        </p:nvCxnSpPr>
        <p:spPr bwMode="auto">
          <a:xfrm flipH="1">
            <a:off x="4803570" y="2420589"/>
            <a:ext cx="415635" cy="637308"/>
          </a:xfrm>
          <a:prstGeom prst="line">
            <a:avLst/>
          </a:prstGeom>
          <a:solidFill>
            <a:schemeClr val="accent1"/>
          </a:solidFill>
          <a:ln w="76200" cap="flat" cmpd="sng" algn="ctr">
            <a:solidFill>
              <a:srgbClr val="360000"/>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3EE5FB8C-98DD-41DF-93E6-51CC22924D47}"/>
              </a:ext>
            </a:extLst>
          </p:cNvPr>
          <p:cNvCxnSpPr>
            <a:cxnSpLocks/>
            <a:stCxn id="7" idx="3"/>
            <a:endCxn id="14" idx="1"/>
          </p:cNvCxnSpPr>
          <p:nvPr/>
        </p:nvCxnSpPr>
        <p:spPr bwMode="auto">
          <a:xfrm>
            <a:off x="3781796" y="5082637"/>
            <a:ext cx="350818" cy="567052"/>
          </a:xfrm>
          <a:prstGeom prst="line">
            <a:avLst/>
          </a:prstGeom>
          <a:solidFill>
            <a:schemeClr val="accent1"/>
          </a:solidFill>
          <a:ln w="76200" cap="flat" cmpd="sng" algn="ctr">
            <a:solidFill>
              <a:srgbClr val="360000"/>
            </a:solidFill>
            <a:prstDash val="solid"/>
            <a:round/>
            <a:headEnd type="none" w="med" len="med"/>
            <a:tailEnd type="none" w="med" len="med"/>
          </a:ln>
          <a:effectLst/>
        </p:spPr>
      </p:cxnSp>
      <p:sp>
        <p:nvSpPr>
          <p:cNvPr id="14" name="Rounded Rectangle 13"/>
          <p:cNvSpPr/>
          <p:nvPr/>
        </p:nvSpPr>
        <p:spPr bwMode="auto">
          <a:xfrm>
            <a:off x="4132614" y="5282542"/>
            <a:ext cx="1686295" cy="734293"/>
          </a:xfrm>
          <a:prstGeom prst="roundRect">
            <a:avLst>
              <a:gd name="adj" fmla="val 47369"/>
            </a:avLst>
          </a:prstGeom>
          <a:solidFill>
            <a:srgbClr val="000514">
              <a:alpha val="83922"/>
            </a:srgbClr>
          </a:solidFill>
          <a:ln w="57150" cap="flat" cmpd="sng" algn="ctr">
            <a:solidFill>
              <a:schemeClr val="accent4">
                <a:lumMod val="2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DADADA">
                    <a:lumMod val="50000"/>
                  </a:srgbClr>
                </a:solidFill>
                <a:effectLst>
                  <a:outerShdw blurRad="38100" dist="38100" dir="2700000" algn="tl">
                    <a:srgbClr val="000000">
                      <a:alpha val="43137"/>
                    </a:srgbClr>
                  </a:outerShdw>
                </a:effectLst>
                <a:uLnTx/>
                <a:uFillTx/>
                <a:latin typeface="Arial" pitchFamily="34" charset="0"/>
                <a:ea typeface="+mn-ea"/>
                <a:cs typeface="Arial" pitchFamily="34" charset="0"/>
              </a:rPr>
              <a:t>Pizza slices</a:t>
            </a:r>
            <a:endParaRPr kumimoji="0" lang="en-CA" sz="2000" b="1" i="0" u="none" strike="noStrike" kern="1200" cap="none" spc="0" normalizeH="0" baseline="0" noProof="0" dirty="0">
              <a:ln>
                <a:noFill/>
              </a:ln>
              <a:solidFill>
                <a:srgbClr val="DADADA">
                  <a:lumMod val="50000"/>
                </a:srgbClr>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cxnSp>
        <p:nvCxnSpPr>
          <p:cNvPr id="46" name="Straight Connector 45">
            <a:extLst>
              <a:ext uri="{FF2B5EF4-FFF2-40B4-BE49-F238E27FC236}">
                <a16:creationId xmlns:a16="http://schemas.microsoft.com/office/drawing/2014/main" id="{2E64B022-452F-4C11-8127-A6A2C66730C4}"/>
              </a:ext>
            </a:extLst>
          </p:cNvPr>
          <p:cNvCxnSpPr>
            <a:cxnSpLocks/>
            <a:stCxn id="17" idx="3"/>
            <a:endCxn id="16" idx="1"/>
          </p:cNvCxnSpPr>
          <p:nvPr/>
        </p:nvCxnSpPr>
        <p:spPr bwMode="auto">
          <a:xfrm flipV="1">
            <a:off x="4290951" y="1979223"/>
            <a:ext cx="120731" cy="441366"/>
          </a:xfrm>
          <a:prstGeom prst="line">
            <a:avLst/>
          </a:prstGeom>
          <a:solidFill>
            <a:schemeClr val="accent1"/>
          </a:solidFill>
          <a:ln w="76200" cap="flat" cmpd="sng" algn="ctr">
            <a:solidFill>
              <a:srgbClr val="360000"/>
            </a:solidFill>
            <a:prstDash val="solid"/>
            <a:round/>
            <a:headEnd type="none" w="med" len="med"/>
            <a:tailEnd type="none" w="med" len="med"/>
          </a:ln>
          <a:effectLst/>
        </p:spPr>
      </p:cxnSp>
      <p:sp>
        <p:nvSpPr>
          <p:cNvPr id="16" name="Rounded Rectangle 15"/>
          <p:cNvSpPr/>
          <p:nvPr/>
        </p:nvSpPr>
        <p:spPr bwMode="auto">
          <a:xfrm>
            <a:off x="4411682" y="1537856"/>
            <a:ext cx="1615045" cy="882733"/>
          </a:xfrm>
          <a:prstGeom prst="roundRect">
            <a:avLst>
              <a:gd name="adj" fmla="val 47369"/>
            </a:avLst>
          </a:prstGeom>
          <a:solidFill>
            <a:srgbClr val="000514">
              <a:alpha val="83922"/>
            </a:srgbClr>
          </a:solidFill>
          <a:ln w="57150" cap="flat" cmpd="sng" algn="ctr">
            <a:solidFill>
              <a:schemeClr val="accent4">
                <a:lumMod val="2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DADADA">
                    <a:lumMod val="50000"/>
                  </a:srgbClr>
                </a:solidFill>
                <a:effectLst>
                  <a:outerShdw blurRad="38100" dist="38100" dir="2700000" algn="tl">
                    <a:srgbClr val="000000">
                      <a:alpha val="43137"/>
                    </a:srgbClr>
                  </a:outerShdw>
                </a:effectLst>
                <a:uLnTx/>
                <a:uFillTx/>
                <a:latin typeface="Arial" pitchFamily="34" charset="0"/>
                <a:ea typeface="+mn-ea"/>
                <a:cs typeface="Arial" pitchFamily="34" charset="0"/>
              </a:rPr>
              <a:t>Larger number = more</a:t>
            </a:r>
            <a:endParaRPr kumimoji="0" lang="en-CA" sz="1800" b="1" i="0" u="none" strike="noStrike" kern="1200" cap="none" spc="0" normalizeH="0" baseline="0" noProof="0" dirty="0">
              <a:ln>
                <a:noFill/>
              </a:ln>
              <a:solidFill>
                <a:srgbClr val="DADADA">
                  <a:lumMod val="50000"/>
                </a:srgbClr>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7" name="Rounded Rectangle 16"/>
          <p:cNvSpPr/>
          <p:nvPr/>
        </p:nvSpPr>
        <p:spPr bwMode="auto">
          <a:xfrm>
            <a:off x="2675906" y="2046516"/>
            <a:ext cx="1615045" cy="748145"/>
          </a:xfrm>
          <a:prstGeom prst="roundRect">
            <a:avLst>
              <a:gd name="adj" fmla="val 47369"/>
            </a:avLst>
          </a:prstGeom>
          <a:solidFill>
            <a:srgbClr val="000514">
              <a:alpha val="83922"/>
            </a:srgbClr>
          </a:solidFill>
          <a:ln w="57150" cap="flat" cmpd="sng" algn="ctr">
            <a:solidFill>
              <a:schemeClr val="accent4">
                <a:lumMod val="2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2000" b="1" i="0" u="none" strike="noStrike" kern="1200" cap="none" spc="0" normalizeH="0" baseline="0" noProof="0" dirty="0">
                <a:ln>
                  <a:noFill/>
                </a:ln>
                <a:solidFill>
                  <a:srgbClr val="DADADA">
                    <a:lumMod val="50000"/>
                  </a:srgbClr>
                </a:solidFill>
                <a:effectLst>
                  <a:outerShdw blurRad="38100" dist="38100" dir="2700000" algn="tl">
                    <a:srgbClr val="000000">
                      <a:alpha val="43137"/>
                    </a:srgbClr>
                  </a:outerShdw>
                </a:effectLst>
                <a:uLnTx/>
                <a:uFillTx/>
                <a:latin typeface="Arial" pitchFamily="34" charset="0"/>
                <a:ea typeface="+mn-ea"/>
                <a:cs typeface="Arial" pitchFamily="34" charset="0"/>
              </a:rPr>
              <a:t>Counting numbers</a:t>
            </a:r>
          </a:p>
        </p:txBody>
      </p:sp>
      <p:sp>
        <p:nvSpPr>
          <p:cNvPr id="21" name="Rounded Rectangle 20"/>
          <p:cNvSpPr/>
          <p:nvPr/>
        </p:nvSpPr>
        <p:spPr bwMode="auto">
          <a:xfrm>
            <a:off x="3996047" y="3057897"/>
            <a:ext cx="1615045" cy="748145"/>
          </a:xfrm>
          <a:prstGeom prst="roundRect">
            <a:avLst>
              <a:gd name="adj" fmla="val 47369"/>
            </a:avLst>
          </a:prstGeom>
          <a:solidFill>
            <a:srgbClr val="000514">
              <a:alpha val="83922"/>
            </a:srgbClr>
          </a:solidFill>
          <a:ln w="57150" cap="flat" cmpd="sng" algn="ctr">
            <a:solidFill>
              <a:schemeClr val="accent4">
                <a:lumMod val="2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DADADA">
                    <a:lumMod val="50000"/>
                  </a:srgbClr>
                </a:solidFill>
                <a:effectLst>
                  <a:outerShdw blurRad="38100" dist="38100" dir="2700000" algn="tl">
                    <a:srgbClr val="000000">
                      <a:alpha val="43137"/>
                    </a:srgbClr>
                  </a:outerShdw>
                </a:effectLst>
                <a:uLnTx/>
                <a:uFillTx/>
                <a:latin typeface="Arial" pitchFamily="34" charset="0"/>
                <a:ea typeface="+mn-ea"/>
                <a:cs typeface="Arial" pitchFamily="34" charset="0"/>
              </a:rPr>
              <a:t>Division</a:t>
            </a:r>
            <a:endParaRPr kumimoji="0" lang="en-CA" sz="2000" b="1" i="0" u="none" strike="noStrike" kern="1200" cap="none" spc="0" normalizeH="0" baseline="0" noProof="0" dirty="0">
              <a:ln>
                <a:noFill/>
              </a:ln>
              <a:solidFill>
                <a:srgbClr val="DADADA">
                  <a:lumMod val="50000"/>
                </a:srgbClr>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cxnSp>
        <p:nvCxnSpPr>
          <p:cNvPr id="49" name="Straight Connector 48">
            <a:extLst>
              <a:ext uri="{FF2B5EF4-FFF2-40B4-BE49-F238E27FC236}">
                <a16:creationId xmlns:a16="http://schemas.microsoft.com/office/drawing/2014/main" id="{BBE4E33C-0EEB-4A17-89E9-44230A01E99A}"/>
              </a:ext>
            </a:extLst>
          </p:cNvPr>
          <p:cNvCxnSpPr>
            <a:cxnSpLocks/>
            <a:stCxn id="7" idx="3"/>
            <a:endCxn id="18" idx="1"/>
          </p:cNvCxnSpPr>
          <p:nvPr/>
        </p:nvCxnSpPr>
        <p:spPr bwMode="auto">
          <a:xfrm flipV="1">
            <a:off x="3781796" y="4467103"/>
            <a:ext cx="608113" cy="615534"/>
          </a:xfrm>
          <a:prstGeom prst="line">
            <a:avLst/>
          </a:prstGeom>
          <a:solidFill>
            <a:schemeClr val="accent1"/>
          </a:solidFill>
          <a:ln w="76200" cap="flat" cmpd="sng" algn="ctr">
            <a:solidFill>
              <a:srgbClr val="FF0000"/>
            </a:solidFill>
            <a:prstDash val="solid"/>
            <a:round/>
            <a:headEnd type="none" w="med" len="med"/>
            <a:tailEnd type="none" w="med" len="med"/>
          </a:ln>
          <a:effectLst/>
        </p:spPr>
      </p:cxnSp>
      <p:sp>
        <p:nvSpPr>
          <p:cNvPr id="18" name="Rounded Rectangle 17"/>
          <p:cNvSpPr/>
          <p:nvPr/>
        </p:nvSpPr>
        <p:spPr bwMode="auto">
          <a:xfrm>
            <a:off x="4389909" y="4093030"/>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Numerator / </a:t>
            </a:r>
            <a:r>
              <a:rPr kumimoji="0" lang="en-US" sz="1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denom</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7" name="Rounded Rectangle 6"/>
          <p:cNvSpPr/>
          <p:nvPr/>
        </p:nvSpPr>
        <p:spPr bwMode="auto">
          <a:xfrm>
            <a:off x="2273629" y="4715490"/>
            <a:ext cx="1508167" cy="734293"/>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Fractions = parts</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37" name="Arrow: Right 36">
            <a:extLst>
              <a:ext uri="{FF2B5EF4-FFF2-40B4-BE49-F238E27FC236}">
                <a16:creationId xmlns:a16="http://schemas.microsoft.com/office/drawing/2014/main" id="{F9F7443B-82C1-4A7E-8200-EF81A0867730}"/>
              </a:ext>
            </a:extLst>
          </p:cNvPr>
          <p:cNvSpPr/>
          <p:nvPr/>
        </p:nvSpPr>
        <p:spPr bwMode="auto">
          <a:xfrm rot="18393661">
            <a:off x="101236" y="5145542"/>
            <a:ext cx="1483920" cy="745174"/>
          </a:xfrm>
          <a:prstGeom prst="rightArrow">
            <a:avLst/>
          </a:prstGeom>
          <a:solidFill>
            <a:srgbClr val="00B050"/>
          </a:solidFill>
          <a:ln w="76200" cap="flat" cmpd="sng" algn="ctr">
            <a:solidFill>
              <a:srgbClr val="FFD62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Tree>
    <p:extLst>
      <p:ext uri="{BB962C8B-B14F-4D97-AF65-F5344CB8AC3E}">
        <p14:creationId xmlns:p14="http://schemas.microsoft.com/office/powerpoint/2010/main" val="2652131152"/>
      </p:ext>
    </p:extLst>
  </p:cSld>
  <p:clrMapOvr>
    <a:masterClrMapping/>
  </p:clrMapOvr>
  <p:transition spd="med" advClick="0">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age result"/>
          <p:cNvPicPr>
            <a:picLocks noChangeAspect="1" noChangeArrowheads="1"/>
          </p:cNvPicPr>
          <p:nvPr/>
        </p:nvPicPr>
        <p:blipFill>
          <a:blip r:embed="rId3" cstate="print"/>
          <a:srcRect l="18302" t="3290" r="18289" b="13767"/>
          <a:stretch>
            <a:fillRect/>
          </a:stretch>
        </p:blipFill>
        <p:spPr bwMode="auto">
          <a:xfrm>
            <a:off x="0" y="1"/>
            <a:ext cx="9144000" cy="6858000"/>
          </a:xfrm>
          <a:prstGeom prst="rect">
            <a:avLst/>
          </a:prstGeom>
          <a:noFill/>
        </p:spPr>
      </p:pic>
      <p:sp>
        <p:nvSpPr>
          <p:cNvPr id="2" name="Title 1"/>
          <p:cNvSpPr>
            <a:spLocks noGrp="1"/>
          </p:cNvSpPr>
          <p:nvPr>
            <p:ph type="title"/>
          </p:nvPr>
        </p:nvSpPr>
        <p:spPr>
          <a:xfrm>
            <a:off x="0" y="-10362"/>
            <a:ext cx="9144000" cy="1143000"/>
          </a:xfrm>
        </p:spPr>
        <p:txBody>
          <a:bodyPr/>
          <a:lstStyle/>
          <a:p>
            <a:r>
              <a:rPr lang="en-US" sz="4800" dirty="0">
                <a:solidFill>
                  <a:schemeClr val="tx1"/>
                </a:solidFill>
              </a:rPr>
              <a:t>Instead, this one is activated!</a:t>
            </a:r>
            <a:endParaRPr lang="en-US" sz="5400" dirty="0">
              <a:solidFill>
                <a:schemeClr val="tx1"/>
              </a:solidFill>
            </a:endParaRPr>
          </a:p>
        </p:txBody>
      </p:sp>
      <p:cxnSp>
        <p:nvCxnSpPr>
          <p:cNvPr id="10" name="Straight Connector 9"/>
          <p:cNvCxnSpPr>
            <a:stCxn id="6" idx="3"/>
            <a:endCxn id="7" idx="1"/>
          </p:cNvCxnSpPr>
          <p:nvPr/>
        </p:nvCxnSpPr>
        <p:spPr bwMode="auto">
          <a:xfrm>
            <a:off x="2143496" y="4399809"/>
            <a:ext cx="130133" cy="682828"/>
          </a:xfrm>
          <a:prstGeom prst="line">
            <a:avLst/>
          </a:prstGeom>
          <a:solidFill>
            <a:schemeClr val="accent1"/>
          </a:solidFill>
          <a:ln w="76200" cap="flat" cmpd="sng" algn="ctr">
            <a:solidFill>
              <a:srgbClr val="360000"/>
            </a:solidFill>
            <a:prstDash val="solid"/>
            <a:round/>
            <a:headEnd type="none" w="med" len="med"/>
            <a:tailEnd type="none" w="med" len="med"/>
          </a:ln>
          <a:effectLst/>
        </p:spPr>
      </p:cxnSp>
      <p:cxnSp>
        <p:nvCxnSpPr>
          <p:cNvPr id="11" name="Straight Connector 10"/>
          <p:cNvCxnSpPr>
            <a:stCxn id="8" idx="2"/>
            <a:endCxn id="7" idx="0"/>
          </p:cNvCxnSpPr>
          <p:nvPr/>
        </p:nvCxnSpPr>
        <p:spPr bwMode="auto">
          <a:xfrm>
            <a:off x="2873335" y="4040684"/>
            <a:ext cx="154378" cy="674806"/>
          </a:xfrm>
          <a:prstGeom prst="line">
            <a:avLst/>
          </a:prstGeom>
          <a:solidFill>
            <a:schemeClr val="accent1"/>
          </a:solidFill>
          <a:ln w="76200" cap="flat" cmpd="sng" algn="ctr">
            <a:solidFill>
              <a:srgbClr val="360000"/>
            </a:solidFill>
            <a:prstDash val="solid"/>
            <a:round/>
            <a:headEnd type="none" w="med" len="med"/>
            <a:tailEnd type="none" w="med" len="med"/>
          </a:ln>
          <a:effectLst/>
        </p:spPr>
      </p:cxnSp>
      <p:cxnSp>
        <p:nvCxnSpPr>
          <p:cNvPr id="29" name="Straight Connector 28"/>
          <p:cNvCxnSpPr>
            <a:stCxn id="17" idx="3"/>
            <a:endCxn id="21" idx="0"/>
          </p:cNvCxnSpPr>
          <p:nvPr/>
        </p:nvCxnSpPr>
        <p:spPr bwMode="auto">
          <a:xfrm>
            <a:off x="4290951" y="2420589"/>
            <a:ext cx="512619" cy="637308"/>
          </a:xfrm>
          <a:prstGeom prst="line">
            <a:avLst/>
          </a:prstGeom>
          <a:solidFill>
            <a:schemeClr val="accent1"/>
          </a:solidFill>
          <a:ln w="76200" cap="flat" cmpd="sng" algn="ctr">
            <a:solidFill>
              <a:srgbClr val="360000"/>
            </a:solidFill>
            <a:prstDash val="solid"/>
            <a:round/>
            <a:headEnd type="none" w="med" len="med"/>
            <a:tailEnd type="none" w="med" len="med"/>
          </a:ln>
          <a:effectLst/>
        </p:spPr>
      </p:cxnSp>
      <p:cxnSp>
        <p:nvCxnSpPr>
          <p:cNvPr id="32" name="Straight Connector 31"/>
          <p:cNvCxnSpPr>
            <a:cxnSpLocks/>
            <a:stCxn id="16" idx="3"/>
            <a:endCxn id="15" idx="0"/>
          </p:cNvCxnSpPr>
          <p:nvPr/>
        </p:nvCxnSpPr>
        <p:spPr bwMode="auto">
          <a:xfrm>
            <a:off x="6026727" y="1979223"/>
            <a:ext cx="568037" cy="570015"/>
          </a:xfrm>
          <a:prstGeom prst="line">
            <a:avLst/>
          </a:prstGeom>
          <a:solidFill>
            <a:schemeClr val="accent1"/>
          </a:solidFill>
          <a:ln w="76200" cap="flat" cmpd="sng" algn="ctr">
            <a:solidFill>
              <a:srgbClr val="360000"/>
            </a:solidFill>
            <a:prstDash val="solid"/>
            <a:round/>
            <a:headEnd type="none" w="med" len="med"/>
            <a:tailEnd type="none" w="med" len="med"/>
          </a:ln>
          <a:effectLst/>
        </p:spPr>
      </p:cxnSp>
      <p:cxnSp>
        <p:nvCxnSpPr>
          <p:cNvPr id="35" name="Straight Connector 34"/>
          <p:cNvCxnSpPr>
            <a:stCxn id="15" idx="2"/>
            <a:endCxn id="20" idx="0"/>
          </p:cNvCxnSpPr>
          <p:nvPr/>
        </p:nvCxnSpPr>
        <p:spPr bwMode="auto">
          <a:xfrm>
            <a:off x="6594764" y="3297383"/>
            <a:ext cx="629392" cy="376052"/>
          </a:xfrm>
          <a:prstGeom prst="line">
            <a:avLst/>
          </a:prstGeom>
          <a:solidFill>
            <a:schemeClr val="accent1"/>
          </a:solidFill>
          <a:ln w="76200" cap="flat" cmpd="sng" algn="ctr">
            <a:solidFill>
              <a:srgbClr val="360000"/>
            </a:solidFill>
            <a:prstDash val="solid"/>
            <a:round/>
            <a:headEnd type="none" w="med" len="med"/>
            <a:tailEnd type="none" w="med" len="med"/>
          </a:ln>
          <a:effectLst/>
        </p:spPr>
      </p:cxnSp>
      <p:cxnSp>
        <p:nvCxnSpPr>
          <p:cNvPr id="39" name="Straight Connector 38"/>
          <p:cNvCxnSpPr>
            <a:stCxn id="20" idx="2"/>
            <a:endCxn id="19" idx="0"/>
          </p:cNvCxnSpPr>
          <p:nvPr/>
        </p:nvCxnSpPr>
        <p:spPr bwMode="auto">
          <a:xfrm flipH="1">
            <a:off x="6973783" y="4421580"/>
            <a:ext cx="250373" cy="298859"/>
          </a:xfrm>
          <a:prstGeom prst="line">
            <a:avLst/>
          </a:prstGeom>
          <a:solidFill>
            <a:schemeClr val="accent1"/>
          </a:solidFill>
          <a:ln w="76200" cap="flat" cmpd="sng" algn="ctr">
            <a:solidFill>
              <a:srgbClr val="360000"/>
            </a:solidFill>
            <a:prstDash val="solid"/>
            <a:round/>
            <a:headEnd type="none" w="med" len="med"/>
            <a:tailEnd type="none" w="med" len="med"/>
          </a:ln>
          <a:effectLst/>
        </p:spPr>
      </p:cxnSp>
      <p:cxnSp>
        <p:nvCxnSpPr>
          <p:cNvPr id="42" name="Straight Connector 41"/>
          <p:cNvCxnSpPr>
            <a:stCxn id="19" idx="1"/>
          </p:cNvCxnSpPr>
          <p:nvPr/>
        </p:nvCxnSpPr>
        <p:spPr bwMode="auto">
          <a:xfrm flipH="1">
            <a:off x="5759533" y="5144983"/>
            <a:ext cx="302816" cy="210788"/>
          </a:xfrm>
          <a:prstGeom prst="line">
            <a:avLst/>
          </a:prstGeom>
          <a:solidFill>
            <a:schemeClr val="accent1"/>
          </a:solidFill>
          <a:ln w="76200" cap="flat" cmpd="sng" algn="ctr">
            <a:solidFill>
              <a:srgbClr val="360000"/>
            </a:solidFill>
            <a:prstDash val="solid"/>
            <a:round/>
            <a:headEnd type="none" w="med" len="med"/>
            <a:tailEnd type="none" w="med" len="med"/>
          </a:ln>
          <a:effectLst/>
        </p:spPr>
      </p:cxnSp>
      <p:cxnSp>
        <p:nvCxnSpPr>
          <p:cNvPr id="45" name="Straight Connector 44"/>
          <p:cNvCxnSpPr>
            <a:cxnSpLocks/>
            <a:stCxn id="18" idx="2"/>
            <a:endCxn id="14" idx="0"/>
          </p:cNvCxnSpPr>
          <p:nvPr/>
        </p:nvCxnSpPr>
        <p:spPr bwMode="auto">
          <a:xfrm flipH="1">
            <a:off x="4975762" y="4841175"/>
            <a:ext cx="221670" cy="441367"/>
          </a:xfrm>
          <a:prstGeom prst="line">
            <a:avLst/>
          </a:prstGeom>
          <a:solidFill>
            <a:schemeClr val="accent1"/>
          </a:solidFill>
          <a:ln w="76200" cap="flat" cmpd="sng" algn="ctr">
            <a:solidFill>
              <a:srgbClr val="360000"/>
            </a:solidFill>
            <a:prstDash val="solid"/>
            <a:round/>
            <a:headEnd type="none" w="med" len="med"/>
            <a:tailEnd type="none" w="med" len="med"/>
          </a:ln>
          <a:effectLst/>
        </p:spPr>
      </p:cxnSp>
      <p:cxnSp>
        <p:nvCxnSpPr>
          <p:cNvPr id="48" name="Straight Connector 47"/>
          <p:cNvCxnSpPr>
            <a:endCxn id="18" idx="0"/>
          </p:cNvCxnSpPr>
          <p:nvPr/>
        </p:nvCxnSpPr>
        <p:spPr bwMode="auto">
          <a:xfrm>
            <a:off x="4839196" y="3827818"/>
            <a:ext cx="358236" cy="265212"/>
          </a:xfrm>
          <a:prstGeom prst="line">
            <a:avLst/>
          </a:prstGeom>
          <a:solidFill>
            <a:schemeClr val="accent1"/>
          </a:solidFill>
          <a:ln w="76200" cap="flat" cmpd="sng" algn="ctr">
            <a:solidFill>
              <a:srgbClr val="360000"/>
            </a:solidFill>
            <a:prstDash val="solid"/>
            <a:round/>
            <a:headEnd type="none" w="med" len="med"/>
            <a:tailEnd type="none" w="med" len="med"/>
          </a:ln>
          <a:effectLst/>
        </p:spPr>
      </p:cxnSp>
      <p:cxnSp>
        <p:nvCxnSpPr>
          <p:cNvPr id="50" name="Straight Connector 49"/>
          <p:cNvCxnSpPr/>
          <p:nvPr/>
        </p:nvCxnSpPr>
        <p:spPr bwMode="auto">
          <a:xfrm flipV="1">
            <a:off x="5642759" y="3241964"/>
            <a:ext cx="176150" cy="190013"/>
          </a:xfrm>
          <a:prstGeom prst="line">
            <a:avLst/>
          </a:prstGeom>
          <a:solidFill>
            <a:schemeClr val="accent1"/>
          </a:solidFill>
          <a:ln w="76200" cap="flat" cmpd="sng" algn="ctr">
            <a:solidFill>
              <a:srgbClr val="360000"/>
            </a:solidFill>
            <a:prstDash val="solid"/>
            <a:round/>
            <a:headEnd type="none" w="med" len="med"/>
            <a:tailEnd type="none" w="med" len="med"/>
          </a:ln>
          <a:effectLst/>
        </p:spPr>
      </p:cxnSp>
      <p:cxnSp>
        <p:nvCxnSpPr>
          <p:cNvPr id="52" name="Straight Connector 51"/>
          <p:cNvCxnSpPr>
            <a:stCxn id="18" idx="3"/>
            <a:endCxn id="20" idx="1"/>
          </p:cNvCxnSpPr>
          <p:nvPr/>
        </p:nvCxnSpPr>
        <p:spPr bwMode="auto">
          <a:xfrm flipV="1">
            <a:off x="6004954" y="4047508"/>
            <a:ext cx="411679" cy="419595"/>
          </a:xfrm>
          <a:prstGeom prst="line">
            <a:avLst/>
          </a:prstGeom>
          <a:solidFill>
            <a:schemeClr val="accent1"/>
          </a:solidFill>
          <a:ln w="76200" cap="flat" cmpd="sng" algn="ctr">
            <a:solidFill>
              <a:srgbClr val="360000"/>
            </a:solidFill>
            <a:prstDash val="solid"/>
            <a:round/>
            <a:headEnd type="none" w="med" len="med"/>
            <a:tailEnd type="none" w="med" len="med"/>
          </a:ln>
          <a:effectLst/>
        </p:spPr>
      </p:cxnSp>
      <p:cxnSp>
        <p:nvCxnSpPr>
          <p:cNvPr id="55" name="Straight Connector 54"/>
          <p:cNvCxnSpPr>
            <a:stCxn id="19" idx="1"/>
            <a:endCxn id="6" idx="3"/>
          </p:cNvCxnSpPr>
          <p:nvPr/>
        </p:nvCxnSpPr>
        <p:spPr bwMode="auto">
          <a:xfrm flipH="1" flipV="1">
            <a:off x="2143496" y="4399809"/>
            <a:ext cx="3918853" cy="745174"/>
          </a:xfrm>
          <a:prstGeom prst="line">
            <a:avLst/>
          </a:prstGeom>
          <a:solidFill>
            <a:schemeClr val="accent1"/>
          </a:solidFill>
          <a:ln w="76200" cap="flat" cmpd="sng" algn="ctr">
            <a:solidFill>
              <a:srgbClr val="360000"/>
            </a:solidFill>
            <a:prstDash val="solid"/>
            <a:round/>
            <a:headEnd type="none" w="med" len="med"/>
            <a:tailEnd type="none" w="med" len="med"/>
          </a:ln>
          <a:effectLst/>
        </p:spPr>
      </p:cxnSp>
      <p:cxnSp>
        <p:nvCxnSpPr>
          <p:cNvPr id="58" name="Straight Connector 57"/>
          <p:cNvCxnSpPr>
            <a:stCxn id="19" idx="1"/>
            <a:endCxn id="17" idx="2"/>
          </p:cNvCxnSpPr>
          <p:nvPr/>
        </p:nvCxnSpPr>
        <p:spPr bwMode="auto">
          <a:xfrm flipH="1" flipV="1">
            <a:off x="3483429" y="2794661"/>
            <a:ext cx="2578920" cy="2350322"/>
          </a:xfrm>
          <a:prstGeom prst="line">
            <a:avLst/>
          </a:prstGeom>
          <a:solidFill>
            <a:schemeClr val="accent1"/>
          </a:solidFill>
          <a:ln w="76200" cap="flat" cmpd="sng" algn="ctr">
            <a:solidFill>
              <a:srgbClr val="360000"/>
            </a:solidFill>
            <a:prstDash val="solid"/>
            <a:round/>
            <a:headEnd type="none" w="med" len="med"/>
            <a:tailEnd type="none" w="med" len="med"/>
          </a:ln>
          <a:effectLst/>
        </p:spPr>
      </p:cxnSp>
      <p:cxnSp>
        <p:nvCxnSpPr>
          <p:cNvPr id="61" name="Straight Connector 60"/>
          <p:cNvCxnSpPr>
            <a:cxnSpLocks/>
            <a:stCxn id="20" idx="1"/>
            <a:endCxn id="16" idx="2"/>
          </p:cNvCxnSpPr>
          <p:nvPr/>
        </p:nvCxnSpPr>
        <p:spPr bwMode="auto">
          <a:xfrm flipH="1" flipV="1">
            <a:off x="5219205" y="2420589"/>
            <a:ext cx="1197428" cy="1626919"/>
          </a:xfrm>
          <a:prstGeom prst="line">
            <a:avLst/>
          </a:prstGeom>
          <a:solidFill>
            <a:schemeClr val="accent1"/>
          </a:solidFill>
          <a:ln w="76200" cap="flat" cmpd="sng" algn="ctr">
            <a:solidFill>
              <a:srgbClr val="360000"/>
            </a:solidFill>
            <a:prstDash val="solid"/>
            <a:round/>
            <a:headEnd type="none" w="med" len="med"/>
            <a:tailEnd type="none" w="med" len="med"/>
          </a:ln>
          <a:effectLst/>
        </p:spPr>
      </p:cxnSp>
      <p:cxnSp>
        <p:nvCxnSpPr>
          <p:cNvPr id="64" name="Straight Connector 63"/>
          <p:cNvCxnSpPr>
            <a:stCxn id="21" idx="1"/>
            <a:endCxn id="7" idx="0"/>
          </p:cNvCxnSpPr>
          <p:nvPr/>
        </p:nvCxnSpPr>
        <p:spPr bwMode="auto">
          <a:xfrm flipH="1">
            <a:off x="3027713" y="3431970"/>
            <a:ext cx="968334" cy="1283520"/>
          </a:xfrm>
          <a:prstGeom prst="line">
            <a:avLst/>
          </a:prstGeom>
          <a:solidFill>
            <a:schemeClr val="accent1"/>
          </a:solidFill>
          <a:ln w="76200" cap="flat" cmpd="sng" algn="ctr">
            <a:solidFill>
              <a:srgbClr val="360000"/>
            </a:solidFill>
            <a:prstDash val="solid"/>
            <a:round/>
            <a:headEnd type="none" w="med" len="med"/>
            <a:tailEnd type="none" w="med" len="med"/>
          </a:ln>
          <a:effectLst/>
        </p:spPr>
      </p:cxnSp>
      <p:cxnSp>
        <p:nvCxnSpPr>
          <p:cNvPr id="67" name="Straight Connector 66"/>
          <p:cNvCxnSpPr>
            <a:stCxn id="21" idx="3"/>
            <a:endCxn id="19" idx="0"/>
          </p:cNvCxnSpPr>
          <p:nvPr/>
        </p:nvCxnSpPr>
        <p:spPr bwMode="auto">
          <a:xfrm>
            <a:off x="5611092" y="3431970"/>
            <a:ext cx="1362691" cy="1288469"/>
          </a:xfrm>
          <a:prstGeom prst="line">
            <a:avLst/>
          </a:prstGeom>
          <a:solidFill>
            <a:schemeClr val="accent1"/>
          </a:solidFill>
          <a:ln w="76200" cap="flat" cmpd="sng" algn="ctr">
            <a:solidFill>
              <a:srgbClr val="360000"/>
            </a:solidFill>
            <a:prstDash val="solid"/>
            <a:round/>
            <a:headEnd type="none" w="med" len="med"/>
            <a:tailEnd type="none" w="med" len="med"/>
          </a:ln>
          <a:effectLst/>
        </p:spPr>
      </p:cxnSp>
      <p:sp>
        <p:nvSpPr>
          <p:cNvPr id="15" name="Rounded Rectangle 14"/>
          <p:cNvSpPr/>
          <p:nvPr/>
        </p:nvSpPr>
        <p:spPr bwMode="auto">
          <a:xfrm>
            <a:off x="5684322" y="2549238"/>
            <a:ext cx="1820883" cy="748145"/>
          </a:xfrm>
          <a:prstGeom prst="roundRect">
            <a:avLst>
              <a:gd name="adj" fmla="val 47369"/>
            </a:avLst>
          </a:prstGeom>
          <a:solidFill>
            <a:srgbClr val="000514">
              <a:alpha val="83922"/>
            </a:srgbClr>
          </a:solidFill>
          <a:ln w="57150" cap="flat" cmpd="sng" algn="ctr">
            <a:solidFill>
              <a:schemeClr val="accent4">
                <a:lumMod val="2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DADADA">
                    <a:lumMod val="50000"/>
                  </a:srgbClr>
                </a:solidFill>
                <a:effectLst>
                  <a:outerShdw blurRad="38100" dist="38100" dir="2700000" algn="tl">
                    <a:srgbClr val="000000">
                      <a:alpha val="43137"/>
                    </a:srgbClr>
                  </a:outerShdw>
                </a:effectLst>
                <a:uLnTx/>
                <a:uFillTx/>
                <a:latin typeface="Arial" pitchFamily="34" charset="0"/>
                <a:ea typeface="+mn-ea"/>
                <a:cs typeface="Arial" pitchFamily="34" charset="0"/>
              </a:rPr>
              <a:t>More = better</a:t>
            </a:r>
            <a:endParaRPr kumimoji="0" lang="en-CA" sz="2000" b="1" i="0" u="none" strike="noStrike" kern="1200" cap="none" spc="0" normalizeH="0" baseline="0" noProof="0" dirty="0">
              <a:ln>
                <a:noFill/>
              </a:ln>
              <a:solidFill>
                <a:srgbClr val="DADADA">
                  <a:lumMod val="50000"/>
                </a:srgbClr>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9" name="Rounded Rectangle 18"/>
          <p:cNvSpPr/>
          <p:nvPr/>
        </p:nvSpPr>
        <p:spPr bwMode="auto">
          <a:xfrm>
            <a:off x="6062349" y="4720439"/>
            <a:ext cx="1822868" cy="849088"/>
          </a:xfrm>
          <a:prstGeom prst="roundRect">
            <a:avLst>
              <a:gd name="adj" fmla="val 47369"/>
            </a:avLst>
          </a:prstGeom>
          <a:solidFill>
            <a:srgbClr val="000514">
              <a:alpha val="83922"/>
            </a:srgbClr>
          </a:solidFill>
          <a:ln w="57150" cap="flat" cmpd="sng" algn="ctr">
            <a:solidFill>
              <a:schemeClr val="accent4">
                <a:lumMod val="2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DADADA">
                    <a:lumMod val="50000"/>
                  </a:srgbClr>
                </a:solidFill>
                <a:effectLst>
                  <a:outerShdw blurRad="38100" dist="38100" dir="2700000" algn="tl">
                    <a:srgbClr val="000000">
                      <a:alpha val="43137"/>
                    </a:srgbClr>
                  </a:outerShdw>
                </a:effectLst>
                <a:uLnTx/>
                <a:uFillTx/>
                <a:latin typeface="Arial" pitchFamily="34" charset="0"/>
                <a:ea typeface="+mn-ea"/>
                <a:cs typeface="Arial" pitchFamily="34" charset="0"/>
              </a:rPr>
              <a:t>Rational numbers</a:t>
            </a:r>
            <a:endParaRPr kumimoji="0" lang="en-CA" sz="2000" b="1" i="0" u="none" strike="noStrike" kern="1200" cap="none" spc="0" normalizeH="0" baseline="0" noProof="0" dirty="0">
              <a:ln>
                <a:noFill/>
              </a:ln>
              <a:solidFill>
                <a:srgbClr val="DADADA">
                  <a:lumMod val="50000"/>
                </a:srgbClr>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20" name="Rounded Rectangle 19"/>
          <p:cNvSpPr/>
          <p:nvPr/>
        </p:nvSpPr>
        <p:spPr bwMode="auto">
          <a:xfrm>
            <a:off x="6416633" y="3673435"/>
            <a:ext cx="1615045" cy="748145"/>
          </a:xfrm>
          <a:prstGeom prst="roundRect">
            <a:avLst>
              <a:gd name="adj" fmla="val 47369"/>
            </a:avLst>
          </a:prstGeom>
          <a:solidFill>
            <a:srgbClr val="000514">
              <a:alpha val="83922"/>
            </a:srgbClr>
          </a:solidFill>
          <a:ln w="57150" cap="flat" cmpd="sng" algn="ctr">
            <a:solidFill>
              <a:schemeClr val="accent4">
                <a:lumMod val="2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DADADA">
                    <a:lumMod val="50000"/>
                  </a:srgbClr>
                </a:solidFill>
                <a:effectLst>
                  <a:outerShdw blurRad="38100" dist="38100" dir="2700000" algn="tl">
                    <a:srgbClr val="000000">
                      <a:alpha val="43137"/>
                    </a:srgbClr>
                  </a:outerShdw>
                </a:effectLst>
                <a:uLnTx/>
                <a:uFillTx/>
                <a:latin typeface="Arial" pitchFamily="34" charset="0"/>
                <a:ea typeface="+mn-ea"/>
                <a:cs typeface="Arial" pitchFamily="34" charset="0"/>
              </a:rPr>
              <a:t>1 / big = small</a:t>
            </a:r>
            <a:endParaRPr kumimoji="0" lang="en-CA" sz="2000" b="1" i="0" u="none" strike="noStrike" kern="1200" cap="none" spc="0" normalizeH="0" baseline="0" noProof="0" dirty="0">
              <a:ln>
                <a:noFill/>
              </a:ln>
              <a:solidFill>
                <a:srgbClr val="DADADA">
                  <a:lumMod val="50000"/>
                </a:srgbClr>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cxnSp>
        <p:nvCxnSpPr>
          <p:cNvPr id="88" name="Straight Connector 87"/>
          <p:cNvCxnSpPr>
            <a:cxnSpLocks/>
            <a:stCxn id="16" idx="2"/>
            <a:endCxn id="21" idx="0"/>
          </p:cNvCxnSpPr>
          <p:nvPr/>
        </p:nvCxnSpPr>
        <p:spPr bwMode="auto">
          <a:xfrm flipH="1">
            <a:off x="4803570" y="2420589"/>
            <a:ext cx="415635" cy="637308"/>
          </a:xfrm>
          <a:prstGeom prst="line">
            <a:avLst/>
          </a:prstGeom>
          <a:solidFill>
            <a:schemeClr val="accent1"/>
          </a:solidFill>
          <a:ln w="76200" cap="flat" cmpd="sng" algn="ctr">
            <a:solidFill>
              <a:srgbClr val="360000"/>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3EE5FB8C-98DD-41DF-93E6-51CC22924D47}"/>
              </a:ext>
            </a:extLst>
          </p:cNvPr>
          <p:cNvCxnSpPr>
            <a:cxnSpLocks/>
            <a:stCxn id="7" idx="3"/>
            <a:endCxn id="14" idx="1"/>
          </p:cNvCxnSpPr>
          <p:nvPr/>
        </p:nvCxnSpPr>
        <p:spPr bwMode="auto">
          <a:xfrm>
            <a:off x="3781796" y="5082637"/>
            <a:ext cx="350818" cy="567052"/>
          </a:xfrm>
          <a:prstGeom prst="line">
            <a:avLst/>
          </a:prstGeom>
          <a:solidFill>
            <a:schemeClr val="accent1"/>
          </a:solidFill>
          <a:ln w="76200" cap="flat" cmpd="sng" algn="ctr">
            <a:solidFill>
              <a:srgbClr val="360000"/>
            </a:solidFill>
            <a:prstDash val="solid"/>
            <a:round/>
            <a:headEnd type="none" w="med" len="med"/>
            <a:tailEnd type="none" w="med" len="med"/>
          </a:ln>
          <a:effectLst/>
        </p:spPr>
      </p:cxnSp>
      <p:sp>
        <p:nvSpPr>
          <p:cNvPr id="14" name="Rounded Rectangle 13"/>
          <p:cNvSpPr/>
          <p:nvPr/>
        </p:nvSpPr>
        <p:spPr bwMode="auto">
          <a:xfrm>
            <a:off x="4132614" y="5282542"/>
            <a:ext cx="1686295" cy="734293"/>
          </a:xfrm>
          <a:prstGeom prst="roundRect">
            <a:avLst>
              <a:gd name="adj" fmla="val 47369"/>
            </a:avLst>
          </a:prstGeom>
          <a:solidFill>
            <a:srgbClr val="000514">
              <a:alpha val="83922"/>
            </a:srgbClr>
          </a:solidFill>
          <a:ln w="57150" cap="flat" cmpd="sng" algn="ctr">
            <a:solidFill>
              <a:schemeClr val="accent4">
                <a:lumMod val="2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DADADA">
                    <a:lumMod val="50000"/>
                  </a:srgbClr>
                </a:solidFill>
                <a:effectLst>
                  <a:outerShdw blurRad="38100" dist="38100" dir="2700000" algn="tl">
                    <a:srgbClr val="000000">
                      <a:alpha val="43137"/>
                    </a:srgbClr>
                  </a:outerShdw>
                </a:effectLst>
                <a:uLnTx/>
                <a:uFillTx/>
                <a:latin typeface="Arial" pitchFamily="34" charset="0"/>
                <a:ea typeface="+mn-ea"/>
                <a:cs typeface="Arial" pitchFamily="34" charset="0"/>
              </a:rPr>
              <a:t>Pizza slices</a:t>
            </a:r>
            <a:endParaRPr kumimoji="0" lang="en-CA" sz="2000" b="1" i="0" u="none" strike="noStrike" kern="1200" cap="none" spc="0" normalizeH="0" baseline="0" noProof="0" dirty="0">
              <a:ln>
                <a:noFill/>
              </a:ln>
              <a:solidFill>
                <a:srgbClr val="DADADA">
                  <a:lumMod val="50000"/>
                </a:srgbClr>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grpSp>
        <p:nvGrpSpPr>
          <p:cNvPr id="3" name="Group 2"/>
          <p:cNvGrpSpPr/>
          <p:nvPr/>
        </p:nvGrpSpPr>
        <p:grpSpPr>
          <a:xfrm>
            <a:off x="1466603" y="1979223"/>
            <a:ext cx="2945079" cy="2070263"/>
            <a:chOff x="1466603" y="1979223"/>
            <a:chExt cx="2945079" cy="2070263"/>
          </a:xfrm>
        </p:grpSpPr>
        <p:cxnSp>
          <p:nvCxnSpPr>
            <p:cNvPr id="9" name="Straight Connector 8"/>
            <p:cNvCxnSpPr>
              <a:cxnSpLocks/>
              <a:stCxn id="6" idx="0"/>
              <a:endCxn id="8" idx="1"/>
            </p:cNvCxnSpPr>
            <p:nvPr/>
          </p:nvCxnSpPr>
          <p:spPr bwMode="auto">
            <a:xfrm flipV="1">
              <a:off x="1466603" y="3666612"/>
              <a:ext cx="599209" cy="382874"/>
            </a:xfrm>
            <a:prstGeom prst="line">
              <a:avLst/>
            </a:prstGeom>
            <a:solidFill>
              <a:schemeClr val="accent1"/>
            </a:solidFill>
            <a:ln w="168275" cap="flat" cmpd="sng" algn="ctr">
              <a:solidFill>
                <a:srgbClr val="92D050"/>
              </a:solidFill>
              <a:prstDash val="solid"/>
              <a:round/>
              <a:headEnd type="none" w="med" len="med"/>
              <a:tailEnd type="none" w="med" len="med"/>
            </a:ln>
            <a:effectLst/>
          </p:spPr>
        </p:cxnSp>
        <p:cxnSp>
          <p:nvCxnSpPr>
            <p:cNvPr id="22" name="Straight Connector 21"/>
            <p:cNvCxnSpPr>
              <a:cxnSpLocks/>
              <a:stCxn id="8" idx="0"/>
              <a:endCxn id="17" idx="2"/>
            </p:cNvCxnSpPr>
            <p:nvPr/>
          </p:nvCxnSpPr>
          <p:spPr bwMode="auto">
            <a:xfrm flipV="1">
              <a:off x="2873335" y="2794661"/>
              <a:ext cx="610094" cy="497878"/>
            </a:xfrm>
            <a:prstGeom prst="line">
              <a:avLst/>
            </a:prstGeom>
            <a:solidFill>
              <a:schemeClr val="accent1"/>
            </a:solidFill>
            <a:ln w="168275" cap="flat" cmpd="sng" algn="ctr">
              <a:solidFill>
                <a:srgbClr val="92D050"/>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2E64B022-452F-4C11-8127-A6A2C66730C4}"/>
                </a:ext>
              </a:extLst>
            </p:cNvPr>
            <p:cNvCxnSpPr>
              <a:cxnSpLocks/>
              <a:stCxn id="17" idx="3"/>
              <a:endCxn id="16" idx="1"/>
            </p:cNvCxnSpPr>
            <p:nvPr/>
          </p:nvCxnSpPr>
          <p:spPr bwMode="auto">
            <a:xfrm flipV="1">
              <a:off x="4290951" y="1979223"/>
              <a:ext cx="120731" cy="441366"/>
            </a:xfrm>
            <a:prstGeom prst="line">
              <a:avLst/>
            </a:prstGeom>
            <a:solidFill>
              <a:schemeClr val="accent1"/>
            </a:solidFill>
            <a:ln w="168275" cap="flat" cmpd="sng" algn="ctr">
              <a:solidFill>
                <a:srgbClr val="92D050"/>
              </a:solidFill>
              <a:prstDash val="solid"/>
              <a:round/>
              <a:headEnd type="none" w="med" len="med"/>
              <a:tailEnd type="none" w="med" len="med"/>
            </a:ln>
            <a:effectLst/>
          </p:spPr>
        </p:cxnSp>
      </p:grpSp>
      <p:sp>
        <p:nvSpPr>
          <p:cNvPr id="21" name="Rounded Rectangle 20"/>
          <p:cNvSpPr/>
          <p:nvPr/>
        </p:nvSpPr>
        <p:spPr bwMode="auto">
          <a:xfrm>
            <a:off x="3996047" y="3057897"/>
            <a:ext cx="1615045" cy="748145"/>
          </a:xfrm>
          <a:prstGeom prst="roundRect">
            <a:avLst>
              <a:gd name="adj" fmla="val 47369"/>
            </a:avLst>
          </a:prstGeom>
          <a:solidFill>
            <a:srgbClr val="000514">
              <a:alpha val="83922"/>
            </a:srgbClr>
          </a:solidFill>
          <a:ln w="57150" cap="flat" cmpd="sng" algn="ctr">
            <a:solidFill>
              <a:schemeClr val="accent4">
                <a:lumMod val="2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DADADA">
                    <a:lumMod val="50000"/>
                  </a:srgbClr>
                </a:solidFill>
                <a:effectLst>
                  <a:outerShdw blurRad="38100" dist="38100" dir="2700000" algn="tl">
                    <a:srgbClr val="000000">
                      <a:alpha val="43137"/>
                    </a:srgbClr>
                  </a:outerShdw>
                </a:effectLst>
                <a:uLnTx/>
                <a:uFillTx/>
                <a:latin typeface="Arial" pitchFamily="34" charset="0"/>
                <a:ea typeface="+mn-ea"/>
                <a:cs typeface="Arial" pitchFamily="34" charset="0"/>
              </a:rPr>
              <a:t>Division</a:t>
            </a:r>
            <a:endParaRPr kumimoji="0" lang="en-CA" sz="2000" b="1" i="0" u="none" strike="noStrike" kern="1200" cap="none" spc="0" normalizeH="0" baseline="0" noProof="0" dirty="0">
              <a:ln>
                <a:noFill/>
              </a:ln>
              <a:solidFill>
                <a:srgbClr val="DADADA">
                  <a:lumMod val="50000"/>
                </a:srgbClr>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cxnSp>
        <p:nvCxnSpPr>
          <p:cNvPr id="49" name="Straight Connector 48">
            <a:extLst>
              <a:ext uri="{FF2B5EF4-FFF2-40B4-BE49-F238E27FC236}">
                <a16:creationId xmlns:a16="http://schemas.microsoft.com/office/drawing/2014/main" id="{BBE4E33C-0EEB-4A17-89E9-44230A01E99A}"/>
              </a:ext>
            </a:extLst>
          </p:cNvPr>
          <p:cNvCxnSpPr>
            <a:cxnSpLocks/>
            <a:stCxn id="7" idx="3"/>
            <a:endCxn id="18" idx="1"/>
          </p:cNvCxnSpPr>
          <p:nvPr/>
        </p:nvCxnSpPr>
        <p:spPr bwMode="auto">
          <a:xfrm flipV="1">
            <a:off x="3781796" y="4467103"/>
            <a:ext cx="608113" cy="615534"/>
          </a:xfrm>
          <a:prstGeom prst="line">
            <a:avLst/>
          </a:prstGeom>
          <a:solidFill>
            <a:schemeClr val="accent1"/>
          </a:solidFill>
          <a:ln w="76200" cap="flat" cmpd="sng" algn="ctr">
            <a:solidFill>
              <a:srgbClr val="360000"/>
            </a:solidFill>
            <a:prstDash val="solid"/>
            <a:round/>
            <a:headEnd type="none" w="med" len="med"/>
            <a:tailEnd type="none" w="med" len="med"/>
          </a:ln>
          <a:effectLst/>
        </p:spPr>
      </p:cxnSp>
      <p:sp>
        <p:nvSpPr>
          <p:cNvPr id="18" name="Rounded Rectangle 17"/>
          <p:cNvSpPr/>
          <p:nvPr/>
        </p:nvSpPr>
        <p:spPr bwMode="auto">
          <a:xfrm>
            <a:off x="4389909" y="4093030"/>
            <a:ext cx="1615045" cy="748145"/>
          </a:xfrm>
          <a:prstGeom prst="roundRect">
            <a:avLst>
              <a:gd name="adj" fmla="val 47369"/>
            </a:avLst>
          </a:prstGeom>
          <a:solidFill>
            <a:srgbClr val="000514">
              <a:alpha val="83922"/>
            </a:srgbClr>
          </a:solidFill>
          <a:ln w="57150" cap="flat" cmpd="sng" algn="ctr">
            <a:solidFill>
              <a:schemeClr val="accent4">
                <a:lumMod val="2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DADADA">
                    <a:lumMod val="50000"/>
                  </a:srgbClr>
                </a:solidFill>
                <a:effectLst>
                  <a:outerShdw blurRad="38100" dist="38100" dir="2700000" algn="tl">
                    <a:srgbClr val="000000">
                      <a:alpha val="43137"/>
                    </a:srgbClr>
                  </a:outerShdw>
                </a:effectLst>
                <a:uLnTx/>
                <a:uFillTx/>
                <a:latin typeface="Arial" pitchFamily="34" charset="0"/>
                <a:ea typeface="+mn-ea"/>
                <a:cs typeface="Arial" pitchFamily="34" charset="0"/>
              </a:rPr>
              <a:t>Numerator / </a:t>
            </a:r>
            <a:r>
              <a:rPr kumimoji="0" lang="en-US" sz="1800" b="1" i="0" u="none" strike="noStrike" kern="1200" cap="none" spc="0" normalizeH="0" baseline="0" noProof="0" dirty="0" err="1">
                <a:ln>
                  <a:noFill/>
                </a:ln>
                <a:solidFill>
                  <a:srgbClr val="DADADA">
                    <a:lumMod val="50000"/>
                  </a:srgbClr>
                </a:solidFill>
                <a:effectLst>
                  <a:outerShdw blurRad="38100" dist="38100" dir="2700000" algn="tl">
                    <a:srgbClr val="000000">
                      <a:alpha val="43137"/>
                    </a:srgbClr>
                  </a:outerShdw>
                </a:effectLst>
                <a:uLnTx/>
                <a:uFillTx/>
                <a:latin typeface="Arial" pitchFamily="34" charset="0"/>
                <a:ea typeface="+mn-ea"/>
                <a:cs typeface="Arial" pitchFamily="34" charset="0"/>
              </a:rPr>
              <a:t>denom</a:t>
            </a:r>
            <a:endParaRPr kumimoji="0" lang="en-CA" sz="1800" b="1" i="0" u="none" strike="noStrike" kern="1200" cap="none" spc="0" normalizeH="0" baseline="0" noProof="0" dirty="0">
              <a:ln>
                <a:noFill/>
              </a:ln>
              <a:solidFill>
                <a:srgbClr val="DADADA">
                  <a:lumMod val="50000"/>
                </a:srgbClr>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7" name="Rounded Rectangle 6"/>
          <p:cNvSpPr/>
          <p:nvPr/>
        </p:nvSpPr>
        <p:spPr bwMode="auto">
          <a:xfrm>
            <a:off x="2273629" y="4715490"/>
            <a:ext cx="1508167" cy="734293"/>
          </a:xfrm>
          <a:prstGeom prst="roundRect">
            <a:avLst>
              <a:gd name="adj" fmla="val 47369"/>
            </a:avLst>
          </a:prstGeom>
          <a:solidFill>
            <a:srgbClr val="000514">
              <a:alpha val="83922"/>
            </a:srgbClr>
          </a:solidFill>
          <a:ln w="57150" cap="flat" cmpd="sng" algn="ctr">
            <a:solidFill>
              <a:schemeClr val="accent4">
                <a:lumMod val="2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DADADA">
                    <a:lumMod val="50000"/>
                  </a:srgbClr>
                </a:solidFill>
                <a:effectLst>
                  <a:outerShdw blurRad="38100" dist="38100" dir="2700000" algn="tl">
                    <a:srgbClr val="000000">
                      <a:alpha val="43137"/>
                    </a:srgbClr>
                  </a:outerShdw>
                </a:effectLst>
                <a:uLnTx/>
                <a:uFillTx/>
                <a:latin typeface="Arial" pitchFamily="34" charset="0"/>
                <a:ea typeface="+mn-ea"/>
                <a:cs typeface="Arial" pitchFamily="34" charset="0"/>
              </a:rPr>
              <a:t>Fractions = parts</a:t>
            </a:r>
            <a:endParaRPr kumimoji="0" lang="en-CA" sz="1800" b="1" i="0" u="none" strike="noStrike" kern="1200" cap="none" spc="0" normalizeH="0" baseline="0" noProof="0" dirty="0">
              <a:ln>
                <a:noFill/>
              </a:ln>
              <a:solidFill>
                <a:srgbClr val="DADADA">
                  <a:lumMod val="50000"/>
                </a:srgbClr>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6" name="Rounded Rectangle 5"/>
          <p:cNvSpPr/>
          <p:nvPr/>
        </p:nvSpPr>
        <p:spPr bwMode="auto">
          <a:xfrm>
            <a:off x="789709" y="4049486"/>
            <a:ext cx="1353787" cy="7006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Number = size</a:t>
            </a:r>
            <a:endParaRPr kumimoji="0" lang="en-CA"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8" name="Rounded Rectangle 7"/>
          <p:cNvSpPr/>
          <p:nvPr/>
        </p:nvSpPr>
        <p:spPr bwMode="auto">
          <a:xfrm>
            <a:off x="2065812" y="3292539"/>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Less, greater</a:t>
            </a:r>
            <a:endParaRPr kumimoji="0" lang="en-CA"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6" name="Rounded Rectangle 15"/>
          <p:cNvSpPr/>
          <p:nvPr/>
        </p:nvSpPr>
        <p:spPr bwMode="auto">
          <a:xfrm>
            <a:off x="4411682" y="1537856"/>
            <a:ext cx="1615045" cy="882733"/>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Larger number = more</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7" name="Rounded Rectangle 16"/>
          <p:cNvSpPr/>
          <p:nvPr/>
        </p:nvSpPr>
        <p:spPr bwMode="auto">
          <a:xfrm>
            <a:off x="2675906" y="2046516"/>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Counting numbers</a:t>
            </a:r>
          </a:p>
        </p:txBody>
      </p:sp>
      <p:sp>
        <p:nvSpPr>
          <p:cNvPr id="38" name="Arrow: Right 37">
            <a:extLst>
              <a:ext uri="{FF2B5EF4-FFF2-40B4-BE49-F238E27FC236}">
                <a16:creationId xmlns:a16="http://schemas.microsoft.com/office/drawing/2014/main" id="{38B4EF4A-AE8D-49EB-B301-1D5B4FDC20CD}"/>
              </a:ext>
            </a:extLst>
          </p:cNvPr>
          <p:cNvSpPr/>
          <p:nvPr/>
        </p:nvSpPr>
        <p:spPr bwMode="auto">
          <a:xfrm rot="18393661">
            <a:off x="101236" y="5145542"/>
            <a:ext cx="1483920" cy="745174"/>
          </a:xfrm>
          <a:prstGeom prst="rightArrow">
            <a:avLst/>
          </a:prstGeom>
          <a:solidFill>
            <a:srgbClr val="00B050"/>
          </a:solidFill>
          <a:ln w="76200" cap="flat" cmpd="sng" algn="ctr">
            <a:solidFill>
              <a:srgbClr val="FFD62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Tree>
    <p:extLst>
      <p:ext uri="{BB962C8B-B14F-4D97-AF65-F5344CB8AC3E}">
        <p14:creationId xmlns:p14="http://schemas.microsoft.com/office/powerpoint/2010/main" val="1303316966"/>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age result"/>
          <p:cNvPicPr>
            <a:picLocks noChangeAspect="1" noChangeArrowheads="1"/>
          </p:cNvPicPr>
          <p:nvPr/>
        </p:nvPicPr>
        <p:blipFill>
          <a:blip r:embed="rId3" cstate="print"/>
          <a:srcRect l="18302" t="3290" r="18289" b="13767"/>
          <a:stretch>
            <a:fillRect/>
          </a:stretch>
        </p:blipFill>
        <p:spPr bwMode="auto">
          <a:xfrm>
            <a:off x="0" y="1"/>
            <a:ext cx="9144000" cy="6858000"/>
          </a:xfrm>
          <a:prstGeom prst="rect">
            <a:avLst/>
          </a:prstGeom>
          <a:noFill/>
        </p:spPr>
      </p:pic>
      <p:sp>
        <p:nvSpPr>
          <p:cNvPr id="2" name="Title 1"/>
          <p:cNvSpPr>
            <a:spLocks noGrp="1"/>
          </p:cNvSpPr>
          <p:nvPr>
            <p:ph type="title"/>
          </p:nvPr>
        </p:nvSpPr>
        <p:spPr>
          <a:xfrm>
            <a:off x="0" y="-10362"/>
            <a:ext cx="9144000" cy="1143000"/>
          </a:xfrm>
        </p:spPr>
        <p:txBody>
          <a:bodyPr/>
          <a:lstStyle/>
          <a:p>
            <a:r>
              <a:rPr lang="en-US" sz="6000" dirty="0">
                <a:solidFill>
                  <a:schemeClr val="tx1"/>
                </a:solidFill>
              </a:rPr>
              <a:t>Both are in there!</a:t>
            </a:r>
          </a:p>
        </p:txBody>
      </p:sp>
      <p:cxnSp>
        <p:nvCxnSpPr>
          <p:cNvPr id="9" name="Straight Connector 8"/>
          <p:cNvCxnSpPr>
            <a:cxnSpLocks/>
            <a:stCxn id="6" idx="0"/>
            <a:endCxn id="8" idx="1"/>
          </p:cNvCxnSpPr>
          <p:nvPr/>
        </p:nvCxnSpPr>
        <p:spPr bwMode="auto">
          <a:xfrm flipV="1">
            <a:off x="1466603" y="3666612"/>
            <a:ext cx="599209" cy="382874"/>
          </a:xfrm>
          <a:prstGeom prst="line">
            <a:avLst/>
          </a:prstGeom>
          <a:solidFill>
            <a:schemeClr val="accent1"/>
          </a:solidFill>
          <a:ln w="171450" cap="flat" cmpd="sng" algn="ctr">
            <a:solidFill>
              <a:srgbClr val="92D050"/>
            </a:solidFill>
            <a:prstDash val="solid"/>
            <a:round/>
            <a:headEnd type="none" w="med" len="med"/>
            <a:tailEnd type="none" w="med" len="med"/>
          </a:ln>
          <a:effectLst/>
        </p:spPr>
      </p:cxnSp>
      <p:cxnSp>
        <p:nvCxnSpPr>
          <p:cNvPr id="10" name="Straight Connector 9"/>
          <p:cNvCxnSpPr>
            <a:stCxn id="6" idx="3"/>
            <a:endCxn id="7" idx="1"/>
          </p:cNvCxnSpPr>
          <p:nvPr/>
        </p:nvCxnSpPr>
        <p:spPr bwMode="auto">
          <a:xfrm>
            <a:off x="2143496" y="4399809"/>
            <a:ext cx="130133" cy="682828"/>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1" name="Straight Connector 10"/>
          <p:cNvCxnSpPr>
            <a:stCxn id="8" idx="2"/>
            <a:endCxn id="7" idx="0"/>
          </p:cNvCxnSpPr>
          <p:nvPr/>
        </p:nvCxnSpPr>
        <p:spPr bwMode="auto">
          <a:xfrm>
            <a:off x="2873335" y="4040684"/>
            <a:ext cx="154378" cy="674806"/>
          </a:xfrm>
          <a:prstGeom prst="line">
            <a:avLst/>
          </a:prstGeom>
          <a:solidFill>
            <a:schemeClr val="accent1"/>
          </a:solidFill>
          <a:ln w="76200" cap="flat" cmpd="sng" algn="ctr">
            <a:solidFill>
              <a:srgbClr val="360000"/>
            </a:solidFill>
            <a:prstDash val="solid"/>
            <a:round/>
            <a:headEnd type="none" w="med" len="med"/>
            <a:tailEnd type="none" w="med" len="med"/>
          </a:ln>
          <a:effectLst/>
        </p:spPr>
      </p:cxnSp>
      <p:cxnSp>
        <p:nvCxnSpPr>
          <p:cNvPr id="22" name="Straight Connector 21"/>
          <p:cNvCxnSpPr>
            <a:cxnSpLocks/>
            <a:stCxn id="8" idx="0"/>
            <a:endCxn id="17" idx="2"/>
          </p:cNvCxnSpPr>
          <p:nvPr/>
        </p:nvCxnSpPr>
        <p:spPr bwMode="auto">
          <a:xfrm flipV="1">
            <a:off x="2873335" y="2794661"/>
            <a:ext cx="610094" cy="497878"/>
          </a:xfrm>
          <a:prstGeom prst="line">
            <a:avLst/>
          </a:prstGeom>
          <a:solidFill>
            <a:schemeClr val="accent1"/>
          </a:solidFill>
          <a:ln w="171450" cap="flat" cmpd="sng" algn="ctr">
            <a:solidFill>
              <a:srgbClr val="92D050"/>
            </a:solidFill>
            <a:prstDash val="solid"/>
            <a:round/>
            <a:headEnd type="none" w="med" len="med"/>
            <a:tailEnd type="none" w="med" len="med"/>
          </a:ln>
          <a:effectLst/>
        </p:spPr>
      </p:cxnSp>
      <p:cxnSp>
        <p:nvCxnSpPr>
          <p:cNvPr id="29" name="Straight Connector 28"/>
          <p:cNvCxnSpPr>
            <a:stCxn id="17" idx="3"/>
            <a:endCxn id="21" idx="0"/>
          </p:cNvCxnSpPr>
          <p:nvPr/>
        </p:nvCxnSpPr>
        <p:spPr bwMode="auto">
          <a:xfrm>
            <a:off x="4290951" y="2420589"/>
            <a:ext cx="512619" cy="637308"/>
          </a:xfrm>
          <a:prstGeom prst="line">
            <a:avLst/>
          </a:prstGeom>
          <a:solidFill>
            <a:schemeClr val="accent1"/>
          </a:solidFill>
          <a:ln w="76200" cap="flat" cmpd="sng" algn="ctr">
            <a:solidFill>
              <a:srgbClr val="360000"/>
            </a:solidFill>
            <a:prstDash val="solid"/>
            <a:round/>
            <a:headEnd type="none" w="med" len="med"/>
            <a:tailEnd type="none" w="med" len="med"/>
          </a:ln>
          <a:effectLst/>
        </p:spPr>
      </p:cxnSp>
      <p:cxnSp>
        <p:nvCxnSpPr>
          <p:cNvPr id="32" name="Straight Connector 31"/>
          <p:cNvCxnSpPr>
            <a:cxnSpLocks/>
            <a:stCxn id="16" idx="3"/>
            <a:endCxn id="15" idx="0"/>
          </p:cNvCxnSpPr>
          <p:nvPr/>
        </p:nvCxnSpPr>
        <p:spPr bwMode="auto">
          <a:xfrm>
            <a:off x="6026727" y="1979223"/>
            <a:ext cx="568037" cy="570015"/>
          </a:xfrm>
          <a:prstGeom prst="line">
            <a:avLst/>
          </a:prstGeom>
          <a:solidFill>
            <a:schemeClr val="accent1"/>
          </a:solidFill>
          <a:ln w="76200" cap="flat" cmpd="sng" algn="ctr">
            <a:solidFill>
              <a:srgbClr val="360000"/>
            </a:solidFill>
            <a:prstDash val="solid"/>
            <a:round/>
            <a:headEnd type="none" w="med" len="med"/>
            <a:tailEnd type="none" w="med" len="med"/>
          </a:ln>
          <a:effectLst/>
        </p:spPr>
      </p:cxnSp>
      <p:cxnSp>
        <p:nvCxnSpPr>
          <p:cNvPr id="35" name="Straight Connector 34"/>
          <p:cNvCxnSpPr>
            <a:stCxn id="15" idx="2"/>
            <a:endCxn id="20" idx="0"/>
          </p:cNvCxnSpPr>
          <p:nvPr/>
        </p:nvCxnSpPr>
        <p:spPr bwMode="auto">
          <a:xfrm>
            <a:off x="6594764" y="3297383"/>
            <a:ext cx="629392" cy="376052"/>
          </a:xfrm>
          <a:prstGeom prst="line">
            <a:avLst/>
          </a:prstGeom>
          <a:solidFill>
            <a:schemeClr val="accent1"/>
          </a:solidFill>
          <a:ln w="76200" cap="flat" cmpd="sng" algn="ctr">
            <a:solidFill>
              <a:srgbClr val="360000"/>
            </a:solidFill>
            <a:prstDash val="solid"/>
            <a:round/>
            <a:headEnd type="none" w="med" len="med"/>
            <a:tailEnd type="none" w="med" len="med"/>
          </a:ln>
          <a:effectLst/>
        </p:spPr>
      </p:cxnSp>
      <p:cxnSp>
        <p:nvCxnSpPr>
          <p:cNvPr id="39" name="Straight Connector 38"/>
          <p:cNvCxnSpPr>
            <a:stCxn id="20" idx="2"/>
            <a:endCxn id="19" idx="0"/>
          </p:cNvCxnSpPr>
          <p:nvPr/>
        </p:nvCxnSpPr>
        <p:spPr bwMode="auto">
          <a:xfrm flipH="1">
            <a:off x="6973783" y="4421580"/>
            <a:ext cx="250373" cy="298859"/>
          </a:xfrm>
          <a:prstGeom prst="line">
            <a:avLst/>
          </a:prstGeom>
          <a:solidFill>
            <a:schemeClr val="accent1"/>
          </a:solidFill>
          <a:ln w="76200" cap="flat" cmpd="sng" algn="ctr">
            <a:solidFill>
              <a:srgbClr val="360000"/>
            </a:solidFill>
            <a:prstDash val="solid"/>
            <a:round/>
            <a:headEnd type="none" w="med" len="med"/>
            <a:tailEnd type="none" w="med" len="med"/>
          </a:ln>
          <a:effectLst/>
        </p:spPr>
      </p:cxnSp>
      <p:cxnSp>
        <p:nvCxnSpPr>
          <p:cNvPr id="42" name="Straight Connector 41"/>
          <p:cNvCxnSpPr>
            <a:stCxn id="19" idx="1"/>
          </p:cNvCxnSpPr>
          <p:nvPr/>
        </p:nvCxnSpPr>
        <p:spPr bwMode="auto">
          <a:xfrm flipH="1">
            <a:off x="5759533" y="5144983"/>
            <a:ext cx="302816" cy="210788"/>
          </a:xfrm>
          <a:prstGeom prst="line">
            <a:avLst/>
          </a:prstGeom>
          <a:solidFill>
            <a:schemeClr val="accent1"/>
          </a:solidFill>
          <a:ln w="76200" cap="flat" cmpd="sng" algn="ctr">
            <a:solidFill>
              <a:srgbClr val="360000"/>
            </a:solidFill>
            <a:prstDash val="solid"/>
            <a:round/>
            <a:headEnd type="none" w="med" len="med"/>
            <a:tailEnd type="none" w="med" len="med"/>
          </a:ln>
          <a:effectLst/>
        </p:spPr>
      </p:cxnSp>
      <p:cxnSp>
        <p:nvCxnSpPr>
          <p:cNvPr id="45" name="Straight Connector 44"/>
          <p:cNvCxnSpPr>
            <a:cxnSpLocks/>
            <a:stCxn id="18" idx="2"/>
            <a:endCxn id="14" idx="0"/>
          </p:cNvCxnSpPr>
          <p:nvPr/>
        </p:nvCxnSpPr>
        <p:spPr bwMode="auto">
          <a:xfrm flipH="1">
            <a:off x="4975762" y="4841175"/>
            <a:ext cx="221670" cy="441367"/>
          </a:xfrm>
          <a:prstGeom prst="line">
            <a:avLst/>
          </a:prstGeom>
          <a:solidFill>
            <a:schemeClr val="accent1"/>
          </a:solidFill>
          <a:ln w="76200" cap="flat" cmpd="sng" algn="ctr">
            <a:solidFill>
              <a:srgbClr val="360000"/>
            </a:solidFill>
            <a:prstDash val="solid"/>
            <a:round/>
            <a:headEnd type="none" w="med" len="med"/>
            <a:tailEnd type="none" w="med" len="med"/>
          </a:ln>
          <a:effectLst/>
        </p:spPr>
      </p:cxnSp>
      <p:cxnSp>
        <p:nvCxnSpPr>
          <p:cNvPr id="48" name="Straight Connector 47"/>
          <p:cNvCxnSpPr>
            <a:endCxn id="18" idx="0"/>
          </p:cNvCxnSpPr>
          <p:nvPr/>
        </p:nvCxnSpPr>
        <p:spPr bwMode="auto">
          <a:xfrm>
            <a:off x="4839196" y="3827818"/>
            <a:ext cx="358236" cy="265212"/>
          </a:xfrm>
          <a:prstGeom prst="line">
            <a:avLst/>
          </a:prstGeom>
          <a:solidFill>
            <a:schemeClr val="accent1"/>
          </a:solidFill>
          <a:ln w="76200" cap="flat" cmpd="sng" algn="ctr">
            <a:solidFill>
              <a:srgbClr val="360000"/>
            </a:solidFill>
            <a:prstDash val="solid"/>
            <a:round/>
            <a:headEnd type="none" w="med" len="med"/>
            <a:tailEnd type="none" w="med" len="med"/>
          </a:ln>
          <a:effectLst/>
        </p:spPr>
      </p:cxnSp>
      <p:cxnSp>
        <p:nvCxnSpPr>
          <p:cNvPr id="50" name="Straight Connector 49"/>
          <p:cNvCxnSpPr/>
          <p:nvPr/>
        </p:nvCxnSpPr>
        <p:spPr bwMode="auto">
          <a:xfrm flipV="1">
            <a:off x="5642759" y="3241964"/>
            <a:ext cx="176150" cy="190013"/>
          </a:xfrm>
          <a:prstGeom prst="line">
            <a:avLst/>
          </a:prstGeom>
          <a:solidFill>
            <a:schemeClr val="accent1"/>
          </a:solidFill>
          <a:ln w="76200" cap="flat" cmpd="sng" algn="ctr">
            <a:solidFill>
              <a:srgbClr val="360000"/>
            </a:solidFill>
            <a:prstDash val="solid"/>
            <a:round/>
            <a:headEnd type="none" w="med" len="med"/>
            <a:tailEnd type="none" w="med" len="med"/>
          </a:ln>
          <a:effectLst/>
        </p:spPr>
      </p:cxnSp>
      <p:cxnSp>
        <p:nvCxnSpPr>
          <p:cNvPr id="52" name="Straight Connector 51"/>
          <p:cNvCxnSpPr>
            <a:stCxn id="18" idx="3"/>
            <a:endCxn id="20" idx="1"/>
          </p:cNvCxnSpPr>
          <p:nvPr/>
        </p:nvCxnSpPr>
        <p:spPr bwMode="auto">
          <a:xfrm flipV="1">
            <a:off x="6004954" y="4047508"/>
            <a:ext cx="411679" cy="419595"/>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55" name="Straight Connector 54"/>
          <p:cNvCxnSpPr>
            <a:stCxn id="19" idx="1"/>
            <a:endCxn id="6" idx="3"/>
          </p:cNvCxnSpPr>
          <p:nvPr/>
        </p:nvCxnSpPr>
        <p:spPr bwMode="auto">
          <a:xfrm flipH="1" flipV="1">
            <a:off x="2143496" y="4399809"/>
            <a:ext cx="3918853" cy="745174"/>
          </a:xfrm>
          <a:prstGeom prst="line">
            <a:avLst/>
          </a:prstGeom>
          <a:solidFill>
            <a:schemeClr val="accent1"/>
          </a:solidFill>
          <a:ln w="76200" cap="flat" cmpd="sng" algn="ctr">
            <a:solidFill>
              <a:srgbClr val="360000"/>
            </a:solidFill>
            <a:prstDash val="solid"/>
            <a:round/>
            <a:headEnd type="none" w="med" len="med"/>
            <a:tailEnd type="none" w="med" len="med"/>
          </a:ln>
          <a:effectLst/>
        </p:spPr>
      </p:cxnSp>
      <p:cxnSp>
        <p:nvCxnSpPr>
          <p:cNvPr id="58" name="Straight Connector 57"/>
          <p:cNvCxnSpPr>
            <a:stCxn id="19" idx="1"/>
            <a:endCxn id="17" idx="2"/>
          </p:cNvCxnSpPr>
          <p:nvPr/>
        </p:nvCxnSpPr>
        <p:spPr bwMode="auto">
          <a:xfrm flipH="1" flipV="1">
            <a:off x="3483429" y="2794661"/>
            <a:ext cx="2578920" cy="2350322"/>
          </a:xfrm>
          <a:prstGeom prst="line">
            <a:avLst/>
          </a:prstGeom>
          <a:solidFill>
            <a:schemeClr val="accent1"/>
          </a:solidFill>
          <a:ln w="76200" cap="flat" cmpd="sng" algn="ctr">
            <a:solidFill>
              <a:srgbClr val="360000"/>
            </a:solidFill>
            <a:prstDash val="solid"/>
            <a:round/>
            <a:headEnd type="none" w="med" len="med"/>
            <a:tailEnd type="none" w="med" len="med"/>
          </a:ln>
          <a:effectLst/>
        </p:spPr>
      </p:cxnSp>
      <p:cxnSp>
        <p:nvCxnSpPr>
          <p:cNvPr id="61" name="Straight Connector 60"/>
          <p:cNvCxnSpPr>
            <a:cxnSpLocks/>
            <a:stCxn id="20" idx="1"/>
            <a:endCxn id="16" idx="2"/>
          </p:cNvCxnSpPr>
          <p:nvPr/>
        </p:nvCxnSpPr>
        <p:spPr bwMode="auto">
          <a:xfrm flipH="1" flipV="1">
            <a:off x="5219205" y="2420589"/>
            <a:ext cx="1197428" cy="1626919"/>
          </a:xfrm>
          <a:prstGeom prst="line">
            <a:avLst/>
          </a:prstGeom>
          <a:solidFill>
            <a:schemeClr val="accent1"/>
          </a:solidFill>
          <a:ln w="76200" cap="flat" cmpd="sng" algn="ctr">
            <a:solidFill>
              <a:srgbClr val="360000"/>
            </a:solidFill>
            <a:prstDash val="solid"/>
            <a:round/>
            <a:headEnd type="none" w="med" len="med"/>
            <a:tailEnd type="none" w="med" len="med"/>
          </a:ln>
          <a:effectLst/>
        </p:spPr>
      </p:cxnSp>
      <p:cxnSp>
        <p:nvCxnSpPr>
          <p:cNvPr id="64" name="Straight Connector 63"/>
          <p:cNvCxnSpPr>
            <a:stCxn id="21" idx="1"/>
            <a:endCxn id="7" idx="0"/>
          </p:cNvCxnSpPr>
          <p:nvPr/>
        </p:nvCxnSpPr>
        <p:spPr bwMode="auto">
          <a:xfrm flipH="1">
            <a:off x="3027713" y="3431970"/>
            <a:ext cx="968334" cy="1283520"/>
          </a:xfrm>
          <a:prstGeom prst="line">
            <a:avLst/>
          </a:prstGeom>
          <a:solidFill>
            <a:schemeClr val="accent1"/>
          </a:solidFill>
          <a:ln w="76200" cap="flat" cmpd="sng" algn="ctr">
            <a:solidFill>
              <a:srgbClr val="360000"/>
            </a:solidFill>
            <a:prstDash val="solid"/>
            <a:round/>
            <a:headEnd type="none" w="med" len="med"/>
            <a:tailEnd type="none" w="med" len="med"/>
          </a:ln>
          <a:effectLst/>
        </p:spPr>
      </p:cxnSp>
      <p:cxnSp>
        <p:nvCxnSpPr>
          <p:cNvPr id="67" name="Straight Connector 66"/>
          <p:cNvCxnSpPr>
            <a:stCxn id="21" idx="3"/>
            <a:endCxn id="19" idx="0"/>
          </p:cNvCxnSpPr>
          <p:nvPr/>
        </p:nvCxnSpPr>
        <p:spPr bwMode="auto">
          <a:xfrm>
            <a:off x="5611092" y="3431970"/>
            <a:ext cx="1362691" cy="1288469"/>
          </a:xfrm>
          <a:prstGeom prst="line">
            <a:avLst/>
          </a:prstGeom>
          <a:solidFill>
            <a:schemeClr val="accent1"/>
          </a:solidFill>
          <a:ln w="76200" cap="flat" cmpd="sng" algn="ctr">
            <a:solidFill>
              <a:srgbClr val="360000"/>
            </a:solidFill>
            <a:prstDash val="solid"/>
            <a:round/>
            <a:headEnd type="none" w="med" len="med"/>
            <a:tailEnd type="none" w="med" len="med"/>
          </a:ln>
          <a:effectLst/>
        </p:spPr>
      </p:cxnSp>
      <p:sp>
        <p:nvSpPr>
          <p:cNvPr id="6" name="Rounded Rectangle 5"/>
          <p:cNvSpPr/>
          <p:nvPr/>
        </p:nvSpPr>
        <p:spPr bwMode="auto">
          <a:xfrm>
            <a:off x="789709" y="4049486"/>
            <a:ext cx="1353787" cy="7006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Number = size</a:t>
            </a:r>
            <a:endParaRPr kumimoji="0" lang="en-CA"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8" name="Rounded Rectangle 7"/>
          <p:cNvSpPr/>
          <p:nvPr/>
        </p:nvSpPr>
        <p:spPr bwMode="auto">
          <a:xfrm>
            <a:off x="2065812" y="3292539"/>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Less, greater</a:t>
            </a:r>
            <a:endParaRPr kumimoji="0" lang="en-CA"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5" name="Rounded Rectangle 14"/>
          <p:cNvSpPr/>
          <p:nvPr/>
        </p:nvSpPr>
        <p:spPr bwMode="auto">
          <a:xfrm>
            <a:off x="5684322" y="2549238"/>
            <a:ext cx="1820883" cy="748145"/>
          </a:xfrm>
          <a:prstGeom prst="roundRect">
            <a:avLst>
              <a:gd name="adj" fmla="val 47369"/>
            </a:avLst>
          </a:prstGeom>
          <a:solidFill>
            <a:srgbClr val="000514">
              <a:alpha val="83922"/>
            </a:srgbClr>
          </a:solidFill>
          <a:ln w="57150" cap="flat" cmpd="sng" algn="ctr">
            <a:solidFill>
              <a:schemeClr val="accent4">
                <a:lumMod val="2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DADADA">
                    <a:lumMod val="50000"/>
                  </a:srgbClr>
                </a:solidFill>
                <a:effectLst>
                  <a:outerShdw blurRad="38100" dist="38100" dir="2700000" algn="tl">
                    <a:srgbClr val="000000">
                      <a:alpha val="43137"/>
                    </a:srgbClr>
                  </a:outerShdw>
                </a:effectLst>
                <a:uLnTx/>
                <a:uFillTx/>
                <a:latin typeface="Arial" pitchFamily="34" charset="0"/>
                <a:ea typeface="+mn-ea"/>
                <a:cs typeface="Arial" pitchFamily="34" charset="0"/>
              </a:rPr>
              <a:t>More = better!</a:t>
            </a:r>
            <a:endParaRPr kumimoji="0" lang="en-CA" sz="2000" b="1" i="0" u="none" strike="noStrike" kern="1200" cap="none" spc="0" normalizeH="0" baseline="0" noProof="0" dirty="0">
              <a:ln>
                <a:noFill/>
              </a:ln>
              <a:solidFill>
                <a:srgbClr val="DADADA">
                  <a:lumMod val="50000"/>
                </a:srgbClr>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9" name="Rounded Rectangle 18"/>
          <p:cNvSpPr/>
          <p:nvPr/>
        </p:nvSpPr>
        <p:spPr bwMode="auto">
          <a:xfrm>
            <a:off x="6062349" y="4720439"/>
            <a:ext cx="1822868" cy="849088"/>
          </a:xfrm>
          <a:prstGeom prst="roundRect">
            <a:avLst>
              <a:gd name="adj" fmla="val 47369"/>
            </a:avLst>
          </a:prstGeom>
          <a:solidFill>
            <a:srgbClr val="000514">
              <a:alpha val="83922"/>
            </a:srgbClr>
          </a:solidFill>
          <a:ln w="57150" cap="flat" cmpd="sng" algn="ctr">
            <a:solidFill>
              <a:schemeClr val="accent4">
                <a:lumMod val="2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DADADA">
                    <a:lumMod val="50000"/>
                  </a:srgbClr>
                </a:solidFill>
                <a:effectLst>
                  <a:outerShdw blurRad="38100" dist="38100" dir="2700000" algn="tl">
                    <a:srgbClr val="000000">
                      <a:alpha val="43137"/>
                    </a:srgbClr>
                  </a:outerShdw>
                </a:effectLst>
                <a:uLnTx/>
                <a:uFillTx/>
                <a:latin typeface="Arial" pitchFamily="34" charset="0"/>
                <a:ea typeface="+mn-ea"/>
                <a:cs typeface="Arial" pitchFamily="34" charset="0"/>
              </a:rPr>
              <a:t>Rational numbers</a:t>
            </a:r>
            <a:endParaRPr kumimoji="0" lang="en-CA" sz="2000" b="1" i="0" u="none" strike="noStrike" kern="1200" cap="none" spc="0" normalizeH="0" baseline="0" noProof="0" dirty="0">
              <a:ln>
                <a:noFill/>
              </a:ln>
              <a:solidFill>
                <a:srgbClr val="DADADA">
                  <a:lumMod val="50000"/>
                </a:srgbClr>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20" name="Rounded Rectangle 19"/>
          <p:cNvSpPr/>
          <p:nvPr/>
        </p:nvSpPr>
        <p:spPr bwMode="auto">
          <a:xfrm>
            <a:off x="6416633" y="3673435"/>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1 / big = small</a:t>
            </a:r>
            <a:endParaRPr kumimoji="0" lang="en-CA"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cxnSp>
        <p:nvCxnSpPr>
          <p:cNvPr id="88" name="Straight Connector 87"/>
          <p:cNvCxnSpPr>
            <a:cxnSpLocks/>
            <a:stCxn id="16" idx="2"/>
            <a:endCxn id="21" idx="0"/>
          </p:cNvCxnSpPr>
          <p:nvPr/>
        </p:nvCxnSpPr>
        <p:spPr bwMode="auto">
          <a:xfrm flipH="1">
            <a:off x="4803570" y="2420589"/>
            <a:ext cx="415635" cy="637308"/>
          </a:xfrm>
          <a:prstGeom prst="line">
            <a:avLst/>
          </a:prstGeom>
          <a:solidFill>
            <a:schemeClr val="accent1"/>
          </a:solidFill>
          <a:ln w="76200" cap="flat" cmpd="sng" algn="ctr">
            <a:solidFill>
              <a:srgbClr val="360000"/>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3EE5FB8C-98DD-41DF-93E6-51CC22924D47}"/>
              </a:ext>
            </a:extLst>
          </p:cNvPr>
          <p:cNvCxnSpPr>
            <a:cxnSpLocks/>
            <a:stCxn id="7" idx="3"/>
            <a:endCxn id="14" idx="1"/>
          </p:cNvCxnSpPr>
          <p:nvPr/>
        </p:nvCxnSpPr>
        <p:spPr bwMode="auto">
          <a:xfrm>
            <a:off x="3781796" y="5082637"/>
            <a:ext cx="350818" cy="567052"/>
          </a:xfrm>
          <a:prstGeom prst="line">
            <a:avLst/>
          </a:prstGeom>
          <a:solidFill>
            <a:schemeClr val="accent1"/>
          </a:solidFill>
          <a:ln w="76200" cap="flat" cmpd="sng" algn="ctr">
            <a:solidFill>
              <a:srgbClr val="360000"/>
            </a:solidFill>
            <a:prstDash val="solid"/>
            <a:round/>
            <a:headEnd type="none" w="med" len="med"/>
            <a:tailEnd type="none" w="med" len="med"/>
          </a:ln>
          <a:effectLst/>
        </p:spPr>
      </p:cxnSp>
      <p:sp>
        <p:nvSpPr>
          <p:cNvPr id="14" name="Rounded Rectangle 13"/>
          <p:cNvSpPr/>
          <p:nvPr/>
        </p:nvSpPr>
        <p:spPr bwMode="auto">
          <a:xfrm>
            <a:off x="4132614" y="5282542"/>
            <a:ext cx="1686295" cy="734293"/>
          </a:xfrm>
          <a:prstGeom prst="roundRect">
            <a:avLst>
              <a:gd name="adj" fmla="val 47369"/>
            </a:avLst>
          </a:prstGeom>
          <a:solidFill>
            <a:srgbClr val="000514">
              <a:alpha val="83922"/>
            </a:srgbClr>
          </a:solidFill>
          <a:ln w="57150" cap="flat" cmpd="sng" algn="ctr">
            <a:solidFill>
              <a:schemeClr val="accent4">
                <a:lumMod val="2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DADADA">
                    <a:lumMod val="50000"/>
                  </a:srgbClr>
                </a:solidFill>
                <a:effectLst>
                  <a:outerShdw blurRad="38100" dist="38100" dir="2700000" algn="tl">
                    <a:srgbClr val="000000">
                      <a:alpha val="43137"/>
                    </a:srgbClr>
                  </a:outerShdw>
                </a:effectLst>
                <a:uLnTx/>
                <a:uFillTx/>
                <a:latin typeface="Arial" pitchFamily="34" charset="0"/>
                <a:ea typeface="+mn-ea"/>
                <a:cs typeface="Arial" pitchFamily="34" charset="0"/>
              </a:rPr>
              <a:t>Pizza slices</a:t>
            </a:r>
            <a:endParaRPr kumimoji="0" lang="en-CA" sz="2000" b="1" i="0" u="none" strike="noStrike" kern="1200" cap="none" spc="0" normalizeH="0" baseline="0" noProof="0" dirty="0">
              <a:ln>
                <a:noFill/>
              </a:ln>
              <a:solidFill>
                <a:srgbClr val="DADADA">
                  <a:lumMod val="50000"/>
                </a:srgbClr>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cxnSp>
        <p:nvCxnSpPr>
          <p:cNvPr id="46" name="Straight Connector 45">
            <a:extLst>
              <a:ext uri="{FF2B5EF4-FFF2-40B4-BE49-F238E27FC236}">
                <a16:creationId xmlns:a16="http://schemas.microsoft.com/office/drawing/2014/main" id="{2E64B022-452F-4C11-8127-A6A2C66730C4}"/>
              </a:ext>
            </a:extLst>
          </p:cNvPr>
          <p:cNvCxnSpPr>
            <a:cxnSpLocks/>
            <a:stCxn id="17" idx="3"/>
            <a:endCxn id="16" idx="1"/>
          </p:cNvCxnSpPr>
          <p:nvPr/>
        </p:nvCxnSpPr>
        <p:spPr bwMode="auto">
          <a:xfrm flipV="1">
            <a:off x="4290951" y="1979223"/>
            <a:ext cx="120731" cy="441366"/>
          </a:xfrm>
          <a:prstGeom prst="line">
            <a:avLst/>
          </a:prstGeom>
          <a:solidFill>
            <a:schemeClr val="accent1"/>
          </a:solidFill>
          <a:ln w="171450" cap="flat" cmpd="sng" algn="ctr">
            <a:solidFill>
              <a:srgbClr val="92D050"/>
            </a:solidFill>
            <a:prstDash val="solid"/>
            <a:round/>
            <a:headEnd type="none" w="med" len="med"/>
            <a:tailEnd type="none" w="med" len="med"/>
          </a:ln>
          <a:effectLst/>
        </p:spPr>
      </p:cxnSp>
      <p:sp>
        <p:nvSpPr>
          <p:cNvPr id="16" name="Rounded Rectangle 15"/>
          <p:cNvSpPr/>
          <p:nvPr/>
        </p:nvSpPr>
        <p:spPr bwMode="auto">
          <a:xfrm>
            <a:off x="4411682" y="1537856"/>
            <a:ext cx="1615045" cy="882733"/>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Larger number = more</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7" name="Rounded Rectangle 16"/>
          <p:cNvSpPr/>
          <p:nvPr/>
        </p:nvSpPr>
        <p:spPr bwMode="auto">
          <a:xfrm>
            <a:off x="2675906" y="2046516"/>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Counting numbers</a:t>
            </a:r>
          </a:p>
        </p:txBody>
      </p:sp>
      <p:sp>
        <p:nvSpPr>
          <p:cNvPr id="21" name="Rounded Rectangle 20"/>
          <p:cNvSpPr/>
          <p:nvPr/>
        </p:nvSpPr>
        <p:spPr bwMode="auto">
          <a:xfrm>
            <a:off x="3996047" y="3057897"/>
            <a:ext cx="1615045" cy="748145"/>
          </a:xfrm>
          <a:prstGeom prst="roundRect">
            <a:avLst>
              <a:gd name="adj" fmla="val 47369"/>
            </a:avLst>
          </a:prstGeom>
          <a:solidFill>
            <a:srgbClr val="000514">
              <a:alpha val="83922"/>
            </a:srgbClr>
          </a:solidFill>
          <a:ln w="57150" cap="flat" cmpd="sng" algn="ctr">
            <a:solidFill>
              <a:schemeClr val="accent4">
                <a:lumMod val="2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DADADA">
                    <a:lumMod val="50000"/>
                  </a:srgbClr>
                </a:solidFill>
                <a:effectLst>
                  <a:outerShdw blurRad="38100" dist="38100" dir="2700000" algn="tl">
                    <a:srgbClr val="000000">
                      <a:alpha val="43137"/>
                    </a:srgbClr>
                  </a:outerShdw>
                </a:effectLst>
                <a:uLnTx/>
                <a:uFillTx/>
                <a:latin typeface="Arial" pitchFamily="34" charset="0"/>
                <a:ea typeface="+mn-ea"/>
                <a:cs typeface="Arial" pitchFamily="34" charset="0"/>
              </a:rPr>
              <a:t>Division</a:t>
            </a:r>
            <a:endParaRPr kumimoji="0" lang="en-CA" sz="2000" b="1" i="0" u="none" strike="noStrike" kern="1200" cap="none" spc="0" normalizeH="0" baseline="0" noProof="0" dirty="0">
              <a:ln>
                <a:noFill/>
              </a:ln>
              <a:solidFill>
                <a:srgbClr val="DADADA">
                  <a:lumMod val="50000"/>
                </a:srgbClr>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cxnSp>
        <p:nvCxnSpPr>
          <p:cNvPr id="49" name="Straight Connector 48">
            <a:extLst>
              <a:ext uri="{FF2B5EF4-FFF2-40B4-BE49-F238E27FC236}">
                <a16:creationId xmlns:a16="http://schemas.microsoft.com/office/drawing/2014/main" id="{BBE4E33C-0EEB-4A17-89E9-44230A01E99A}"/>
              </a:ext>
            </a:extLst>
          </p:cNvPr>
          <p:cNvCxnSpPr>
            <a:cxnSpLocks/>
            <a:stCxn id="7" idx="3"/>
            <a:endCxn id="18" idx="1"/>
          </p:cNvCxnSpPr>
          <p:nvPr/>
        </p:nvCxnSpPr>
        <p:spPr bwMode="auto">
          <a:xfrm flipV="1">
            <a:off x="3781796" y="4467103"/>
            <a:ext cx="608113" cy="615534"/>
          </a:xfrm>
          <a:prstGeom prst="line">
            <a:avLst/>
          </a:prstGeom>
          <a:solidFill>
            <a:schemeClr val="accent1"/>
          </a:solidFill>
          <a:ln w="76200" cap="flat" cmpd="sng" algn="ctr">
            <a:solidFill>
              <a:srgbClr val="FF0000"/>
            </a:solidFill>
            <a:prstDash val="solid"/>
            <a:round/>
            <a:headEnd type="none" w="med" len="med"/>
            <a:tailEnd type="none" w="med" len="med"/>
          </a:ln>
          <a:effectLst/>
        </p:spPr>
      </p:cxnSp>
      <p:sp>
        <p:nvSpPr>
          <p:cNvPr id="18" name="Rounded Rectangle 17"/>
          <p:cNvSpPr/>
          <p:nvPr/>
        </p:nvSpPr>
        <p:spPr bwMode="auto">
          <a:xfrm>
            <a:off x="4389909" y="4093030"/>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Numerator / </a:t>
            </a:r>
            <a:r>
              <a:rPr kumimoji="0" lang="en-US" sz="1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denom</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7" name="Rounded Rectangle 6"/>
          <p:cNvSpPr/>
          <p:nvPr/>
        </p:nvSpPr>
        <p:spPr bwMode="auto">
          <a:xfrm>
            <a:off x="2273629" y="4715490"/>
            <a:ext cx="1508167" cy="734293"/>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Fractions = parts</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grpSp>
        <p:nvGrpSpPr>
          <p:cNvPr id="3" name="Group 2">
            <a:extLst>
              <a:ext uri="{FF2B5EF4-FFF2-40B4-BE49-F238E27FC236}">
                <a16:creationId xmlns:a16="http://schemas.microsoft.com/office/drawing/2014/main" id="{E30554BD-631F-41CB-9B19-008EB01579B5}"/>
              </a:ext>
            </a:extLst>
          </p:cNvPr>
          <p:cNvGrpSpPr/>
          <p:nvPr/>
        </p:nvGrpSpPr>
        <p:grpSpPr>
          <a:xfrm>
            <a:off x="191003" y="1137238"/>
            <a:ext cx="2461153" cy="2515409"/>
            <a:chOff x="191003" y="1137238"/>
            <a:chExt cx="2461153" cy="2515409"/>
          </a:xfrm>
        </p:grpSpPr>
        <p:sp>
          <p:nvSpPr>
            <p:cNvPr id="38" name="Rectangle 4">
              <a:extLst>
                <a:ext uri="{FF2B5EF4-FFF2-40B4-BE49-F238E27FC236}">
                  <a16:creationId xmlns:a16="http://schemas.microsoft.com/office/drawing/2014/main" id="{9545E0E4-187C-427D-ABE7-7AFA74056DE7}"/>
                </a:ext>
              </a:extLst>
            </p:cNvPr>
            <p:cNvSpPr>
              <a:spLocks noChangeArrowheads="1"/>
            </p:cNvSpPr>
            <p:nvPr/>
          </p:nvSpPr>
          <p:spPr bwMode="auto">
            <a:xfrm>
              <a:off x="191003" y="1137238"/>
              <a:ext cx="2461153" cy="1569660"/>
            </a:xfrm>
            <a:prstGeom prst="rect">
              <a:avLst/>
            </a:prstGeom>
            <a:solidFill>
              <a:srgbClr val="000000">
                <a:alpha val="50196"/>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Times New Roman" pitchFamily="18" charset="0"/>
                  <a:cs typeface="Arial" pitchFamily="34" charset="0"/>
                </a:rPr>
                <a:t>Stronger connections more likely to activate</a:t>
              </a:r>
              <a:endParaRPr kumimoji="0" lang="en-US" sz="360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37" name="Arrow: Right 36">
              <a:extLst>
                <a:ext uri="{FF2B5EF4-FFF2-40B4-BE49-F238E27FC236}">
                  <a16:creationId xmlns:a16="http://schemas.microsoft.com/office/drawing/2014/main" id="{F9F7443B-82C1-4A7E-8200-EF81A0867730}"/>
                </a:ext>
              </a:extLst>
            </p:cNvPr>
            <p:cNvSpPr/>
            <p:nvPr/>
          </p:nvSpPr>
          <p:spPr bwMode="auto">
            <a:xfrm rot="4578757">
              <a:off x="1099440" y="2863504"/>
              <a:ext cx="922519" cy="655767"/>
            </a:xfrm>
            <a:prstGeom prst="rightArrow">
              <a:avLst/>
            </a:prstGeom>
            <a:solidFill>
              <a:srgbClr val="00B050"/>
            </a:solidFill>
            <a:ln w="76200" cap="flat" cmpd="sng" algn="ctr">
              <a:solidFill>
                <a:srgbClr val="FFD62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aramond" pitchFamily="18" charset="0"/>
                <a:ea typeface="+mn-ea"/>
                <a:cs typeface="+mn-cs"/>
              </a:endParaRPr>
            </a:p>
          </p:txBody>
        </p:sp>
      </p:grpSp>
    </p:spTree>
    <p:extLst>
      <p:ext uri="{BB962C8B-B14F-4D97-AF65-F5344CB8AC3E}">
        <p14:creationId xmlns:p14="http://schemas.microsoft.com/office/powerpoint/2010/main" val="1012392329"/>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age result"/>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66000"/>
                    </a14:imgEffect>
                  </a14:imgLayer>
                </a14:imgProps>
              </a:ext>
            </a:extLst>
          </a:blip>
          <a:srcRect l="18302" t="3290" r="18289" b="13767"/>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sz="6000" dirty="0"/>
              <a:t>Prior Knowledge</a:t>
            </a:r>
            <a:endParaRPr lang="en-CA" sz="6000" dirty="0"/>
          </a:p>
        </p:txBody>
      </p:sp>
      <p:sp>
        <p:nvSpPr>
          <p:cNvPr id="37" name="Content Placeholder 36"/>
          <p:cNvSpPr>
            <a:spLocks noGrp="1"/>
          </p:cNvSpPr>
          <p:nvPr>
            <p:ph idx="1"/>
          </p:nvPr>
        </p:nvSpPr>
        <p:spPr>
          <a:xfrm>
            <a:off x="0" y="1528435"/>
            <a:ext cx="9144000" cy="4691611"/>
          </a:xfrm>
          <a:noFill/>
        </p:spPr>
        <p:txBody>
          <a:bodyPr/>
          <a:lstStyle/>
          <a:p>
            <a:pPr marL="0" lvl="0" indent="0" algn="ctr">
              <a:spcBef>
                <a:spcPts val="0"/>
              </a:spcBef>
              <a:buClr>
                <a:srgbClr val="FFCC00"/>
              </a:buClr>
              <a:buNone/>
              <a:defRPr/>
            </a:pPr>
            <a:r>
              <a:rPr lang="en-US" sz="4400" kern="1200" dirty="0">
                <a:solidFill>
                  <a:srgbClr val="FFFFFF"/>
                </a:solidFill>
              </a:rPr>
              <a:t>Strongly connected </a:t>
            </a:r>
          </a:p>
          <a:p>
            <a:pPr marL="0" lvl="0" indent="0" algn="ctr">
              <a:spcBef>
                <a:spcPts val="0"/>
              </a:spcBef>
              <a:buClr>
                <a:srgbClr val="FFCC00"/>
              </a:buClr>
              <a:buNone/>
              <a:defRPr/>
            </a:pPr>
            <a:r>
              <a:rPr lang="en-US" sz="4400" kern="1200" dirty="0">
                <a:solidFill>
                  <a:srgbClr val="FFFFFF"/>
                </a:solidFill>
              </a:rPr>
              <a:t>prior knowledge </a:t>
            </a:r>
          </a:p>
          <a:p>
            <a:pPr marL="0" lvl="0" indent="0" algn="ctr">
              <a:spcBef>
                <a:spcPts val="0"/>
              </a:spcBef>
              <a:buClr>
                <a:srgbClr val="FFCC00"/>
              </a:buClr>
              <a:buNone/>
              <a:defRPr/>
            </a:pPr>
            <a:r>
              <a:rPr lang="en-US" sz="4400" kern="1200" dirty="0">
                <a:solidFill>
                  <a:srgbClr val="FFFFFF"/>
                </a:solidFill>
              </a:rPr>
              <a:t>can </a:t>
            </a:r>
            <a:r>
              <a:rPr lang="en-US" sz="4400" kern="1200" dirty="0">
                <a:solidFill>
                  <a:srgbClr val="FFD629"/>
                </a:solidFill>
              </a:rPr>
              <a:t>conflict </a:t>
            </a:r>
            <a:r>
              <a:rPr lang="en-US" sz="4400" kern="1200" dirty="0">
                <a:solidFill>
                  <a:srgbClr val="FFFFFF"/>
                </a:solidFill>
              </a:rPr>
              <a:t>with </a:t>
            </a:r>
          </a:p>
          <a:p>
            <a:pPr marL="0" lvl="0" indent="0" algn="ctr">
              <a:spcBef>
                <a:spcPts val="0"/>
              </a:spcBef>
              <a:buClr>
                <a:srgbClr val="FFCC00"/>
              </a:buClr>
              <a:buNone/>
              <a:defRPr/>
            </a:pPr>
            <a:r>
              <a:rPr lang="en-US" sz="4400" kern="1200" dirty="0">
                <a:solidFill>
                  <a:srgbClr val="FFFFFF"/>
                </a:solidFill>
              </a:rPr>
              <a:t>new knowledge for </a:t>
            </a:r>
          </a:p>
          <a:p>
            <a:pPr marL="0" lvl="0" indent="0" algn="ctr">
              <a:spcBef>
                <a:spcPts val="0"/>
              </a:spcBef>
              <a:buClr>
                <a:srgbClr val="FFCC00"/>
              </a:buClr>
              <a:buNone/>
              <a:defRPr/>
            </a:pPr>
            <a:r>
              <a:rPr lang="en-US" sz="4400" kern="1200" dirty="0">
                <a:solidFill>
                  <a:srgbClr val="FFFFFF"/>
                </a:solidFill>
              </a:rPr>
              <a:t>a </a:t>
            </a:r>
            <a:r>
              <a:rPr lang="en-US" sz="4400" kern="1200" dirty="0">
                <a:solidFill>
                  <a:srgbClr val="FFD629"/>
                </a:solidFill>
              </a:rPr>
              <a:t>surprisingly</a:t>
            </a:r>
            <a:r>
              <a:rPr lang="en-US" sz="4400" kern="1200" dirty="0">
                <a:solidFill>
                  <a:srgbClr val="FFFFFF"/>
                </a:solidFill>
              </a:rPr>
              <a:t> </a:t>
            </a:r>
            <a:r>
              <a:rPr lang="en-US" sz="4400" kern="1200" dirty="0">
                <a:solidFill>
                  <a:srgbClr val="FFD629"/>
                </a:solidFill>
              </a:rPr>
              <a:t>long</a:t>
            </a:r>
            <a:r>
              <a:rPr lang="en-US" sz="4400" kern="1200" dirty="0">
                <a:solidFill>
                  <a:srgbClr val="FFFFFF"/>
                </a:solidFill>
              </a:rPr>
              <a:t> </a:t>
            </a:r>
          </a:p>
          <a:p>
            <a:pPr marL="0" lvl="0" indent="0" algn="ctr">
              <a:spcBef>
                <a:spcPts val="0"/>
              </a:spcBef>
              <a:buClr>
                <a:srgbClr val="FFCC00"/>
              </a:buClr>
              <a:buNone/>
              <a:defRPr/>
            </a:pPr>
            <a:r>
              <a:rPr lang="en-US" sz="4400" kern="1200" dirty="0">
                <a:solidFill>
                  <a:srgbClr val="FFFFFF"/>
                </a:solidFill>
              </a:rPr>
              <a:t>period of time.</a:t>
            </a:r>
          </a:p>
          <a:p>
            <a:pPr marL="0" indent="0" algn="ctr">
              <a:spcBef>
                <a:spcPts val="0"/>
              </a:spcBef>
              <a:buNone/>
            </a:pPr>
            <a:endParaRPr lang="en-US" sz="4400" dirty="0"/>
          </a:p>
          <a:p>
            <a:pPr marL="0" indent="0" algn="ctr">
              <a:buNone/>
            </a:pPr>
            <a:endParaRPr lang="en-US" sz="4400" dirty="0"/>
          </a:p>
          <a:p>
            <a:pPr>
              <a:buNone/>
            </a:pPr>
            <a:endParaRPr lang="en-CA" sz="4400" dirty="0"/>
          </a:p>
        </p:txBody>
      </p:sp>
    </p:spTree>
    <p:extLst>
      <p:ext uri="{BB962C8B-B14F-4D97-AF65-F5344CB8AC3E}">
        <p14:creationId xmlns:p14="http://schemas.microsoft.com/office/powerpoint/2010/main" val="4099184018"/>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fade">
                                      <p:cBhvr>
                                        <p:cTn id="7" dur="500"/>
                                        <p:tgtEl>
                                          <p:spTgt spid="3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7">
                                            <p:txEl>
                                              <p:pRg st="1" end="1"/>
                                            </p:txEl>
                                          </p:spTgt>
                                        </p:tgtEl>
                                        <p:attrNameLst>
                                          <p:attrName>style.visibility</p:attrName>
                                        </p:attrNameLst>
                                      </p:cBhvr>
                                      <p:to>
                                        <p:strVal val="visible"/>
                                      </p:to>
                                    </p:set>
                                    <p:animEffect transition="in" filter="fade">
                                      <p:cBhvr>
                                        <p:cTn id="10" dur="500"/>
                                        <p:tgtEl>
                                          <p:spTgt spid="3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7">
                                            <p:txEl>
                                              <p:pRg st="2" end="2"/>
                                            </p:txEl>
                                          </p:spTgt>
                                        </p:tgtEl>
                                        <p:attrNameLst>
                                          <p:attrName>style.visibility</p:attrName>
                                        </p:attrNameLst>
                                      </p:cBhvr>
                                      <p:to>
                                        <p:strVal val="visible"/>
                                      </p:to>
                                    </p:set>
                                    <p:animEffect transition="in" filter="fade">
                                      <p:cBhvr>
                                        <p:cTn id="13" dur="500"/>
                                        <p:tgtEl>
                                          <p:spTgt spid="3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xEl>
                                              <p:pRg st="3" end="3"/>
                                            </p:txEl>
                                          </p:spTgt>
                                        </p:tgtEl>
                                        <p:attrNameLst>
                                          <p:attrName>style.visibility</p:attrName>
                                        </p:attrNameLst>
                                      </p:cBhvr>
                                      <p:to>
                                        <p:strVal val="visible"/>
                                      </p:to>
                                    </p:set>
                                    <p:animEffect transition="in" filter="fade">
                                      <p:cBhvr>
                                        <p:cTn id="16" dur="500"/>
                                        <p:tgtEl>
                                          <p:spTgt spid="37">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xEl>
                                              <p:pRg st="4" end="4"/>
                                            </p:txEl>
                                          </p:spTgt>
                                        </p:tgtEl>
                                        <p:attrNameLst>
                                          <p:attrName>style.visibility</p:attrName>
                                        </p:attrNameLst>
                                      </p:cBhvr>
                                      <p:to>
                                        <p:strVal val="visible"/>
                                      </p:to>
                                    </p:set>
                                    <p:animEffect transition="in" filter="fade">
                                      <p:cBhvr>
                                        <p:cTn id="19" dur="500"/>
                                        <p:tgtEl>
                                          <p:spTgt spid="37">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7">
                                            <p:txEl>
                                              <p:pRg st="5" end="5"/>
                                            </p:txEl>
                                          </p:spTgt>
                                        </p:tgtEl>
                                        <p:attrNameLst>
                                          <p:attrName>style.visibility</p:attrName>
                                        </p:attrNameLst>
                                      </p:cBhvr>
                                      <p:to>
                                        <p:strVal val="visible"/>
                                      </p:to>
                                    </p:set>
                                    <p:animEffect transition="in" filter="fade">
                                      <p:cBhvr>
                                        <p:cTn id="22" dur="500"/>
                                        <p:tgtEl>
                                          <p:spTgt spid="3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8298"/>
            <a:ext cx="9143999" cy="1143000"/>
          </a:xfrm>
        </p:spPr>
        <p:txBody>
          <a:bodyPr/>
          <a:lstStyle/>
          <a:p>
            <a:r>
              <a:rPr lang="en-US" sz="6000" dirty="0"/>
              <a:t>The Expert</a:t>
            </a:r>
            <a:endParaRPr lang="en-CA" sz="6000"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7517" t="3501" r="4182" b="4678"/>
          <a:stretch/>
        </p:blipFill>
        <p:spPr bwMode="auto">
          <a:xfrm>
            <a:off x="6400800" y="1173707"/>
            <a:ext cx="2743200" cy="391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6529135" y="1653544"/>
            <a:ext cx="2466474" cy="3219244"/>
            <a:chOff x="6529135" y="1653544"/>
            <a:chExt cx="2466474" cy="3219244"/>
          </a:xfrm>
        </p:grpSpPr>
        <p:sp>
          <p:nvSpPr>
            <p:cNvPr id="8" name="Oval 7"/>
            <p:cNvSpPr/>
            <p:nvPr/>
          </p:nvSpPr>
          <p:spPr bwMode="auto">
            <a:xfrm>
              <a:off x="6529136" y="3705725"/>
              <a:ext cx="2466473" cy="1167063"/>
            </a:xfrm>
            <a:prstGeom prst="ellipse">
              <a:avLst/>
            </a:prstGeom>
            <a:noFill/>
            <a:ln w="762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9" name="Oval 8"/>
            <p:cNvSpPr/>
            <p:nvPr/>
          </p:nvSpPr>
          <p:spPr bwMode="auto">
            <a:xfrm>
              <a:off x="6529135" y="1653544"/>
              <a:ext cx="2466473" cy="1167063"/>
            </a:xfrm>
            <a:prstGeom prst="ellipse">
              <a:avLst/>
            </a:prstGeom>
            <a:noFill/>
            <a:ln w="762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sp>
        <p:nvSpPr>
          <p:cNvPr id="13" name="Content Placeholder 12">
            <a:extLst>
              <a:ext uri="{FF2B5EF4-FFF2-40B4-BE49-F238E27FC236}">
                <a16:creationId xmlns:a16="http://schemas.microsoft.com/office/drawing/2014/main" id="{3F0E1EDE-908F-4401-87C3-CB8900F8A817}"/>
              </a:ext>
            </a:extLst>
          </p:cNvPr>
          <p:cNvSpPr>
            <a:spLocks noGrp="1"/>
          </p:cNvSpPr>
          <p:nvPr>
            <p:ph idx="1"/>
          </p:nvPr>
        </p:nvSpPr>
        <p:spPr>
          <a:xfrm>
            <a:off x="3211616" y="1275907"/>
            <a:ext cx="3333023" cy="5326911"/>
          </a:xfrm>
        </p:spPr>
        <p:txBody>
          <a:bodyPr/>
          <a:lstStyle/>
          <a:p>
            <a:pPr marL="0" indent="0">
              <a:buNone/>
            </a:pPr>
            <a:r>
              <a:rPr lang="en-US" dirty="0">
                <a:solidFill>
                  <a:srgbClr val="FFD629"/>
                </a:solidFill>
              </a:rPr>
              <a:t>Fluent</a:t>
            </a:r>
          </a:p>
          <a:p>
            <a:r>
              <a:rPr lang="en-US" dirty="0"/>
              <a:t>Skills invisible and automatic</a:t>
            </a:r>
          </a:p>
          <a:p>
            <a:pPr marL="0" indent="0">
              <a:buNone/>
            </a:pPr>
            <a:r>
              <a:rPr lang="en-US" dirty="0">
                <a:solidFill>
                  <a:srgbClr val="FFD629"/>
                </a:solidFill>
              </a:rPr>
              <a:t>Consistent</a:t>
            </a:r>
          </a:p>
          <a:p>
            <a:r>
              <a:rPr lang="en-US" dirty="0"/>
              <a:t>Strong, stable connections</a:t>
            </a:r>
          </a:p>
        </p:txBody>
      </p:sp>
      <p:pic>
        <p:nvPicPr>
          <p:cNvPr id="15" name="Picture 2" descr="C:\Users\Chris\Documents\Presentations\McMaster Physics\brain.gif">
            <a:extLst>
              <a:ext uri="{FF2B5EF4-FFF2-40B4-BE49-F238E27FC236}">
                <a16:creationId xmlns:a16="http://schemas.microsoft.com/office/drawing/2014/main" id="{FCAF5475-5777-4675-B83B-85BCCDC5DE3F}"/>
              </a:ext>
            </a:extLst>
          </p:cNvPr>
          <p:cNvPicPr>
            <a:picLocks noChangeAspect="1" noChangeArrowheads="1"/>
          </p:cNvPicPr>
          <p:nvPr/>
        </p:nvPicPr>
        <p:blipFill>
          <a:blip r:embed="rId3" cstate="print"/>
          <a:srcRect l="894"/>
          <a:stretch>
            <a:fillRect/>
          </a:stretch>
        </p:blipFill>
        <p:spPr bwMode="auto">
          <a:xfrm>
            <a:off x="-1" y="1173707"/>
            <a:ext cx="3227119" cy="4870016"/>
          </a:xfrm>
          <a:prstGeom prst="rect">
            <a:avLst/>
          </a:prstGeom>
          <a:noFill/>
        </p:spPr>
      </p:pic>
    </p:spTree>
    <p:extLst>
      <p:ext uri="{BB962C8B-B14F-4D97-AF65-F5344CB8AC3E}">
        <p14:creationId xmlns:p14="http://schemas.microsoft.com/office/powerpoint/2010/main" val="176231613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8298"/>
            <a:ext cx="9143999" cy="1143000"/>
          </a:xfrm>
        </p:spPr>
        <p:txBody>
          <a:bodyPr/>
          <a:lstStyle/>
          <a:p>
            <a:r>
              <a:rPr lang="en-US" sz="6000" dirty="0"/>
              <a:t>The Novice</a:t>
            </a:r>
            <a:endParaRPr lang="en-CA" sz="6000"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286" t="3501" r="60584" b="4678"/>
          <a:stretch/>
        </p:blipFill>
        <p:spPr bwMode="auto">
          <a:xfrm>
            <a:off x="292764" y="1173707"/>
            <a:ext cx="2726562" cy="391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ontent Placeholder 12">
            <a:extLst>
              <a:ext uri="{FF2B5EF4-FFF2-40B4-BE49-F238E27FC236}">
                <a16:creationId xmlns:a16="http://schemas.microsoft.com/office/drawing/2014/main" id="{DE1C2EAD-BA6B-42C2-87A9-75CF2E5A53B5}"/>
              </a:ext>
            </a:extLst>
          </p:cNvPr>
          <p:cNvSpPr>
            <a:spLocks noGrp="1"/>
          </p:cNvSpPr>
          <p:nvPr>
            <p:ph idx="1"/>
          </p:nvPr>
        </p:nvSpPr>
        <p:spPr>
          <a:xfrm>
            <a:off x="2836030" y="1275907"/>
            <a:ext cx="3561347" cy="5326911"/>
          </a:xfrm>
        </p:spPr>
        <p:txBody>
          <a:bodyPr/>
          <a:lstStyle/>
          <a:p>
            <a:pPr marL="0" indent="0">
              <a:buNone/>
            </a:pPr>
            <a:r>
              <a:rPr lang="en-US" dirty="0">
                <a:solidFill>
                  <a:srgbClr val="FFD629"/>
                </a:solidFill>
              </a:rPr>
              <a:t>Lack Fluency</a:t>
            </a:r>
          </a:p>
          <a:p>
            <a:r>
              <a:rPr lang="en-US" dirty="0"/>
              <a:t>Skills are effortful and slow</a:t>
            </a:r>
          </a:p>
          <a:p>
            <a:pPr marL="0" indent="0">
              <a:buNone/>
            </a:pPr>
            <a:r>
              <a:rPr lang="en-US" dirty="0">
                <a:solidFill>
                  <a:srgbClr val="FFD629"/>
                </a:solidFill>
              </a:rPr>
              <a:t>Inconsistent</a:t>
            </a:r>
          </a:p>
          <a:p>
            <a:r>
              <a:rPr lang="en-US" dirty="0"/>
              <a:t>Weak, unstable connections</a:t>
            </a:r>
          </a:p>
        </p:txBody>
      </p:sp>
      <p:pic>
        <p:nvPicPr>
          <p:cNvPr id="15" name="Picture 4" descr="C:\Users\Chris\Documents\Presentations\McMaster Physics\pinky.gif">
            <a:extLst>
              <a:ext uri="{FF2B5EF4-FFF2-40B4-BE49-F238E27FC236}">
                <a16:creationId xmlns:a16="http://schemas.microsoft.com/office/drawing/2014/main" id="{9B953425-1175-4C4D-A053-0C4BDCA21E34}"/>
              </a:ext>
            </a:extLst>
          </p:cNvPr>
          <p:cNvPicPr>
            <a:picLocks noChangeAspect="1" noChangeArrowheads="1"/>
          </p:cNvPicPr>
          <p:nvPr/>
        </p:nvPicPr>
        <p:blipFill>
          <a:blip r:embed="rId3" cstate="print"/>
          <a:srcRect/>
          <a:stretch>
            <a:fillRect/>
          </a:stretch>
        </p:blipFill>
        <p:spPr bwMode="auto">
          <a:xfrm>
            <a:off x="6177915" y="1352145"/>
            <a:ext cx="2966083" cy="3734277"/>
          </a:xfrm>
          <a:prstGeom prst="rect">
            <a:avLst/>
          </a:prstGeom>
          <a:noFill/>
        </p:spPr>
      </p:pic>
      <p:grpSp>
        <p:nvGrpSpPr>
          <p:cNvPr id="16" name="Group 15">
            <a:extLst>
              <a:ext uri="{FF2B5EF4-FFF2-40B4-BE49-F238E27FC236}">
                <a16:creationId xmlns:a16="http://schemas.microsoft.com/office/drawing/2014/main" id="{1455737A-7CE5-4BD1-8F83-987FB0924B33}"/>
              </a:ext>
            </a:extLst>
          </p:cNvPr>
          <p:cNvGrpSpPr/>
          <p:nvPr/>
        </p:nvGrpSpPr>
        <p:grpSpPr>
          <a:xfrm>
            <a:off x="292764" y="1653544"/>
            <a:ext cx="2466474" cy="3219244"/>
            <a:chOff x="950493" y="1653544"/>
            <a:chExt cx="2466474" cy="3219244"/>
          </a:xfrm>
        </p:grpSpPr>
        <p:sp>
          <p:nvSpPr>
            <p:cNvPr id="17" name="Oval 16">
              <a:extLst>
                <a:ext uri="{FF2B5EF4-FFF2-40B4-BE49-F238E27FC236}">
                  <a16:creationId xmlns:a16="http://schemas.microsoft.com/office/drawing/2014/main" id="{115A1A2F-8F58-47A2-9EE2-75EA33DDB61B}"/>
                </a:ext>
              </a:extLst>
            </p:cNvPr>
            <p:cNvSpPr/>
            <p:nvPr/>
          </p:nvSpPr>
          <p:spPr bwMode="auto">
            <a:xfrm>
              <a:off x="950494" y="3705725"/>
              <a:ext cx="2466473" cy="1167063"/>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8" name="Oval 17">
              <a:extLst>
                <a:ext uri="{FF2B5EF4-FFF2-40B4-BE49-F238E27FC236}">
                  <a16:creationId xmlns:a16="http://schemas.microsoft.com/office/drawing/2014/main" id="{41A003FE-E7B9-4CB8-9337-9024EAE31302}"/>
                </a:ext>
              </a:extLst>
            </p:cNvPr>
            <p:cNvSpPr/>
            <p:nvPr/>
          </p:nvSpPr>
          <p:spPr bwMode="auto">
            <a:xfrm>
              <a:off x="950493" y="1653544"/>
              <a:ext cx="2466473" cy="1167063"/>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spTree>
    <p:extLst>
      <p:ext uri="{BB962C8B-B14F-4D97-AF65-F5344CB8AC3E}">
        <p14:creationId xmlns:p14="http://schemas.microsoft.com/office/powerpoint/2010/main" val="131552558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age result"/>
          <p:cNvPicPr>
            <a:picLocks noChangeAspect="1" noChangeArrowheads="1"/>
          </p:cNvPicPr>
          <p:nvPr/>
        </p:nvPicPr>
        <p:blipFill>
          <a:blip r:embed="rId3" cstate="print"/>
          <a:srcRect l="18302" t="3290" r="18289" b="13767"/>
          <a:stretch>
            <a:fillRect/>
          </a:stretch>
        </p:blipFill>
        <p:spPr bwMode="auto">
          <a:xfrm>
            <a:off x="0" y="1"/>
            <a:ext cx="9144000" cy="6858000"/>
          </a:xfrm>
          <a:prstGeom prst="rect">
            <a:avLst/>
          </a:prstGeom>
          <a:noFill/>
        </p:spPr>
      </p:pic>
      <p:sp>
        <p:nvSpPr>
          <p:cNvPr id="2" name="Title 1"/>
          <p:cNvSpPr>
            <a:spLocks noGrp="1"/>
          </p:cNvSpPr>
          <p:nvPr>
            <p:ph type="title"/>
          </p:nvPr>
        </p:nvSpPr>
        <p:spPr>
          <a:xfrm>
            <a:off x="0" y="-10362"/>
            <a:ext cx="9144000" cy="1056382"/>
          </a:xfrm>
        </p:spPr>
        <p:txBody>
          <a:bodyPr/>
          <a:lstStyle/>
          <a:p>
            <a:r>
              <a:rPr lang="en-US" sz="3600" dirty="0">
                <a:solidFill>
                  <a:schemeClr val="tx1"/>
                </a:solidFill>
              </a:rPr>
              <a:t>Learning = connecting </a:t>
            </a:r>
            <a:r>
              <a:rPr lang="en-US" sz="3600" dirty="0">
                <a:solidFill>
                  <a:srgbClr val="92D050"/>
                </a:solidFill>
              </a:rPr>
              <a:t>new ideas </a:t>
            </a:r>
            <a:r>
              <a:rPr lang="en-US" sz="3600" dirty="0">
                <a:solidFill>
                  <a:schemeClr val="tx1"/>
                </a:solidFill>
              </a:rPr>
              <a:t>to our </a:t>
            </a:r>
            <a:r>
              <a:rPr lang="en-US" sz="3600" dirty="0">
                <a:solidFill>
                  <a:srgbClr val="92D050"/>
                </a:solidFill>
              </a:rPr>
              <a:t>prior knowledge</a:t>
            </a:r>
          </a:p>
        </p:txBody>
      </p:sp>
      <p:cxnSp>
        <p:nvCxnSpPr>
          <p:cNvPr id="9" name="Straight Connector 8"/>
          <p:cNvCxnSpPr>
            <a:cxnSpLocks/>
            <a:stCxn id="6" idx="0"/>
            <a:endCxn id="8" idx="1"/>
          </p:cNvCxnSpPr>
          <p:nvPr/>
        </p:nvCxnSpPr>
        <p:spPr bwMode="auto">
          <a:xfrm flipV="1">
            <a:off x="1466603" y="3666612"/>
            <a:ext cx="599209" cy="382874"/>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0" name="Straight Connector 9"/>
          <p:cNvCxnSpPr>
            <a:stCxn id="6" idx="3"/>
            <a:endCxn id="7" idx="1"/>
          </p:cNvCxnSpPr>
          <p:nvPr/>
        </p:nvCxnSpPr>
        <p:spPr bwMode="auto">
          <a:xfrm>
            <a:off x="2143496" y="4399809"/>
            <a:ext cx="130133" cy="682828"/>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1" name="Straight Connector 10"/>
          <p:cNvCxnSpPr>
            <a:stCxn id="8" idx="2"/>
            <a:endCxn id="7" idx="0"/>
          </p:cNvCxnSpPr>
          <p:nvPr/>
        </p:nvCxnSpPr>
        <p:spPr bwMode="auto">
          <a:xfrm>
            <a:off x="2873335" y="4040684"/>
            <a:ext cx="154378" cy="674806"/>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22" name="Straight Connector 21"/>
          <p:cNvCxnSpPr>
            <a:cxnSpLocks/>
            <a:stCxn id="8" idx="0"/>
            <a:endCxn id="17" idx="2"/>
          </p:cNvCxnSpPr>
          <p:nvPr/>
        </p:nvCxnSpPr>
        <p:spPr bwMode="auto">
          <a:xfrm flipV="1">
            <a:off x="2873335" y="2794661"/>
            <a:ext cx="610094" cy="497878"/>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29" name="Straight Connector 28"/>
          <p:cNvCxnSpPr>
            <a:stCxn id="17" idx="3"/>
            <a:endCxn id="21" idx="0"/>
          </p:cNvCxnSpPr>
          <p:nvPr/>
        </p:nvCxnSpPr>
        <p:spPr bwMode="auto">
          <a:xfrm>
            <a:off x="4290951" y="2420589"/>
            <a:ext cx="512619" cy="637308"/>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35" name="Straight Connector 34"/>
          <p:cNvCxnSpPr>
            <a:stCxn id="15" idx="2"/>
            <a:endCxn id="20" idx="0"/>
          </p:cNvCxnSpPr>
          <p:nvPr/>
        </p:nvCxnSpPr>
        <p:spPr bwMode="auto">
          <a:xfrm>
            <a:off x="6594764" y="3297383"/>
            <a:ext cx="629392" cy="376052"/>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39" name="Straight Connector 38"/>
          <p:cNvCxnSpPr>
            <a:stCxn id="20" idx="2"/>
            <a:endCxn id="19" idx="0"/>
          </p:cNvCxnSpPr>
          <p:nvPr/>
        </p:nvCxnSpPr>
        <p:spPr bwMode="auto">
          <a:xfrm flipH="1">
            <a:off x="6973783" y="4421580"/>
            <a:ext cx="250373" cy="298859"/>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42" name="Straight Connector 41"/>
          <p:cNvCxnSpPr>
            <a:stCxn id="19" idx="1"/>
          </p:cNvCxnSpPr>
          <p:nvPr/>
        </p:nvCxnSpPr>
        <p:spPr bwMode="auto">
          <a:xfrm flipH="1">
            <a:off x="5759533" y="5144983"/>
            <a:ext cx="302816" cy="210788"/>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45" name="Straight Connector 44"/>
          <p:cNvCxnSpPr>
            <a:cxnSpLocks/>
            <a:stCxn id="18" idx="2"/>
            <a:endCxn id="14" idx="0"/>
          </p:cNvCxnSpPr>
          <p:nvPr/>
        </p:nvCxnSpPr>
        <p:spPr bwMode="auto">
          <a:xfrm flipH="1">
            <a:off x="4975762" y="4841175"/>
            <a:ext cx="221670" cy="441367"/>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48" name="Straight Connector 47"/>
          <p:cNvCxnSpPr>
            <a:endCxn id="18" idx="0"/>
          </p:cNvCxnSpPr>
          <p:nvPr/>
        </p:nvCxnSpPr>
        <p:spPr bwMode="auto">
          <a:xfrm>
            <a:off x="4839196" y="3827818"/>
            <a:ext cx="358236" cy="265212"/>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50" name="Straight Connector 49"/>
          <p:cNvCxnSpPr/>
          <p:nvPr/>
        </p:nvCxnSpPr>
        <p:spPr bwMode="auto">
          <a:xfrm flipV="1">
            <a:off x="5642759" y="3241964"/>
            <a:ext cx="176150" cy="190013"/>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52" name="Straight Connector 51"/>
          <p:cNvCxnSpPr>
            <a:stCxn id="18" idx="3"/>
            <a:endCxn id="20" idx="1"/>
          </p:cNvCxnSpPr>
          <p:nvPr/>
        </p:nvCxnSpPr>
        <p:spPr bwMode="auto">
          <a:xfrm flipV="1">
            <a:off x="6004954" y="4047508"/>
            <a:ext cx="411679" cy="419595"/>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55" name="Straight Connector 54"/>
          <p:cNvCxnSpPr>
            <a:stCxn id="19" idx="1"/>
            <a:endCxn id="6" idx="3"/>
          </p:cNvCxnSpPr>
          <p:nvPr/>
        </p:nvCxnSpPr>
        <p:spPr bwMode="auto">
          <a:xfrm flipH="1" flipV="1">
            <a:off x="2143496" y="4399809"/>
            <a:ext cx="3918853" cy="745174"/>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58" name="Straight Connector 57"/>
          <p:cNvCxnSpPr>
            <a:stCxn id="19" idx="1"/>
            <a:endCxn id="17" idx="2"/>
          </p:cNvCxnSpPr>
          <p:nvPr/>
        </p:nvCxnSpPr>
        <p:spPr bwMode="auto">
          <a:xfrm flipH="1" flipV="1">
            <a:off x="3483429" y="2794661"/>
            <a:ext cx="2578920" cy="2350322"/>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64" name="Straight Connector 63"/>
          <p:cNvCxnSpPr>
            <a:stCxn id="21" idx="1"/>
            <a:endCxn id="7" idx="0"/>
          </p:cNvCxnSpPr>
          <p:nvPr/>
        </p:nvCxnSpPr>
        <p:spPr bwMode="auto">
          <a:xfrm flipH="1">
            <a:off x="3027713" y="3431970"/>
            <a:ext cx="968334" cy="1283520"/>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67" name="Straight Connector 66"/>
          <p:cNvCxnSpPr>
            <a:stCxn id="21" idx="3"/>
            <a:endCxn id="19" idx="0"/>
          </p:cNvCxnSpPr>
          <p:nvPr/>
        </p:nvCxnSpPr>
        <p:spPr bwMode="auto">
          <a:xfrm>
            <a:off x="5611092" y="3431970"/>
            <a:ext cx="1362691" cy="1288469"/>
          </a:xfrm>
          <a:prstGeom prst="line">
            <a:avLst/>
          </a:prstGeom>
          <a:solidFill>
            <a:schemeClr val="accent1"/>
          </a:solidFill>
          <a:ln w="76200" cap="flat" cmpd="sng" algn="ctr">
            <a:solidFill>
              <a:srgbClr val="FF0000"/>
            </a:solidFill>
            <a:prstDash val="solid"/>
            <a:round/>
            <a:headEnd type="none" w="med" len="med"/>
            <a:tailEnd type="none" w="med" len="med"/>
          </a:ln>
          <a:effectLst/>
        </p:spPr>
      </p:cxnSp>
      <p:sp>
        <p:nvSpPr>
          <p:cNvPr id="6" name="Rounded Rectangle 5"/>
          <p:cNvSpPr/>
          <p:nvPr/>
        </p:nvSpPr>
        <p:spPr bwMode="auto">
          <a:xfrm>
            <a:off x="789709" y="4049486"/>
            <a:ext cx="1353787" cy="7006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Number = size</a:t>
            </a:r>
            <a:endParaRPr kumimoji="0" lang="en-CA"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8" name="Rounded Rectangle 7"/>
          <p:cNvSpPr/>
          <p:nvPr/>
        </p:nvSpPr>
        <p:spPr bwMode="auto">
          <a:xfrm>
            <a:off x="2065812" y="3292539"/>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Less, greater</a:t>
            </a:r>
            <a:endParaRPr kumimoji="0" lang="en-CA"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5" name="Rounded Rectangle 14"/>
          <p:cNvSpPr/>
          <p:nvPr/>
        </p:nvSpPr>
        <p:spPr bwMode="auto">
          <a:xfrm>
            <a:off x="5684322" y="2549238"/>
            <a:ext cx="1820883"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More = better!</a:t>
            </a:r>
            <a:endParaRPr kumimoji="0" lang="en-CA"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9" name="Rounded Rectangle 18"/>
          <p:cNvSpPr/>
          <p:nvPr/>
        </p:nvSpPr>
        <p:spPr bwMode="auto">
          <a:xfrm>
            <a:off x="6062349" y="4720439"/>
            <a:ext cx="1822868" cy="849088"/>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Rational numbers</a:t>
            </a:r>
            <a:endParaRPr kumimoji="0" lang="en-CA"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20" name="Rounded Rectangle 19"/>
          <p:cNvSpPr/>
          <p:nvPr/>
        </p:nvSpPr>
        <p:spPr bwMode="auto">
          <a:xfrm>
            <a:off x="6416633" y="3673435"/>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1 / big = small</a:t>
            </a:r>
            <a:endParaRPr kumimoji="0" lang="en-CA"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cxnSp>
        <p:nvCxnSpPr>
          <p:cNvPr id="40" name="Straight Connector 39">
            <a:extLst>
              <a:ext uri="{FF2B5EF4-FFF2-40B4-BE49-F238E27FC236}">
                <a16:creationId xmlns:a16="http://schemas.microsoft.com/office/drawing/2014/main" id="{3EE5FB8C-98DD-41DF-93E6-51CC22924D47}"/>
              </a:ext>
            </a:extLst>
          </p:cNvPr>
          <p:cNvCxnSpPr>
            <a:cxnSpLocks/>
            <a:stCxn id="7" idx="3"/>
            <a:endCxn id="14" idx="1"/>
          </p:cNvCxnSpPr>
          <p:nvPr/>
        </p:nvCxnSpPr>
        <p:spPr bwMode="auto">
          <a:xfrm>
            <a:off x="3781796" y="5082637"/>
            <a:ext cx="350818" cy="567052"/>
          </a:xfrm>
          <a:prstGeom prst="line">
            <a:avLst/>
          </a:prstGeom>
          <a:solidFill>
            <a:schemeClr val="accent1"/>
          </a:solidFill>
          <a:ln w="76200" cap="flat" cmpd="sng" algn="ctr">
            <a:solidFill>
              <a:srgbClr val="FF0000"/>
            </a:solidFill>
            <a:prstDash val="solid"/>
            <a:round/>
            <a:headEnd type="none" w="med" len="med"/>
            <a:tailEnd type="none" w="med" len="med"/>
          </a:ln>
          <a:effectLst/>
        </p:spPr>
      </p:cxnSp>
      <p:sp>
        <p:nvSpPr>
          <p:cNvPr id="14" name="Rounded Rectangle 13"/>
          <p:cNvSpPr/>
          <p:nvPr/>
        </p:nvSpPr>
        <p:spPr bwMode="auto">
          <a:xfrm>
            <a:off x="4132614" y="5282542"/>
            <a:ext cx="1686295" cy="734293"/>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Pizza slices</a:t>
            </a:r>
            <a:endParaRPr kumimoji="0" lang="en-CA"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6" name="Rounded Rectangle 15"/>
          <p:cNvSpPr/>
          <p:nvPr/>
        </p:nvSpPr>
        <p:spPr bwMode="auto">
          <a:xfrm>
            <a:off x="4290951" y="1344879"/>
            <a:ext cx="1919841" cy="1075710"/>
          </a:xfrm>
          <a:prstGeom prst="roundRect">
            <a:avLst>
              <a:gd name="adj" fmla="val 47369"/>
            </a:avLst>
          </a:prstGeom>
          <a:solidFill>
            <a:srgbClr val="000514">
              <a:alpha val="83922"/>
            </a:srgbClr>
          </a:solidFill>
          <a:ln w="13335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Partial Differential Equations!</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7" name="Rounded Rectangle 16"/>
          <p:cNvSpPr/>
          <p:nvPr/>
        </p:nvSpPr>
        <p:spPr bwMode="auto">
          <a:xfrm>
            <a:off x="2675906" y="2046516"/>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Counting numbers</a:t>
            </a:r>
          </a:p>
        </p:txBody>
      </p:sp>
      <p:sp>
        <p:nvSpPr>
          <p:cNvPr id="21" name="Rounded Rectangle 20"/>
          <p:cNvSpPr/>
          <p:nvPr/>
        </p:nvSpPr>
        <p:spPr bwMode="auto">
          <a:xfrm>
            <a:off x="3996047" y="3057897"/>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Division</a:t>
            </a:r>
            <a:endParaRPr kumimoji="0" lang="en-CA"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cxnSp>
        <p:nvCxnSpPr>
          <p:cNvPr id="49" name="Straight Connector 48">
            <a:extLst>
              <a:ext uri="{FF2B5EF4-FFF2-40B4-BE49-F238E27FC236}">
                <a16:creationId xmlns:a16="http://schemas.microsoft.com/office/drawing/2014/main" id="{BBE4E33C-0EEB-4A17-89E9-44230A01E99A}"/>
              </a:ext>
            </a:extLst>
          </p:cNvPr>
          <p:cNvCxnSpPr>
            <a:cxnSpLocks/>
            <a:stCxn id="7" idx="3"/>
            <a:endCxn id="18" idx="1"/>
          </p:cNvCxnSpPr>
          <p:nvPr/>
        </p:nvCxnSpPr>
        <p:spPr bwMode="auto">
          <a:xfrm flipV="1">
            <a:off x="3781796" y="4467103"/>
            <a:ext cx="608113" cy="615534"/>
          </a:xfrm>
          <a:prstGeom prst="line">
            <a:avLst/>
          </a:prstGeom>
          <a:solidFill>
            <a:schemeClr val="accent1"/>
          </a:solidFill>
          <a:ln w="76200" cap="flat" cmpd="sng" algn="ctr">
            <a:solidFill>
              <a:srgbClr val="FF0000"/>
            </a:solidFill>
            <a:prstDash val="solid"/>
            <a:round/>
            <a:headEnd type="none" w="med" len="med"/>
            <a:tailEnd type="none" w="med" len="med"/>
          </a:ln>
          <a:effectLst/>
        </p:spPr>
      </p:cxnSp>
      <p:sp>
        <p:nvSpPr>
          <p:cNvPr id="18" name="Rounded Rectangle 17"/>
          <p:cNvSpPr/>
          <p:nvPr/>
        </p:nvSpPr>
        <p:spPr bwMode="auto">
          <a:xfrm>
            <a:off x="4389909" y="4093030"/>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Numerator / </a:t>
            </a:r>
            <a:r>
              <a:rPr kumimoji="0" lang="en-US" sz="1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denom</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7" name="Rounded Rectangle 6"/>
          <p:cNvSpPr/>
          <p:nvPr/>
        </p:nvSpPr>
        <p:spPr bwMode="auto">
          <a:xfrm>
            <a:off x="2273629" y="4715490"/>
            <a:ext cx="1508167" cy="734293"/>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Fractions = parts</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825789998"/>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7" presetClass="emph" presetSubtype="0" repeatCount="indefinite" fill="remove" grpId="1" nodeType="afterEffect">
                                  <p:stCondLst>
                                    <p:cond delay="0"/>
                                  </p:stCondLst>
                                  <p:endCondLst>
                                    <p:cond evt="onNext" delay="0">
                                      <p:tgtEl>
                                        <p:sldTgt/>
                                      </p:tgtEl>
                                    </p:cond>
                                  </p:endCondLst>
                                  <p:childTnLst>
                                    <p:animClr clrSpc="rgb" dir="cw">
                                      <p:cBhvr override="childStyle">
                                        <p:cTn id="10" dur="250" autoRev="1" fill="remove"/>
                                        <p:tgtEl>
                                          <p:spTgt spid="16"/>
                                        </p:tgtEl>
                                        <p:attrNameLst>
                                          <p:attrName>style.color</p:attrName>
                                        </p:attrNameLst>
                                      </p:cBhvr>
                                      <p:to>
                                        <a:schemeClr val="bg1"/>
                                      </p:to>
                                    </p:animClr>
                                    <p:animClr clrSpc="rgb" dir="cw">
                                      <p:cBhvr>
                                        <p:cTn id="11" dur="250" autoRev="1" fill="remove"/>
                                        <p:tgtEl>
                                          <p:spTgt spid="16"/>
                                        </p:tgtEl>
                                        <p:attrNameLst>
                                          <p:attrName>fillcolor</p:attrName>
                                        </p:attrNameLst>
                                      </p:cBhvr>
                                      <p:to>
                                        <a:schemeClr val="bg1"/>
                                      </p:to>
                                    </p:animClr>
                                    <p:set>
                                      <p:cBhvr>
                                        <p:cTn id="12" dur="250" autoRev="1" fill="remove"/>
                                        <p:tgtEl>
                                          <p:spTgt spid="16"/>
                                        </p:tgtEl>
                                        <p:attrNameLst>
                                          <p:attrName>fill.type</p:attrName>
                                        </p:attrNameLst>
                                      </p:cBhvr>
                                      <p:to>
                                        <p:strVal val="solid"/>
                                      </p:to>
                                    </p:set>
                                    <p:set>
                                      <p:cBhvr>
                                        <p:cTn id="13" dur="250" autoRev="1" fill="remove"/>
                                        <p:tgtEl>
                                          <p:spTgt spid="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age result"/>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66000"/>
                    </a14:imgEffect>
                  </a14:imgLayer>
                </a14:imgProps>
              </a:ext>
            </a:extLst>
          </a:blip>
          <a:srcRect l="18302" t="3290" r="18289" b="13767"/>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sz="6000" dirty="0"/>
              <a:t>Prior Knowledge</a:t>
            </a:r>
            <a:endParaRPr lang="en-CA" sz="6000" dirty="0"/>
          </a:p>
        </p:txBody>
      </p:sp>
      <p:sp>
        <p:nvSpPr>
          <p:cNvPr id="37" name="Content Placeholder 36"/>
          <p:cNvSpPr>
            <a:spLocks noGrp="1"/>
          </p:cNvSpPr>
          <p:nvPr>
            <p:ph idx="1"/>
          </p:nvPr>
        </p:nvSpPr>
        <p:spPr>
          <a:xfrm>
            <a:off x="191795" y="1372823"/>
            <a:ext cx="4996452" cy="4296417"/>
          </a:xfrm>
          <a:noFill/>
        </p:spPr>
        <p:txBody>
          <a:bodyPr/>
          <a:lstStyle/>
          <a:p>
            <a:pPr marL="0" lvl="0" indent="0" algn="ctr">
              <a:spcBef>
                <a:spcPts val="0"/>
              </a:spcBef>
              <a:buClr>
                <a:srgbClr val="FFCC00"/>
              </a:buClr>
              <a:buNone/>
              <a:defRPr/>
            </a:pPr>
            <a:r>
              <a:rPr lang="en-US" sz="4000" kern="1200" dirty="0">
                <a:solidFill>
                  <a:srgbClr val="FFFFFF"/>
                </a:solidFill>
              </a:rPr>
              <a:t>If prior knowledge</a:t>
            </a:r>
          </a:p>
          <a:p>
            <a:pPr marL="0" lvl="0" indent="0" algn="ctr">
              <a:spcBef>
                <a:spcPts val="0"/>
              </a:spcBef>
              <a:buClr>
                <a:srgbClr val="FFCC00"/>
              </a:buClr>
              <a:buNone/>
              <a:defRPr/>
            </a:pPr>
            <a:r>
              <a:rPr lang="en-US" sz="4000" kern="1200" dirty="0">
                <a:solidFill>
                  <a:srgbClr val="FFFFFF"/>
                </a:solidFill>
              </a:rPr>
              <a:t>is not ready, students</a:t>
            </a:r>
          </a:p>
          <a:p>
            <a:pPr marL="0" lvl="0" indent="0" algn="ctr">
              <a:spcBef>
                <a:spcPts val="0"/>
              </a:spcBef>
              <a:buClr>
                <a:srgbClr val="FFCC00"/>
              </a:buClr>
              <a:buNone/>
              <a:defRPr/>
            </a:pPr>
            <a:r>
              <a:rPr lang="en-US" sz="4000" kern="1200" dirty="0">
                <a:solidFill>
                  <a:srgbClr val="FFD629"/>
                </a:solidFill>
              </a:rPr>
              <a:t>cannot make use </a:t>
            </a:r>
          </a:p>
          <a:p>
            <a:pPr marL="0" lvl="0" indent="0" algn="ctr">
              <a:spcBef>
                <a:spcPts val="0"/>
              </a:spcBef>
              <a:buClr>
                <a:srgbClr val="FFCC00"/>
              </a:buClr>
              <a:buNone/>
              <a:defRPr/>
            </a:pPr>
            <a:r>
              <a:rPr lang="en-US" sz="4000" kern="1200" dirty="0">
                <a:solidFill>
                  <a:srgbClr val="FFFFFF"/>
                </a:solidFill>
              </a:rPr>
              <a:t>of expert knowledge.</a:t>
            </a:r>
          </a:p>
          <a:p>
            <a:pPr marL="0" lvl="0" indent="0" algn="ctr">
              <a:buClr>
                <a:srgbClr val="FFCC00"/>
              </a:buClr>
              <a:buNone/>
              <a:defRPr/>
            </a:pPr>
            <a:endParaRPr lang="en-US" sz="4000" dirty="0">
              <a:solidFill>
                <a:srgbClr val="FFFFFF"/>
              </a:solidFill>
            </a:endParaRPr>
          </a:p>
          <a:p>
            <a:pPr lvl="0" algn="ctr">
              <a:buClr>
                <a:srgbClr val="FFCC00"/>
              </a:buClr>
              <a:buNone/>
              <a:defRPr/>
            </a:pPr>
            <a:endParaRPr lang="en-CA" sz="4000" dirty="0">
              <a:solidFill>
                <a:srgbClr val="FFFFFF"/>
              </a:solidFill>
            </a:endParaRPr>
          </a:p>
          <a:p>
            <a:pPr marL="0" indent="0" algn="ctr">
              <a:buNone/>
            </a:pPr>
            <a:endParaRPr lang="en-US" sz="4000" dirty="0"/>
          </a:p>
          <a:p>
            <a:pPr>
              <a:buNone/>
            </a:pPr>
            <a:endParaRPr lang="en-CA" sz="4000" dirty="0"/>
          </a:p>
        </p:txBody>
      </p:sp>
      <p:pic>
        <p:nvPicPr>
          <p:cNvPr id="1026" name="Picture 2" descr="Image resul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953" t="36476"/>
          <a:stretch/>
        </p:blipFill>
        <p:spPr bwMode="auto">
          <a:xfrm rot="16200000">
            <a:off x="4861860" y="1790060"/>
            <a:ext cx="4198959" cy="3461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882621"/>
      </p:ext>
    </p:extLst>
  </p:cSld>
  <p:clrMapOvr>
    <a:masterClrMapping/>
  </p:clrMapOvr>
  <p:transition spd="med" advClick="0">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a:extLst>
              <a:ext uri="{FF2B5EF4-FFF2-40B4-BE49-F238E27FC236}">
                <a16:creationId xmlns:a16="http://schemas.microsoft.com/office/drawing/2014/main" id="{737D9B42-4871-45C4-B6E7-B5A8840C3E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0574"/>
          <a:stretch/>
        </p:blipFill>
        <p:spPr bwMode="auto">
          <a:xfrm>
            <a:off x="268356" y="21569"/>
            <a:ext cx="8607287" cy="6836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943804"/>
      </p:ext>
    </p:extLst>
  </p:cSld>
  <p:clrMapOvr>
    <a:masterClrMapping/>
  </p:clrMapOvr>
  <p:transition spd="med" advClick="0">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p:txBody>
          <a:bodyPr/>
          <a:lstStyle/>
          <a:p>
            <a:r>
              <a:rPr lang="en-US" sz="6000" dirty="0"/>
              <a:t>Math Problem!</a:t>
            </a:r>
          </a:p>
        </p:txBody>
      </p:sp>
      <p:sp>
        <p:nvSpPr>
          <p:cNvPr id="59397" name="Text Box 5"/>
          <p:cNvSpPr txBox="1">
            <a:spLocks noChangeArrowheads="1"/>
          </p:cNvSpPr>
          <p:nvPr/>
        </p:nvSpPr>
        <p:spPr bwMode="auto">
          <a:xfrm>
            <a:off x="326065" y="1446028"/>
            <a:ext cx="3374065" cy="3227347"/>
          </a:xfrm>
          <a:prstGeom prst="rect">
            <a:avLst/>
          </a:prstGeom>
          <a:solidFill>
            <a:schemeClr val="tx1"/>
          </a:solidFill>
          <a:ln w="38100">
            <a:solidFill>
              <a:schemeClr val="bg2"/>
            </a:solidFill>
            <a:miter lim="800000"/>
            <a:headEnd/>
            <a:tailEnd/>
          </a:ln>
        </p:spPr>
        <p:txBody>
          <a:bodyPr wrap="square">
            <a:spAutoFit/>
          </a:bodyPr>
          <a:lstStyle/>
          <a:p>
            <a:pPr algn="ctr"/>
            <a:r>
              <a:rPr lang="en-US" sz="2800" b="1" dirty="0">
                <a:solidFill>
                  <a:schemeClr val="bg2"/>
                </a:solidFill>
                <a:latin typeface="Arial" pitchFamily="34" charset="0"/>
                <a:cs typeface="Arial" pitchFamily="34" charset="0"/>
              </a:rPr>
              <a:t>Find the current</a:t>
            </a:r>
          </a:p>
          <a:p>
            <a:pPr algn="ctr"/>
            <a:r>
              <a:rPr lang="en-US" sz="2800" b="1" dirty="0">
                <a:solidFill>
                  <a:schemeClr val="bg2"/>
                </a:solidFill>
                <a:latin typeface="Arial" pitchFamily="34" charset="0"/>
                <a:cs typeface="Arial" pitchFamily="34" charset="0"/>
              </a:rPr>
              <a:t>through the 2 ohm resistor and the potential difference between point a and b.</a:t>
            </a:r>
          </a:p>
        </p:txBody>
      </p:sp>
      <p:pic>
        <p:nvPicPr>
          <p:cNvPr id="59399" name="Picture 7"/>
          <p:cNvPicPr>
            <a:picLocks noChangeAspect="1" noChangeArrowheads="1"/>
          </p:cNvPicPr>
          <p:nvPr/>
        </p:nvPicPr>
        <p:blipFill>
          <a:blip r:embed="rId3" cstate="print">
            <a:lum bright="-20000" contrast="20000"/>
          </a:blip>
          <a:srcRect/>
          <a:stretch>
            <a:fillRect/>
          </a:stretch>
        </p:blipFill>
        <p:spPr bwMode="auto">
          <a:xfrm>
            <a:off x="3951766" y="1403498"/>
            <a:ext cx="4969721" cy="3820116"/>
          </a:xfrm>
          <a:prstGeom prst="rect">
            <a:avLst/>
          </a:prstGeom>
          <a:noFill/>
          <a:ln w="38100">
            <a:solidFill>
              <a:schemeClr val="bg2"/>
            </a:solidFill>
            <a:miter lim="800000"/>
            <a:headEnd/>
            <a:tailEnd/>
          </a:ln>
        </p:spPr>
      </p:pic>
      <p:sp>
        <p:nvSpPr>
          <p:cNvPr id="59400" name="Text Box 8"/>
          <p:cNvSpPr txBox="1">
            <a:spLocks noChangeArrowheads="1"/>
          </p:cNvSpPr>
          <p:nvPr/>
        </p:nvSpPr>
        <p:spPr bwMode="auto">
          <a:xfrm>
            <a:off x="0" y="4965915"/>
            <a:ext cx="2350325" cy="584775"/>
          </a:xfrm>
          <a:prstGeom prst="rect">
            <a:avLst/>
          </a:prstGeom>
          <a:noFill/>
          <a:ln w="38100">
            <a:noFill/>
            <a:miter lim="800000"/>
            <a:headEnd/>
            <a:tailEnd/>
          </a:ln>
          <a:effectLst/>
        </p:spPr>
        <p:txBody>
          <a:bodyPr wrap="square">
            <a:spAutoFit/>
          </a:bodyPr>
          <a:lstStyle/>
          <a:p>
            <a:pPr algn="r">
              <a:spcBef>
                <a:spcPct val="50000"/>
              </a:spcBef>
              <a:defRPr/>
            </a:pPr>
            <a:r>
              <a:rPr lang="en-US" sz="3200" b="1" dirty="0">
                <a:solidFill>
                  <a:srgbClr val="F6DB3C"/>
                </a:solidFill>
                <a:effectLst>
                  <a:outerShdw blurRad="38100" dist="38100" dir="2700000" algn="tl">
                    <a:srgbClr val="000000">
                      <a:alpha val="43137"/>
                    </a:srgbClr>
                  </a:outerShdw>
                </a:effectLst>
                <a:latin typeface="Arial" pitchFamily="34" charset="0"/>
                <a:cs typeface="Arial" pitchFamily="34" charset="0"/>
              </a:rPr>
              <a:t>Average =</a:t>
            </a:r>
          </a:p>
        </p:txBody>
      </p:sp>
      <p:sp>
        <p:nvSpPr>
          <p:cNvPr id="59401" name="Text Box 9"/>
          <p:cNvSpPr txBox="1">
            <a:spLocks noChangeArrowheads="1"/>
          </p:cNvSpPr>
          <p:nvPr/>
        </p:nvSpPr>
        <p:spPr bwMode="auto">
          <a:xfrm>
            <a:off x="2338450" y="4770718"/>
            <a:ext cx="1613316" cy="923330"/>
          </a:xfrm>
          <a:prstGeom prst="rect">
            <a:avLst/>
          </a:prstGeom>
          <a:noFill/>
          <a:ln w="9525">
            <a:noFill/>
            <a:miter lim="800000"/>
            <a:headEnd/>
            <a:tailEnd/>
          </a:ln>
          <a:effectLst/>
        </p:spPr>
        <p:txBody>
          <a:bodyPr wrap="square">
            <a:spAutoFit/>
          </a:bodyPr>
          <a:lstStyle/>
          <a:p>
            <a:pPr>
              <a:spcBef>
                <a:spcPct val="50000"/>
              </a:spcBef>
              <a:defRPr/>
            </a:pPr>
            <a:r>
              <a:rPr lang="en-US" sz="5400" b="1" dirty="0">
                <a:solidFill>
                  <a:srgbClr val="F6DB3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75%</a:t>
            </a:r>
          </a:p>
        </p:txBody>
      </p:sp>
    </p:spTree>
    <p:extLst>
      <p:ext uri="{BB962C8B-B14F-4D97-AF65-F5344CB8AC3E}">
        <p14:creationId xmlns:p14="http://schemas.microsoft.com/office/powerpoint/2010/main" val="1763371816"/>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399"/>
                                        </p:tgtEl>
                                        <p:attrNameLst>
                                          <p:attrName>style.visibility</p:attrName>
                                        </p:attrNameLst>
                                      </p:cBhvr>
                                      <p:to>
                                        <p:strVal val="visible"/>
                                      </p:to>
                                    </p:set>
                                    <p:animEffect transition="in" filter="fade">
                                      <p:cBhvr>
                                        <p:cTn id="7" dur="500"/>
                                        <p:tgtEl>
                                          <p:spTgt spid="5939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397"/>
                                        </p:tgtEl>
                                        <p:attrNameLst>
                                          <p:attrName>style.visibility</p:attrName>
                                        </p:attrNameLst>
                                      </p:cBhvr>
                                      <p:to>
                                        <p:strVal val="visible"/>
                                      </p:to>
                                    </p:set>
                                    <p:animEffect transition="in" filter="fade">
                                      <p:cBhvr>
                                        <p:cTn id="10" dur="500"/>
                                        <p:tgtEl>
                                          <p:spTgt spid="5939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9400"/>
                                        </p:tgtEl>
                                        <p:attrNameLst>
                                          <p:attrName>style.visibility</p:attrName>
                                        </p:attrNameLst>
                                      </p:cBhvr>
                                      <p:to>
                                        <p:strVal val="visible"/>
                                      </p:to>
                                    </p:set>
                                    <p:animEffect transition="in" filter="fade">
                                      <p:cBhvr>
                                        <p:cTn id="15" dur="500"/>
                                        <p:tgtEl>
                                          <p:spTgt spid="5940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9401"/>
                                        </p:tgtEl>
                                        <p:attrNameLst>
                                          <p:attrName>style.visibility</p:attrName>
                                        </p:attrNameLst>
                                      </p:cBhvr>
                                      <p:to>
                                        <p:strVal val="visible"/>
                                      </p:to>
                                    </p:set>
                                    <p:animEffect transition="in" filter="fade">
                                      <p:cBhvr>
                                        <p:cTn id="18" dur="500"/>
                                        <p:tgtEl>
                                          <p:spTgt spid="59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7" grpId="0" animBg="1"/>
      <p:bldP spid="59400" grpId="0"/>
      <p:bldP spid="5940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p:cNvPicPr>
            <a:picLocks noChangeAspect="1" noChangeArrowheads="1"/>
          </p:cNvPicPr>
          <p:nvPr/>
        </p:nvPicPr>
        <p:blipFill>
          <a:blip r:embed="rId3" cstate="print"/>
          <a:srcRect l="10333"/>
          <a:stretch>
            <a:fillRect/>
          </a:stretch>
        </p:blipFill>
        <p:spPr bwMode="auto">
          <a:xfrm>
            <a:off x="0" y="1"/>
            <a:ext cx="9144000" cy="6858000"/>
          </a:xfrm>
          <a:prstGeom prst="rect">
            <a:avLst/>
          </a:prstGeom>
          <a:noFill/>
        </p:spPr>
      </p:pic>
      <p:sp>
        <p:nvSpPr>
          <p:cNvPr id="2" name="Title 1"/>
          <p:cNvSpPr>
            <a:spLocks noGrp="1"/>
          </p:cNvSpPr>
          <p:nvPr>
            <p:ph type="title"/>
          </p:nvPr>
        </p:nvSpPr>
        <p:spPr>
          <a:xfrm>
            <a:off x="0" y="-10362"/>
            <a:ext cx="9144000" cy="1143000"/>
          </a:xfrm>
          <a:solidFill>
            <a:srgbClr val="000000">
              <a:alpha val="50196"/>
            </a:srgbClr>
          </a:solidFill>
        </p:spPr>
        <p:txBody>
          <a:bodyPr/>
          <a:lstStyle/>
          <a:p>
            <a:r>
              <a:rPr lang="en-US" sz="6600" dirty="0"/>
              <a:t>Great Teachers</a:t>
            </a:r>
            <a:endParaRPr lang="en-CA" sz="6600" dirty="0"/>
          </a:p>
        </p:txBody>
      </p:sp>
    </p:spTree>
  </p:cSld>
  <p:clrMapOvr>
    <a:masterClrMapping/>
  </p:clrMapOvr>
  <p:transition spd="med" advClick="0">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a:noFill/>
        </p:spPr>
        <p:txBody>
          <a:bodyPr/>
          <a:lstStyle/>
          <a:p>
            <a:r>
              <a:rPr lang="en-US" sz="6000" dirty="0">
                <a:effectLst/>
              </a:rPr>
              <a:t>Math Problem?</a:t>
            </a:r>
          </a:p>
        </p:txBody>
      </p:sp>
      <p:sp>
        <p:nvSpPr>
          <p:cNvPr id="2" name="Content Placeholder 1"/>
          <p:cNvSpPr>
            <a:spLocks noGrp="1"/>
          </p:cNvSpPr>
          <p:nvPr>
            <p:ph idx="1"/>
          </p:nvPr>
        </p:nvSpPr>
        <p:spPr/>
        <p:txBody>
          <a:bodyPr/>
          <a:lstStyle/>
          <a:p>
            <a:endParaRPr lang="en-US" dirty="0"/>
          </a:p>
          <a:p>
            <a:endParaRPr lang="en-US" dirty="0"/>
          </a:p>
        </p:txBody>
      </p:sp>
      <p:pic>
        <p:nvPicPr>
          <p:cNvPr id="64516" name="Picture 4"/>
          <p:cNvPicPr>
            <a:picLocks noChangeAspect="1" noChangeArrowheads="1"/>
          </p:cNvPicPr>
          <p:nvPr/>
        </p:nvPicPr>
        <p:blipFill>
          <a:blip r:embed="rId3" cstate="print">
            <a:lum bright="-10000" contrast="40000"/>
          </a:blip>
          <a:srcRect/>
          <a:stretch>
            <a:fillRect/>
          </a:stretch>
        </p:blipFill>
        <p:spPr bwMode="auto">
          <a:xfrm>
            <a:off x="3914775" y="1371600"/>
            <a:ext cx="5083175" cy="2952750"/>
          </a:xfrm>
          <a:prstGeom prst="rect">
            <a:avLst/>
          </a:prstGeom>
          <a:noFill/>
          <a:ln w="38100">
            <a:solidFill>
              <a:schemeClr val="bg2"/>
            </a:solidFill>
            <a:miter lim="800000"/>
            <a:headEnd/>
            <a:tailEnd/>
          </a:ln>
        </p:spPr>
      </p:pic>
      <p:sp>
        <p:nvSpPr>
          <p:cNvPr id="64517" name="Text Box 5"/>
          <p:cNvSpPr txBox="1">
            <a:spLocks noChangeArrowheads="1"/>
          </p:cNvSpPr>
          <p:nvPr/>
        </p:nvSpPr>
        <p:spPr bwMode="auto">
          <a:xfrm>
            <a:off x="304800" y="1470935"/>
            <a:ext cx="3476625" cy="2677656"/>
          </a:xfrm>
          <a:prstGeom prst="rect">
            <a:avLst/>
          </a:prstGeom>
          <a:solidFill>
            <a:schemeClr val="tx1"/>
          </a:solidFill>
          <a:ln w="38100">
            <a:solidFill>
              <a:schemeClr val="bg2"/>
            </a:solidFill>
            <a:miter lim="800000"/>
            <a:headEnd/>
            <a:tailEnd/>
          </a:ln>
        </p:spPr>
        <p:txBody>
          <a:bodyPr>
            <a:spAutoFit/>
          </a:bodyPr>
          <a:lstStyle/>
          <a:p>
            <a:pPr algn="ctr"/>
            <a:r>
              <a:rPr lang="en-US" sz="2400" b="1" dirty="0">
                <a:solidFill>
                  <a:schemeClr val="bg2"/>
                </a:solidFill>
                <a:latin typeface="Arial" pitchFamily="34" charset="0"/>
                <a:cs typeface="Arial" pitchFamily="34" charset="0"/>
              </a:rPr>
              <a:t>When the switch is closed, </a:t>
            </a:r>
          </a:p>
          <a:p>
            <a:pPr algn="ctr"/>
            <a:r>
              <a:rPr lang="en-US" sz="2400" b="1" dirty="0">
                <a:solidFill>
                  <a:schemeClr val="bg2"/>
                </a:solidFill>
                <a:latin typeface="Arial" pitchFamily="34" charset="0"/>
                <a:cs typeface="Arial" pitchFamily="34" charset="0"/>
              </a:rPr>
              <a:t>what happens to:</a:t>
            </a:r>
          </a:p>
          <a:p>
            <a:pPr algn="ctr"/>
            <a:r>
              <a:rPr lang="en-US" sz="2400" b="1" dirty="0">
                <a:solidFill>
                  <a:schemeClr val="bg2"/>
                </a:solidFill>
                <a:latin typeface="Arial" pitchFamily="34" charset="0"/>
                <a:cs typeface="Arial" pitchFamily="34" charset="0"/>
              </a:rPr>
              <a:t>(a) the current through the battery</a:t>
            </a:r>
          </a:p>
          <a:p>
            <a:pPr algn="ctr"/>
            <a:r>
              <a:rPr lang="en-US" sz="2400" b="1" dirty="0">
                <a:solidFill>
                  <a:schemeClr val="bg2"/>
                </a:solidFill>
                <a:latin typeface="Arial" pitchFamily="34" charset="0"/>
                <a:cs typeface="Arial" pitchFamily="34" charset="0"/>
              </a:rPr>
              <a:t>(b) the brightness of the bulbs</a:t>
            </a:r>
          </a:p>
        </p:txBody>
      </p:sp>
      <p:sp>
        <p:nvSpPr>
          <p:cNvPr id="64518" name="Text Box 6"/>
          <p:cNvSpPr txBox="1">
            <a:spLocks noChangeArrowheads="1"/>
          </p:cNvSpPr>
          <p:nvPr/>
        </p:nvSpPr>
        <p:spPr bwMode="auto">
          <a:xfrm>
            <a:off x="61912" y="4669680"/>
            <a:ext cx="2610035" cy="584775"/>
          </a:xfrm>
          <a:prstGeom prst="rect">
            <a:avLst/>
          </a:prstGeom>
          <a:noFill/>
          <a:ln w="38100">
            <a:noFill/>
            <a:miter lim="800000"/>
            <a:headEnd/>
            <a:tailEnd/>
          </a:ln>
          <a:effectLst/>
        </p:spPr>
        <p:txBody>
          <a:bodyPr wrap="square">
            <a:spAutoFit/>
          </a:bodyPr>
          <a:lstStyle/>
          <a:p>
            <a:pPr algn="r">
              <a:spcBef>
                <a:spcPct val="50000"/>
              </a:spcBef>
              <a:defRPr/>
            </a:pPr>
            <a:r>
              <a:rPr lang="en-US" sz="3200" b="1" dirty="0">
                <a:solidFill>
                  <a:srgbClr val="F6DB3C"/>
                </a:solidFill>
                <a:effectLst>
                  <a:outerShdw blurRad="38100" dist="38100" dir="2700000" algn="tl">
                    <a:srgbClr val="000000">
                      <a:alpha val="43137"/>
                    </a:srgbClr>
                  </a:outerShdw>
                </a:effectLst>
                <a:latin typeface="Arial" pitchFamily="34" charset="0"/>
                <a:cs typeface="Arial" pitchFamily="34" charset="0"/>
              </a:rPr>
              <a:t>Average =</a:t>
            </a:r>
          </a:p>
        </p:txBody>
      </p:sp>
      <p:sp>
        <p:nvSpPr>
          <p:cNvPr id="64519" name="Text Box 7"/>
          <p:cNvSpPr txBox="1">
            <a:spLocks noChangeArrowheads="1"/>
          </p:cNvSpPr>
          <p:nvPr/>
        </p:nvSpPr>
        <p:spPr bwMode="auto">
          <a:xfrm>
            <a:off x="2677063" y="4305300"/>
            <a:ext cx="2347912" cy="1323975"/>
          </a:xfrm>
          <a:prstGeom prst="rect">
            <a:avLst/>
          </a:prstGeom>
          <a:noFill/>
          <a:ln w="9525">
            <a:noFill/>
            <a:miter lim="800000"/>
            <a:headEnd/>
            <a:tailEnd/>
          </a:ln>
          <a:effectLst/>
        </p:spPr>
        <p:txBody>
          <a:bodyPr>
            <a:spAutoFit/>
          </a:bodyPr>
          <a:lstStyle/>
          <a:p>
            <a:pPr>
              <a:spcBef>
                <a:spcPct val="50000"/>
              </a:spcBef>
              <a:defRPr/>
            </a:pPr>
            <a:r>
              <a:rPr lang="en-US" sz="8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40%</a:t>
            </a:r>
          </a:p>
        </p:txBody>
      </p:sp>
      <p:sp>
        <p:nvSpPr>
          <p:cNvPr id="9" name="Freeform 8"/>
          <p:cNvSpPr>
            <a:spLocks/>
          </p:cNvSpPr>
          <p:nvPr/>
        </p:nvSpPr>
        <p:spPr bwMode="auto">
          <a:xfrm>
            <a:off x="7029450" y="1514475"/>
            <a:ext cx="1828800" cy="2695575"/>
          </a:xfrm>
          <a:custGeom>
            <a:avLst/>
            <a:gdLst>
              <a:gd name="T0" fmla="*/ 675848 w 1581150"/>
              <a:gd name="T1" fmla="*/ 1613304 h 2390775"/>
              <a:gd name="T2" fmla="*/ 1436188 w 1581150"/>
              <a:gd name="T3" fmla="*/ 3399456 h 2390775"/>
              <a:gd name="T4" fmla="*/ 7349876 w 1581150"/>
              <a:gd name="T5" fmla="*/ 6856540 h 2390775"/>
              <a:gd name="T6" fmla="*/ 6420601 w 1581150"/>
              <a:gd name="T7" fmla="*/ 10659304 h 2390775"/>
              <a:gd name="T8" fmla="*/ 0 w 1581150"/>
              <a:gd name="T9" fmla="*/ 14001113 h 2390775"/>
              <a:gd name="T10" fmla="*/ 13770481 w 1581150"/>
              <a:gd name="T11" fmla="*/ 14462049 h 2390775"/>
              <a:gd name="T12" fmla="*/ 14023902 w 1581150"/>
              <a:gd name="T13" fmla="*/ 0 h 2390775"/>
              <a:gd name="T14" fmla="*/ 675848 w 1581150"/>
              <a:gd name="T15" fmla="*/ 1613304 h 2390775"/>
              <a:gd name="T16" fmla="*/ 0 60000 65536"/>
              <a:gd name="T17" fmla="*/ 0 60000 65536"/>
              <a:gd name="T18" fmla="*/ 0 60000 65536"/>
              <a:gd name="T19" fmla="*/ 0 60000 65536"/>
              <a:gd name="T20" fmla="*/ 0 60000 65536"/>
              <a:gd name="T21" fmla="*/ 0 60000 65536"/>
              <a:gd name="T22" fmla="*/ 0 60000 65536"/>
              <a:gd name="T23" fmla="*/ 0 60000 65536"/>
              <a:gd name="T24" fmla="*/ 0 w 1581150"/>
              <a:gd name="T25" fmla="*/ 0 h 2390775"/>
              <a:gd name="T26" fmla="*/ 1581150 w 1581150"/>
              <a:gd name="T27" fmla="*/ 2390775 h 23907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81150" h="2390775">
                <a:moveTo>
                  <a:pt x="76200" y="266700"/>
                </a:moveTo>
                <a:lnTo>
                  <a:pt x="161925" y="561975"/>
                </a:lnTo>
                <a:lnTo>
                  <a:pt x="828675" y="1133475"/>
                </a:lnTo>
                <a:lnTo>
                  <a:pt x="723900" y="1762125"/>
                </a:lnTo>
                <a:lnTo>
                  <a:pt x="0" y="2314575"/>
                </a:lnTo>
                <a:lnTo>
                  <a:pt x="1552575" y="2390775"/>
                </a:lnTo>
                <a:lnTo>
                  <a:pt x="1581150" y="0"/>
                </a:lnTo>
                <a:lnTo>
                  <a:pt x="76200" y="266700"/>
                </a:lnTo>
                <a:close/>
              </a:path>
            </a:pathLst>
          </a:custGeom>
          <a:solidFill>
            <a:srgbClr val="FFFFFF"/>
          </a:solidFill>
          <a:ln w="9525" cap="flat" cmpd="sng" algn="ctr">
            <a:noFill/>
            <a:prstDash val="solid"/>
            <a:round/>
            <a:headEnd type="none" w="med" len="med"/>
            <a:tailEnd type="none" w="med" len="med"/>
          </a:ln>
        </p:spPr>
        <p:txBody>
          <a:bodyPr/>
          <a:lstStyle/>
          <a:p>
            <a:endParaRPr lang="en-CA"/>
          </a:p>
        </p:txBody>
      </p:sp>
      <p:sp>
        <p:nvSpPr>
          <p:cNvPr id="8" name="Oval 7"/>
          <p:cNvSpPr>
            <a:spLocks noChangeArrowheads="1"/>
          </p:cNvSpPr>
          <p:nvPr/>
        </p:nvSpPr>
        <p:spPr bwMode="auto">
          <a:xfrm>
            <a:off x="6829425" y="2495550"/>
            <a:ext cx="1047750" cy="942975"/>
          </a:xfrm>
          <a:prstGeom prst="ellipse">
            <a:avLst/>
          </a:prstGeom>
          <a:noFill/>
          <a:ln w="57150" algn="ctr">
            <a:solidFill>
              <a:srgbClr val="FF0000"/>
            </a:solidFill>
            <a:round/>
            <a:headEnd/>
            <a:tailEnd/>
          </a:ln>
        </p:spPr>
        <p:txBody>
          <a:bodyPr/>
          <a:lstStyle/>
          <a:p>
            <a:endParaRPr lang="en-US"/>
          </a:p>
        </p:txBody>
      </p:sp>
      <p:sp>
        <p:nvSpPr>
          <p:cNvPr id="10" name="Rectangle 2"/>
          <p:cNvSpPr txBox="1">
            <a:spLocks noRot="1" noChangeArrowheads="1"/>
          </p:cNvSpPr>
          <p:nvPr/>
        </p:nvSpPr>
        <p:spPr bwMode="auto">
          <a:xfrm>
            <a:off x="61912" y="5422155"/>
            <a:ext cx="8936038"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6DB3C"/>
                </a:solidFill>
                <a:effectLst>
                  <a:outerShdw blurRad="38100" dist="38100" dir="2700000" algn="tl">
                    <a:srgbClr val="000000"/>
                  </a:outerShdw>
                </a:effectLst>
                <a:latin typeface="Arial" pitchFamily="34" charset="0"/>
                <a:ea typeface="+mj-ea"/>
                <a:cs typeface="Arial" pitchFamily="34" charset="0"/>
              </a:defRPr>
            </a:lvl1pPr>
            <a:lvl2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r>
              <a:rPr lang="en-US" sz="4000" kern="0" dirty="0">
                <a:effectLst/>
              </a:rPr>
              <a:t>Weak connections hidden by math</a:t>
            </a:r>
          </a:p>
        </p:txBody>
      </p:sp>
    </p:spTree>
    <p:extLst>
      <p:ext uri="{BB962C8B-B14F-4D97-AF65-F5344CB8AC3E}">
        <p14:creationId xmlns:p14="http://schemas.microsoft.com/office/powerpoint/2010/main" val="1028654726"/>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518"/>
                                        </p:tgtEl>
                                        <p:attrNameLst>
                                          <p:attrName>style.visibility</p:attrName>
                                        </p:attrNameLst>
                                      </p:cBhvr>
                                      <p:to>
                                        <p:strVal val="visible"/>
                                      </p:to>
                                    </p:set>
                                    <p:animEffect transition="in" filter="fade">
                                      <p:cBhvr>
                                        <p:cTn id="12" dur="500"/>
                                        <p:tgtEl>
                                          <p:spTgt spid="64518"/>
                                        </p:tgtEl>
                                      </p:cBhvr>
                                    </p:animEffect>
                                  </p:childTnLst>
                                </p:cTn>
                              </p:par>
                              <p:par>
                                <p:cTn id="13" presetID="10" presetClass="entr" presetSubtype="0" fill="hold" grpId="0" nodeType="withEffect">
                                  <p:stCondLst>
                                    <p:cond delay="0"/>
                                  </p:stCondLst>
                                  <p:iterate type="lt">
                                    <p:tmPct val="0"/>
                                  </p:iterate>
                                  <p:childTnLst>
                                    <p:set>
                                      <p:cBhvr>
                                        <p:cTn id="14" dur="1" fill="hold">
                                          <p:stCondLst>
                                            <p:cond delay="0"/>
                                          </p:stCondLst>
                                        </p:cTn>
                                        <p:tgtEl>
                                          <p:spTgt spid="64519"/>
                                        </p:tgtEl>
                                        <p:attrNameLst>
                                          <p:attrName>style.visibility</p:attrName>
                                        </p:attrNameLst>
                                      </p:cBhvr>
                                      <p:to>
                                        <p:strVal val="visible"/>
                                      </p:to>
                                    </p:set>
                                    <p:animEffect transition="in" filter="fade">
                                      <p:cBhvr>
                                        <p:cTn id="15" dur="500"/>
                                        <p:tgtEl>
                                          <p:spTgt spid="645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8" grpId="0"/>
      <p:bldP spid="64519" grpId="0"/>
      <p:bldP spid="9" grpId="0" animBg="1"/>
      <p:bldP spid="10"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Time for a test!</a:t>
            </a:r>
          </a:p>
        </p:txBody>
      </p:sp>
      <p:sp>
        <p:nvSpPr>
          <p:cNvPr id="2" name="Text Placeholder 1">
            <a:extLst>
              <a:ext uri="{FF2B5EF4-FFF2-40B4-BE49-F238E27FC236}">
                <a16:creationId xmlns:a16="http://schemas.microsoft.com/office/drawing/2014/main" id="{00F11346-4627-4584-BFB3-1E65D8730EB8}"/>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926903146"/>
      </p:ext>
    </p:extLst>
  </p:cSld>
  <p:clrMapOvr>
    <a:masterClrMapping/>
  </p:clrMapOvr>
  <p:transition spd="med" advClick="0">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2195513" y="1557338"/>
            <a:ext cx="430212" cy="3630612"/>
            <a:chOff x="1383" y="981"/>
            <a:chExt cx="271" cy="2287"/>
          </a:xfrm>
        </p:grpSpPr>
        <p:sp>
          <p:nvSpPr>
            <p:cNvPr id="16421" name="Freeform 2"/>
            <p:cNvSpPr>
              <a:spLocks noChangeArrowheads="1"/>
            </p:cNvSpPr>
            <p:nvPr/>
          </p:nvSpPr>
          <p:spPr bwMode="auto">
            <a:xfrm>
              <a:off x="1411" y="2036"/>
              <a:ext cx="244" cy="244"/>
            </a:xfrm>
            <a:custGeom>
              <a:avLst/>
              <a:gdLst>
                <a:gd name="T0" fmla="*/ 0 w 390"/>
                <a:gd name="T1" fmla="*/ 0 h 405"/>
                <a:gd name="T2" fmla="*/ 0 w 390"/>
                <a:gd name="T3" fmla="*/ 89 h 405"/>
                <a:gd name="T4" fmla="*/ 96 w 390"/>
                <a:gd name="T5" fmla="*/ 89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6422" name="Freeform 3"/>
            <p:cNvSpPr>
              <a:spLocks noChangeArrowheads="1"/>
            </p:cNvSpPr>
            <p:nvPr/>
          </p:nvSpPr>
          <p:spPr bwMode="auto">
            <a:xfrm flipH="1">
              <a:off x="1383" y="981"/>
              <a:ext cx="244" cy="244"/>
            </a:xfrm>
            <a:custGeom>
              <a:avLst/>
              <a:gdLst>
                <a:gd name="T0" fmla="*/ 0 w 390"/>
                <a:gd name="T1" fmla="*/ 0 h 405"/>
                <a:gd name="T2" fmla="*/ 0 w 390"/>
                <a:gd name="T3" fmla="*/ 89 h 405"/>
                <a:gd name="T4" fmla="*/ 96 w 390"/>
                <a:gd name="T5" fmla="*/ 89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nvGrpSpPr>
            <p:cNvPr id="3" name="Group 4"/>
            <p:cNvGrpSpPr>
              <a:grpSpLocks/>
            </p:cNvGrpSpPr>
            <p:nvPr/>
          </p:nvGrpSpPr>
          <p:grpSpPr bwMode="auto">
            <a:xfrm>
              <a:off x="1383" y="2555"/>
              <a:ext cx="243" cy="243"/>
              <a:chOff x="1383" y="2555"/>
              <a:chExt cx="243" cy="243"/>
            </a:xfrm>
          </p:grpSpPr>
          <p:sp>
            <p:nvSpPr>
              <p:cNvPr id="16428" name="Freeform 5"/>
              <p:cNvSpPr>
                <a:spLocks noChangeArrowheads="1"/>
              </p:cNvSpPr>
              <p:nvPr/>
            </p:nvSpPr>
            <p:spPr bwMode="auto">
              <a:xfrm flipH="1" flipV="1">
                <a:off x="1383" y="2554"/>
                <a:ext cx="244" cy="244"/>
              </a:xfrm>
              <a:custGeom>
                <a:avLst/>
                <a:gdLst>
                  <a:gd name="T0" fmla="*/ 0 w 390"/>
                  <a:gd name="T1" fmla="*/ 0 h 405"/>
                  <a:gd name="T2" fmla="*/ 0 w 390"/>
                  <a:gd name="T3" fmla="*/ 89 h 405"/>
                  <a:gd name="T4" fmla="*/ 96 w 390"/>
                  <a:gd name="T5" fmla="*/ 89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6429" name="Line 6"/>
              <p:cNvSpPr>
                <a:spLocks noChangeShapeType="1"/>
              </p:cNvSpPr>
              <p:nvPr/>
            </p:nvSpPr>
            <p:spPr bwMode="auto">
              <a:xfrm flipH="1">
                <a:off x="1382" y="2799"/>
                <a:ext cx="246" cy="1"/>
              </a:xfrm>
              <a:prstGeom prst="line">
                <a:avLst/>
              </a:prstGeom>
              <a:noFill/>
              <a:ln w="57150">
                <a:solidFill>
                  <a:schemeClr val="tx1"/>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grpSp>
          <p:nvGrpSpPr>
            <p:cNvPr id="4" name="Group 7"/>
            <p:cNvGrpSpPr>
              <a:grpSpLocks/>
            </p:cNvGrpSpPr>
            <p:nvPr/>
          </p:nvGrpSpPr>
          <p:grpSpPr bwMode="auto">
            <a:xfrm>
              <a:off x="1404" y="1535"/>
              <a:ext cx="243" cy="243"/>
              <a:chOff x="1404" y="1535"/>
              <a:chExt cx="243" cy="243"/>
            </a:xfrm>
          </p:grpSpPr>
          <p:sp>
            <p:nvSpPr>
              <p:cNvPr id="16426" name="Freeform 8"/>
              <p:cNvSpPr>
                <a:spLocks noChangeArrowheads="1"/>
              </p:cNvSpPr>
              <p:nvPr/>
            </p:nvSpPr>
            <p:spPr bwMode="auto">
              <a:xfrm rot="5400000" flipH="1" flipV="1">
                <a:off x="1406" y="1535"/>
                <a:ext cx="244" cy="244"/>
              </a:xfrm>
              <a:custGeom>
                <a:avLst/>
                <a:gdLst>
                  <a:gd name="T0" fmla="*/ 0 w 390"/>
                  <a:gd name="T1" fmla="*/ 0 h 405"/>
                  <a:gd name="T2" fmla="*/ 0 w 390"/>
                  <a:gd name="T3" fmla="*/ 89 h 405"/>
                  <a:gd name="T4" fmla="*/ 96 w 390"/>
                  <a:gd name="T5" fmla="*/ 89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6427" name="Line 9"/>
              <p:cNvSpPr>
                <a:spLocks noChangeShapeType="1"/>
              </p:cNvSpPr>
              <p:nvPr/>
            </p:nvSpPr>
            <p:spPr bwMode="auto">
              <a:xfrm flipV="1">
                <a:off x="1404" y="1534"/>
                <a:ext cx="1" cy="246"/>
              </a:xfrm>
              <a:prstGeom prst="line">
                <a:avLst/>
              </a:prstGeom>
              <a:noFill/>
              <a:ln w="57150">
                <a:solidFill>
                  <a:schemeClr val="tx1"/>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sp>
          <p:nvSpPr>
            <p:cNvPr id="16425" name="Rectangle 10"/>
            <p:cNvSpPr>
              <a:spLocks noChangeArrowheads="1"/>
            </p:cNvSpPr>
            <p:nvPr/>
          </p:nvSpPr>
          <p:spPr bwMode="auto">
            <a:xfrm>
              <a:off x="1383" y="3033"/>
              <a:ext cx="262" cy="235"/>
            </a:xfrm>
            <a:prstGeom prst="rect">
              <a:avLst/>
            </a:prstGeom>
            <a:noFill/>
            <a:ln w="5715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grpSp>
        <p:nvGrpSpPr>
          <p:cNvPr id="5" name="Group 49"/>
          <p:cNvGrpSpPr>
            <a:grpSpLocks/>
          </p:cNvGrpSpPr>
          <p:nvPr/>
        </p:nvGrpSpPr>
        <p:grpSpPr bwMode="auto">
          <a:xfrm>
            <a:off x="5580063" y="1773238"/>
            <a:ext cx="439737" cy="3344862"/>
            <a:chOff x="3515" y="1117"/>
            <a:chExt cx="277" cy="2107"/>
          </a:xfrm>
        </p:grpSpPr>
        <p:sp>
          <p:nvSpPr>
            <p:cNvPr id="16411" name="Freeform 12"/>
            <p:cNvSpPr>
              <a:spLocks noChangeArrowheads="1"/>
            </p:cNvSpPr>
            <p:nvPr/>
          </p:nvSpPr>
          <p:spPr bwMode="auto">
            <a:xfrm flipV="1">
              <a:off x="3534" y="2542"/>
              <a:ext cx="249" cy="235"/>
            </a:xfrm>
            <a:custGeom>
              <a:avLst/>
              <a:gdLst>
                <a:gd name="T0" fmla="*/ 0 w 390"/>
                <a:gd name="T1" fmla="*/ 0 h 405"/>
                <a:gd name="T2" fmla="*/ 0 w 390"/>
                <a:gd name="T3" fmla="*/ 79 h 405"/>
                <a:gd name="T4" fmla="*/ 102 w 390"/>
                <a:gd name="T5" fmla="*/ 79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nvGrpSpPr>
            <p:cNvPr id="6" name="Group 13"/>
            <p:cNvGrpSpPr>
              <a:grpSpLocks/>
            </p:cNvGrpSpPr>
            <p:nvPr/>
          </p:nvGrpSpPr>
          <p:grpSpPr bwMode="auto">
            <a:xfrm>
              <a:off x="3541" y="2045"/>
              <a:ext cx="234" cy="248"/>
              <a:chOff x="3541" y="2045"/>
              <a:chExt cx="234" cy="248"/>
            </a:xfrm>
          </p:grpSpPr>
          <p:sp>
            <p:nvSpPr>
              <p:cNvPr id="16419" name="Freeform 14"/>
              <p:cNvSpPr>
                <a:spLocks noChangeArrowheads="1"/>
              </p:cNvSpPr>
              <p:nvPr/>
            </p:nvSpPr>
            <p:spPr bwMode="auto">
              <a:xfrm rot="-5400000" flipH="1" flipV="1">
                <a:off x="3533" y="2055"/>
                <a:ext cx="249" cy="234"/>
              </a:xfrm>
              <a:custGeom>
                <a:avLst/>
                <a:gdLst>
                  <a:gd name="T0" fmla="*/ 0 w 390"/>
                  <a:gd name="T1" fmla="*/ 0 h 405"/>
                  <a:gd name="T2" fmla="*/ 0 w 390"/>
                  <a:gd name="T3" fmla="*/ 78 h 405"/>
                  <a:gd name="T4" fmla="*/ 102 w 390"/>
                  <a:gd name="T5" fmla="*/ 78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6420" name="Line 15"/>
              <p:cNvSpPr>
                <a:spLocks noChangeShapeType="1"/>
              </p:cNvSpPr>
              <p:nvPr/>
            </p:nvSpPr>
            <p:spPr bwMode="auto">
              <a:xfrm>
                <a:off x="3776" y="2045"/>
                <a:ext cx="1" cy="249"/>
              </a:xfrm>
              <a:prstGeom prst="line">
                <a:avLst/>
              </a:prstGeom>
              <a:noFill/>
              <a:ln w="57150">
                <a:solidFill>
                  <a:schemeClr val="tx1"/>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grpSp>
          <p:nvGrpSpPr>
            <p:cNvPr id="7" name="Group 16"/>
            <p:cNvGrpSpPr>
              <a:grpSpLocks/>
            </p:cNvGrpSpPr>
            <p:nvPr/>
          </p:nvGrpSpPr>
          <p:grpSpPr bwMode="auto">
            <a:xfrm>
              <a:off x="3534" y="1117"/>
              <a:ext cx="248" cy="234"/>
              <a:chOff x="3534" y="1117"/>
              <a:chExt cx="248" cy="234"/>
            </a:xfrm>
          </p:grpSpPr>
          <p:sp>
            <p:nvSpPr>
              <p:cNvPr id="16417" name="Freeform 17"/>
              <p:cNvSpPr>
                <a:spLocks noChangeArrowheads="1"/>
              </p:cNvSpPr>
              <p:nvPr/>
            </p:nvSpPr>
            <p:spPr bwMode="auto">
              <a:xfrm flipV="1">
                <a:off x="3534" y="1117"/>
                <a:ext cx="249" cy="235"/>
              </a:xfrm>
              <a:custGeom>
                <a:avLst/>
                <a:gdLst>
                  <a:gd name="T0" fmla="*/ 0 w 390"/>
                  <a:gd name="T1" fmla="*/ 0 h 405"/>
                  <a:gd name="T2" fmla="*/ 0 w 390"/>
                  <a:gd name="T3" fmla="*/ 79 h 405"/>
                  <a:gd name="T4" fmla="*/ 102 w 390"/>
                  <a:gd name="T5" fmla="*/ 79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6418" name="Line 18"/>
              <p:cNvSpPr>
                <a:spLocks noChangeShapeType="1"/>
              </p:cNvSpPr>
              <p:nvPr/>
            </p:nvSpPr>
            <p:spPr bwMode="auto">
              <a:xfrm>
                <a:off x="3534" y="1352"/>
                <a:ext cx="249" cy="1"/>
              </a:xfrm>
              <a:prstGeom prst="line">
                <a:avLst/>
              </a:prstGeom>
              <a:noFill/>
              <a:ln w="57150">
                <a:solidFill>
                  <a:schemeClr val="tx1"/>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sp>
          <p:nvSpPr>
            <p:cNvPr id="16414" name="Rectangle 20"/>
            <p:cNvSpPr>
              <a:spLocks noChangeArrowheads="1"/>
            </p:cNvSpPr>
            <p:nvPr/>
          </p:nvSpPr>
          <p:spPr bwMode="auto">
            <a:xfrm>
              <a:off x="3524" y="2998"/>
              <a:ext cx="268" cy="226"/>
            </a:xfrm>
            <a:prstGeom prst="rect">
              <a:avLst/>
            </a:prstGeom>
            <a:noFill/>
            <a:ln w="5715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6415" name="Oval 21"/>
            <p:cNvSpPr>
              <a:spLocks noChangeArrowheads="1"/>
            </p:cNvSpPr>
            <p:nvPr/>
          </p:nvSpPr>
          <p:spPr bwMode="auto">
            <a:xfrm>
              <a:off x="3612" y="3067"/>
              <a:ext cx="91" cy="83"/>
            </a:xfrm>
            <a:prstGeom prst="ellipse">
              <a:avLst/>
            </a:prstGeom>
            <a:noFill/>
            <a:ln w="5715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6416" name="Freeform 22"/>
            <p:cNvSpPr>
              <a:spLocks noChangeArrowheads="1"/>
            </p:cNvSpPr>
            <p:nvPr/>
          </p:nvSpPr>
          <p:spPr bwMode="auto">
            <a:xfrm flipH="1" flipV="1">
              <a:off x="3515" y="1589"/>
              <a:ext cx="249" cy="234"/>
            </a:xfrm>
            <a:custGeom>
              <a:avLst/>
              <a:gdLst>
                <a:gd name="T0" fmla="*/ 0 w 390"/>
                <a:gd name="T1" fmla="*/ 0 h 405"/>
                <a:gd name="T2" fmla="*/ 0 w 390"/>
                <a:gd name="T3" fmla="*/ 78 h 405"/>
                <a:gd name="T4" fmla="*/ 102 w 390"/>
                <a:gd name="T5" fmla="*/ 78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sp>
        <p:nvSpPr>
          <p:cNvPr id="16389" name="Rectangle 24"/>
          <p:cNvSpPr>
            <a:spLocks noChangeArrowheads="1"/>
          </p:cNvSpPr>
          <p:nvPr/>
        </p:nvSpPr>
        <p:spPr bwMode="auto">
          <a:xfrm>
            <a:off x="1760538" y="338138"/>
            <a:ext cx="2811462" cy="1587"/>
          </a:xfrm>
          <a:prstGeom prst="rect">
            <a:avLst/>
          </a:prstGeom>
          <a:noFill/>
          <a:ln w="9525">
            <a:no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6390" name="Rectangle 25"/>
          <p:cNvSpPr>
            <a:spLocks noChangeArrowheads="1"/>
          </p:cNvSpPr>
          <p:nvPr/>
        </p:nvSpPr>
        <p:spPr bwMode="auto">
          <a:xfrm>
            <a:off x="1760538" y="338138"/>
            <a:ext cx="2811462" cy="1587"/>
          </a:xfrm>
          <a:prstGeom prst="rect">
            <a:avLst/>
          </a:prstGeom>
          <a:noFill/>
          <a:ln w="9525">
            <a:no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6391" name="Rectangle 26"/>
          <p:cNvSpPr>
            <a:spLocks noChangeArrowheads="1"/>
          </p:cNvSpPr>
          <p:nvPr/>
        </p:nvSpPr>
        <p:spPr bwMode="auto">
          <a:xfrm>
            <a:off x="1760538" y="338138"/>
            <a:ext cx="2811462" cy="1587"/>
          </a:xfrm>
          <a:prstGeom prst="rect">
            <a:avLst/>
          </a:prstGeom>
          <a:noFill/>
          <a:ln w="9525">
            <a:no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6392" name="Rectangle 27"/>
          <p:cNvSpPr>
            <a:spLocks noChangeArrowheads="1"/>
          </p:cNvSpPr>
          <p:nvPr/>
        </p:nvSpPr>
        <p:spPr bwMode="auto">
          <a:xfrm>
            <a:off x="1760538" y="338138"/>
            <a:ext cx="2811462" cy="1587"/>
          </a:xfrm>
          <a:prstGeom prst="rect">
            <a:avLst/>
          </a:prstGeom>
          <a:noFill/>
          <a:ln w="9525">
            <a:no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6393" name="Rectangle 28"/>
          <p:cNvSpPr>
            <a:spLocks noChangeArrowheads="1"/>
          </p:cNvSpPr>
          <p:nvPr/>
        </p:nvSpPr>
        <p:spPr bwMode="auto">
          <a:xfrm>
            <a:off x="1760538" y="338138"/>
            <a:ext cx="2811462" cy="1587"/>
          </a:xfrm>
          <a:prstGeom prst="rect">
            <a:avLst/>
          </a:prstGeom>
          <a:noFill/>
          <a:ln w="9525">
            <a:no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6394" name="Rectangle 29"/>
          <p:cNvSpPr>
            <a:spLocks noChangeArrowheads="1"/>
          </p:cNvSpPr>
          <p:nvPr/>
        </p:nvSpPr>
        <p:spPr bwMode="auto">
          <a:xfrm>
            <a:off x="1760538" y="338138"/>
            <a:ext cx="2811462" cy="1587"/>
          </a:xfrm>
          <a:prstGeom prst="rect">
            <a:avLst/>
          </a:prstGeom>
          <a:noFill/>
          <a:ln w="9525">
            <a:no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6395" name="Rectangle 30"/>
          <p:cNvSpPr>
            <a:spLocks noChangeArrowheads="1"/>
          </p:cNvSpPr>
          <p:nvPr/>
        </p:nvSpPr>
        <p:spPr bwMode="auto">
          <a:xfrm>
            <a:off x="1760538" y="338138"/>
            <a:ext cx="2811462" cy="1587"/>
          </a:xfrm>
          <a:prstGeom prst="rect">
            <a:avLst/>
          </a:prstGeom>
          <a:noFill/>
          <a:ln w="9525">
            <a:no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6396" name="Rectangle 31"/>
          <p:cNvSpPr>
            <a:spLocks noChangeArrowheads="1"/>
          </p:cNvSpPr>
          <p:nvPr/>
        </p:nvSpPr>
        <p:spPr bwMode="auto">
          <a:xfrm>
            <a:off x="1760538" y="338138"/>
            <a:ext cx="2811462" cy="1587"/>
          </a:xfrm>
          <a:prstGeom prst="rect">
            <a:avLst/>
          </a:prstGeom>
          <a:noFill/>
          <a:ln w="9525">
            <a:no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6397" name="Rectangle 32"/>
          <p:cNvSpPr>
            <a:spLocks noChangeArrowheads="1"/>
          </p:cNvSpPr>
          <p:nvPr/>
        </p:nvSpPr>
        <p:spPr bwMode="auto">
          <a:xfrm>
            <a:off x="1760538" y="338138"/>
            <a:ext cx="2811462" cy="1587"/>
          </a:xfrm>
          <a:prstGeom prst="rect">
            <a:avLst/>
          </a:prstGeom>
          <a:noFill/>
          <a:ln w="9525">
            <a:no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6398" name="Rectangle 33"/>
          <p:cNvSpPr>
            <a:spLocks noChangeArrowheads="1"/>
          </p:cNvSpPr>
          <p:nvPr/>
        </p:nvSpPr>
        <p:spPr bwMode="auto">
          <a:xfrm>
            <a:off x="1760538" y="338138"/>
            <a:ext cx="2811462" cy="1587"/>
          </a:xfrm>
          <a:prstGeom prst="rect">
            <a:avLst/>
          </a:prstGeom>
          <a:noFill/>
          <a:ln w="9525">
            <a:no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aphicFrame>
        <p:nvGraphicFramePr>
          <p:cNvPr id="10287" name="Group 47"/>
          <p:cNvGraphicFramePr>
            <a:graphicFrameLocks noGrp="1"/>
          </p:cNvGraphicFramePr>
          <p:nvPr/>
        </p:nvGraphicFramePr>
        <p:xfrm>
          <a:off x="2743200" y="762000"/>
          <a:ext cx="1009650" cy="4797121"/>
        </p:xfrm>
        <a:graphic>
          <a:graphicData uri="http://schemas.openxmlformats.org/drawingml/2006/table">
            <a:tbl>
              <a:tblPr/>
              <a:tblGrid>
                <a:gridCol w="1009650">
                  <a:extLst>
                    <a:ext uri="{9D8B030D-6E8A-4147-A177-3AD203B41FA5}">
                      <a16:colId xmlns:a16="http://schemas.microsoft.com/office/drawing/2014/main" val="20000"/>
                    </a:ext>
                  </a:extLst>
                </a:gridCol>
              </a:tblGrid>
              <a:tr h="1274763">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br>
                        <a:rPr kumimoji="0" lang="en-US" sz="4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Times New Roman" pitchFamily="18" charset="0"/>
                        </a:rPr>
                      </a:br>
                      <a:r>
                        <a:rPr kumimoji="0" lang="en-CA" sz="4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Times New Roman" pitchFamily="18" charset="0"/>
                        </a:rPr>
                        <a:t>= 1</a:t>
                      </a:r>
                    </a:p>
                  </a:txBody>
                  <a:tcPr marL="90000" marR="90000" marT="69480" marB="4680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836613">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CA" sz="4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Times New Roman" pitchFamily="18" charset="0"/>
                        </a:rPr>
                        <a:t>= 2</a:t>
                      </a:r>
                    </a:p>
                  </a:txBody>
                  <a:tcPr marL="90000" marR="90000" marT="69480" marB="4680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830263">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CA" sz="4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Times New Roman" pitchFamily="18" charset="0"/>
                        </a:rPr>
                        <a:t>= 3</a:t>
                      </a:r>
                    </a:p>
                  </a:txBody>
                  <a:tcPr marL="90000" marR="90000" marT="69480" marB="4680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833438">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CA" sz="4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Times New Roman" pitchFamily="18" charset="0"/>
                        </a:rPr>
                        <a:t>= 4</a:t>
                      </a:r>
                    </a:p>
                  </a:txBody>
                  <a:tcPr marL="90000" marR="90000" marT="69480" marB="4680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906463">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CA" sz="4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Times New Roman" pitchFamily="18" charset="0"/>
                        </a:rPr>
                        <a:t>= 5</a:t>
                      </a:r>
                    </a:p>
                  </a:txBody>
                  <a:tcPr marL="90000" marR="90000" marT="69480" marB="4680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10288" name="Group 48"/>
          <p:cNvGraphicFramePr>
            <a:graphicFrameLocks noGrp="1"/>
          </p:cNvGraphicFramePr>
          <p:nvPr/>
        </p:nvGraphicFramePr>
        <p:xfrm>
          <a:off x="6248400" y="838200"/>
          <a:ext cx="1009650" cy="4638370"/>
        </p:xfrm>
        <a:graphic>
          <a:graphicData uri="http://schemas.openxmlformats.org/drawingml/2006/table">
            <a:tbl>
              <a:tblPr/>
              <a:tblGrid>
                <a:gridCol w="1009650">
                  <a:extLst>
                    <a:ext uri="{9D8B030D-6E8A-4147-A177-3AD203B41FA5}">
                      <a16:colId xmlns:a16="http://schemas.microsoft.com/office/drawing/2014/main" val="20000"/>
                    </a:ext>
                  </a:extLst>
                </a:gridCol>
              </a:tblGrid>
              <a:tr h="1216025">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br>
                        <a:rPr kumimoji="0" lang="en-US" sz="4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Times New Roman" pitchFamily="18" charset="0"/>
                        </a:rPr>
                      </a:br>
                      <a:r>
                        <a:rPr kumimoji="0" lang="en-CA" sz="4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Times New Roman" pitchFamily="18" charset="0"/>
                        </a:rPr>
                        <a:t>= 6</a:t>
                      </a:r>
                    </a:p>
                  </a:txBody>
                  <a:tcPr marL="90000" marR="90000" marT="69480" marB="4680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796925">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CA" sz="4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Times New Roman" pitchFamily="18" charset="0"/>
                        </a:rPr>
                        <a:t>= 7</a:t>
                      </a:r>
                    </a:p>
                  </a:txBody>
                  <a:tcPr marL="90000" marR="90000" marT="69480" marB="4680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792163">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CA" sz="4400" b="1" i="0" u="none" strike="noStrike" cap="none" normalizeH="0" baseline="0">
                          <a:ln>
                            <a:noFill/>
                          </a:ln>
                          <a:solidFill>
                            <a:schemeClr val="tx1"/>
                          </a:solidFill>
                          <a:effectLst>
                            <a:outerShdw blurRad="38100" dist="38100" dir="2700000" algn="tl">
                              <a:srgbClr val="000000">
                                <a:alpha val="43137"/>
                              </a:srgbClr>
                            </a:outerShdw>
                          </a:effectLst>
                          <a:latin typeface="Arial" charset="0"/>
                          <a:cs typeface="Times New Roman" pitchFamily="18" charset="0"/>
                        </a:rPr>
                        <a:t>= 8</a:t>
                      </a:r>
                    </a:p>
                  </a:txBody>
                  <a:tcPr marL="90000" marR="90000" marT="69480" marB="4680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793750">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CA" sz="4400" b="1" i="0" u="none" strike="noStrike" cap="none" normalizeH="0" baseline="0">
                          <a:ln>
                            <a:noFill/>
                          </a:ln>
                          <a:solidFill>
                            <a:schemeClr val="tx1"/>
                          </a:solidFill>
                          <a:effectLst>
                            <a:outerShdw blurRad="38100" dist="38100" dir="2700000" algn="tl">
                              <a:srgbClr val="000000">
                                <a:alpha val="43137"/>
                              </a:srgbClr>
                            </a:outerShdw>
                          </a:effectLst>
                          <a:latin typeface="Arial" charset="0"/>
                          <a:cs typeface="Times New Roman" pitchFamily="18" charset="0"/>
                        </a:rPr>
                        <a:t>= 9</a:t>
                      </a:r>
                    </a:p>
                  </a:txBody>
                  <a:tcPr marL="90000" marR="90000" marT="69480" marB="4680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865188">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CA" sz="4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Times New Roman" pitchFamily="18" charset="0"/>
                        </a:rPr>
                        <a:t>= 0</a:t>
                      </a:r>
                    </a:p>
                  </a:txBody>
                  <a:tcPr marL="90000" marR="90000" marT="69480" marB="4680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0" name="Title 9"/>
          <p:cNvSpPr>
            <a:spLocks noGrp="1"/>
          </p:cNvSpPr>
          <p:nvPr>
            <p:ph type="title"/>
          </p:nvPr>
        </p:nvSpPr>
        <p:spPr/>
        <p:txBody>
          <a:bodyPr/>
          <a:lstStyle/>
          <a:p>
            <a:r>
              <a:rPr lang="en-US" sz="6000" dirty="0"/>
              <a:t>Learn This!</a:t>
            </a:r>
          </a:p>
        </p:txBody>
      </p:sp>
      <p:pic>
        <p:nvPicPr>
          <p:cNvPr id="9" name="30 second countdown">
            <a:hlinkClick r:id="" action="ppaction://media"/>
            <a:extLst>
              <a:ext uri="{FF2B5EF4-FFF2-40B4-BE49-F238E27FC236}">
                <a16:creationId xmlns:a16="http://schemas.microsoft.com/office/drawing/2014/main" id="{2F6341BB-1096-44B4-A032-B4E1B560FFFE}"/>
              </a:ext>
            </a:extLst>
          </p:cNvPr>
          <p:cNvPicPr>
            <a:picLocks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a:xfrm>
            <a:off x="3498056" y="5384912"/>
            <a:ext cx="2122488" cy="1192967"/>
          </a:xfrm>
          <a:prstGeom prst="rect">
            <a:avLst/>
          </a:prstGeom>
        </p:spPr>
      </p:pic>
    </p:spTree>
    <p:extLst>
      <p:ext uri="{BB962C8B-B14F-4D97-AF65-F5344CB8AC3E}">
        <p14:creationId xmlns:p14="http://schemas.microsoft.com/office/powerpoint/2010/main" val="26507923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8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9"/>
                </p:tgtEl>
              </p:cMediaNode>
            </p:vide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a:grpSpLocks/>
          </p:cNvGrpSpPr>
          <p:nvPr/>
        </p:nvGrpSpPr>
        <p:grpSpPr bwMode="auto">
          <a:xfrm>
            <a:off x="2627313" y="1700213"/>
            <a:ext cx="1331912" cy="3132137"/>
            <a:chOff x="1655" y="1071"/>
            <a:chExt cx="839" cy="1973"/>
          </a:xfrm>
        </p:grpSpPr>
        <p:sp>
          <p:nvSpPr>
            <p:cNvPr id="17419" name="Freeform 2"/>
            <p:cNvSpPr>
              <a:spLocks noChangeArrowheads="1"/>
            </p:cNvSpPr>
            <p:nvPr/>
          </p:nvSpPr>
          <p:spPr bwMode="auto">
            <a:xfrm>
              <a:off x="1701" y="1071"/>
              <a:ext cx="303" cy="276"/>
            </a:xfrm>
            <a:custGeom>
              <a:avLst/>
              <a:gdLst>
                <a:gd name="T0" fmla="*/ 0 w 390"/>
                <a:gd name="T1" fmla="*/ 0 h 405"/>
                <a:gd name="T2" fmla="*/ 0 w 390"/>
                <a:gd name="T3" fmla="*/ 128 h 405"/>
                <a:gd name="T4" fmla="*/ 183 w 390"/>
                <a:gd name="T5" fmla="*/ 128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nvGrpSpPr>
            <p:cNvPr id="3" name="Group 3"/>
            <p:cNvGrpSpPr>
              <a:grpSpLocks/>
            </p:cNvGrpSpPr>
            <p:nvPr/>
          </p:nvGrpSpPr>
          <p:grpSpPr bwMode="auto">
            <a:xfrm>
              <a:off x="2171" y="1076"/>
              <a:ext cx="275" cy="302"/>
              <a:chOff x="2171" y="1076"/>
              <a:chExt cx="275" cy="302"/>
            </a:xfrm>
          </p:grpSpPr>
          <p:sp>
            <p:nvSpPr>
              <p:cNvPr id="17430" name="Freeform 4"/>
              <p:cNvSpPr>
                <a:spLocks noChangeArrowheads="1"/>
              </p:cNvSpPr>
              <p:nvPr/>
            </p:nvSpPr>
            <p:spPr bwMode="auto">
              <a:xfrm rot="-5400000" flipH="1" flipV="1">
                <a:off x="2157" y="1091"/>
                <a:ext cx="303" cy="276"/>
              </a:xfrm>
              <a:custGeom>
                <a:avLst/>
                <a:gdLst>
                  <a:gd name="T0" fmla="*/ 0 w 390"/>
                  <a:gd name="T1" fmla="*/ 0 h 405"/>
                  <a:gd name="T2" fmla="*/ 0 w 390"/>
                  <a:gd name="T3" fmla="*/ 128 h 405"/>
                  <a:gd name="T4" fmla="*/ 183 w 390"/>
                  <a:gd name="T5" fmla="*/ 128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7431" name="Line 5"/>
              <p:cNvSpPr>
                <a:spLocks noChangeShapeType="1"/>
              </p:cNvSpPr>
              <p:nvPr/>
            </p:nvSpPr>
            <p:spPr bwMode="auto">
              <a:xfrm>
                <a:off x="2448" y="1076"/>
                <a:ext cx="1" cy="303"/>
              </a:xfrm>
              <a:prstGeom prst="line">
                <a:avLst/>
              </a:prstGeom>
              <a:noFill/>
              <a:ln w="57150">
                <a:solidFill>
                  <a:schemeClr val="tx1"/>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grpSp>
          <p:nvGrpSpPr>
            <p:cNvPr id="4" name="Group 6"/>
            <p:cNvGrpSpPr>
              <a:grpSpLocks/>
            </p:cNvGrpSpPr>
            <p:nvPr/>
          </p:nvGrpSpPr>
          <p:grpSpPr bwMode="auto">
            <a:xfrm>
              <a:off x="1789" y="1896"/>
              <a:ext cx="275" cy="302"/>
              <a:chOff x="1789" y="1896"/>
              <a:chExt cx="275" cy="302"/>
            </a:xfrm>
          </p:grpSpPr>
          <p:sp>
            <p:nvSpPr>
              <p:cNvPr id="17428" name="Freeform 7"/>
              <p:cNvSpPr>
                <a:spLocks noChangeArrowheads="1"/>
              </p:cNvSpPr>
              <p:nvPr/>
            </p:nvSpPr>
            <p:spPr bwMode="auto">
              <a:xfrm rot="5400000" flipH="1" flipV="1">
                <a:off x="1776" y="1910"/>
                <a:ext cx="303" cy="276"/>
              </a:xfrm>
              <a:custGeom>
                <a:avLst/>
                <a:gdLst>
                  <a:gd name="T0" fmla="*/ 0 w 390"/>
                  <a:gd name="T1" fmla="*/ 0 h 405"/>
                  <a:gd name="T2" fmla="*/ 0 w 390"/>
                  <a:gd name="T3" fmla="*/ 128 h 405"/>
                  <a:gd name="T4" fmla="*/ 183 w 390"/>
                  <a:gd name="T5" fmla="*/ 128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7429" name="Line 8"/>
              <p:cNvSpPr>
                <a:spLocks noChangeShapeType="1"/>
              </p:cNvSpPr>
              <p:nvPr/>
            </p:nvSpPr>
            <p:spPr bwMode="auto">
              <a:xfrm flipV="1">
                <a:off x="1789" y="1895"/>
                <a:ext cx="1" cy="305"/>
              </a:xfrm>
              <a:prstGeom prst="line">
                <a:avLst/>
              </a:prstGeom>
              <a:noFill/>
              <a:ln w="57150">
                <a:solidFill>
                  <a:schemeClr val="tx1"/>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sp>
          <p:nvSpPr>
            <p:cNvPr id="17422" name="Freeform 9"/>
            <p:cNvSpPr>
              <a:spLocks noChangeArrowheads="1"/>
            </p:cNvSpPr>
            <p:nvPr/>
          </p:nvSpPr>
          <p:spPr bwMode="auto">
            <a:xfrm flipH="1" flipV="1">
              <a:off x="2191" y="1930"/>
              <a:ext cx="303" cy="276"/>
            </a:xfrm>
            <a:custGeom>
              <a:avLst/>
              <a:gdLst>
                <a:gd name="T0" fmla="*/ 0 w 390"/>
                <a:gd name="T1" fmla="*/ 0 h 405"/>
                <a:gd name="T2" fmla="*/ 0 w 390"/>
                <a:gd name="T3" fmla="*/ 128 h 405"/>
                <a:gd name="T4" fmla="*/ 183 w 390"/>
                <a:gd name="T5" fmla="*/ 128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nvGrpSpPr>
            <p:cNvPr id="5" name="Group 10"/>
            <p:cNvGrpSpPr>
              <a:grpSpLocks/>
            </p:cNvGrpSpPr>
            <p:nvPr/>
          </p:nvGrpSpPr>
          <p:grpSpPr bwMode="auto">
            <a:xfrm>
              <a:off x="1655" y="2766"/>
              <a:ext cx="302" cy="275"/>
              <a:chOff x="1655" y="2766"/>
              <a:chExt cx="302" cy="275"/>
            </a:xfrm>
          </p:grpSpPr>
          <p:sp>
            <p:nvSpPr>
              <p:cNvPr id="17426" name="Freeform 11"/>
              <p:cNvSpPr>
                <a:spLocks noChangeArrowheads="1"/>
              </p:cNvSpPr>
              <p:nvPr/>
            </p:nvSpPr>
            <p:spPr bwMode="auto">
              <a:xfrm flipH="1" flipV="1">
                <a:off x="1655" y="2766"/>
                <a:ext cx="303" cy="276"/>
              </a:xfrm>
              <a:custGeom>
                <a:avLst/>
                <a:gdLst>
                  <a:gd name="T0" fmla="*/ 0 w 390"/>
                  <a:gd name="T1" fmla="*/ 0 h 405"/>
                  <a:gd name="T2" fmla="*/ 0 w 390"/>
                  <a:gd name="T3" fmla="*/ 128 h 405"/>
                  <a:gd name="T4" fmla="*/ 183 w 390"/>
                  <a:gd name="T5" fmla="*/ 128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7427" name="Line 12"/>
              <p:cNvSpPr>
                <a:spLocks noChangeShapeType="1"/>
              </p:cNvSpPr>
              <p:nvPr/>
            </p:nvSpPr>
            <p:spPr bwMode="auto">
              <a:xfrm flipH="1">
                <a:off x="1654" y="3042"/>
                <a:ext cx="305" cy="1"/>
              </a:xfrm>
              <a:prstGeom prst="line">
                <a:avLst/>
              </a:prstGeom>
              <a:noFill/>
              <a:ln w="57150">
                <a:solidFill>
                  <a:schemeClr val="tx1"/>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sp>
          <p:nvSpPr>
            <p:cNvPr id="17424" name="Rectangle 14"/>
            <p:cNvSpPr>
              <a:spLocks noChangeArrowheads="1"/>
            </p:cNvSpPr>
            <p:nvPr/>
          </p:nvSpPr>
          <p:spPr bwMode="auto">
            <a:xfrm>
              <a:off x="2145" y="2778"/>
              <a:ext cx="327" cy="266"/>
            </a:xfrm>
            <a:prstGeom prst="rect">
              <a:avLst/>
            </a:prstGeom>
            <a:noFill/>
            <a:ln w="5715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7425" name="Oval 15"/>
            <p:cNvSpPr>
              <a:spLocks noChangeArrowheads="1"/>
            </p:cNvSpPr>
            <p:nvPr/>
          </p:nvSpPr>
          <p:spPr bwMode="auto">
            <a:xfrm>
              <a:off x="2252" y="2859"/>
              <a:ext cx="111" cy="98"/>
            </a:xfrm>
            <a:prstGeom prst="ellipse">
              <a:avLst/>
            </a:prstGeom>
            <a:noFill/>
            <a:ln w="5715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sp>
        <p:nvSpPr>
          <p:cNvPr id="17411" name="Rectangle 16"/>
          <p:cNvSpPr>
            <a:spLocks noChangeArrowheads="1"/>
          </p:cNvSpPr>
          <p:nvPr/>
        </p:nvSpPr>
        <p:spPr bwMode="auto">
          <a:xfrm>
            <a:off x="1760538" y="2192338"/>
            <a:ext cx="184150" cy="366712"/>
          </a:xfrm>
          <a:prstGeom prst="rect">
            <a:avLst/>
          </a:prstGeom>
          <a:noFill/>
          <a:ln w="9525">
            <a:no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7412" name="Rectangle 17"/>
          <p:cNvSpPr>
            <a:spLocks noChangeArrowheads="1"/>
          </p:cNvSpPr>
          <p:nvPr/>
        </p:nvSpPr>
        <p:spPr bwMode="auto">
          <a:xfrm>
            <a:off x="1760538" y="2192338"/>
            <a:ext cx="184150" cy="366712"/>
          </a:xfrm>
          <a:prstGeom prst="rect">
            <a:avLst/>
          </a:prstGeom>
          <a:noFill/>
          <a:ln w="9525">
            <a:no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7413" name="Rectangle 18"/>
          <p:cNvSpPr>
            <a:spLocks noChangeArrowheads="1"/>
          </p:cNvSpPr>
          <p:nvPr/>
        </p:nvSpPr>
        <p:spPr bwMode="auto">
          <a:xfrm>
            <a:off x="1760538" y="2192338"/>
            <a:ext cx="184150" cy="366712"/>
          </a:xfrm>
          <a:prstGeom prst="rect">
            <a:avLst/>
          </a:prstGeom>
          <a:noFill/>
          <a:ln w="9525">
            <a:no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27658" name="Title 1"/>
          <p:cNvSpPr>
            <a:spLocks noGrp="1"/>
          </p:cNvSpPr>
          <p:nvPr>
            <p:ph type="title"/>
          </p:nvPr>
        </p:nvSpPr>
        <p:spPr/>
        <p:txBody>
          <a:bodyPr/>
          <a:lstStyle/>
          <a:p>
            <a:pPr eaLnBrk="1" hangingPunct="1">
              <a:defRPr/>
            </a:pPr>
            <a:r>
              <a:rPr lang="en-US" sz="6000" dirty="0"/>
              <a:t>Test Time!</a:t>
            </a:r>
            <a:endParaRPr lang="en-CA" sz="6000" dirty="0"/>
          </a:p>
        </p:txBody>
      </p:sp>
      <p:sp>
        <p:nvSpPr>
          <p:cNvPr id="21" name="TextBox 20"/>
          <p:cNvSpPr txBox="1"/>
          <p:nvPr/>
        </p:nvSpPr>
        <p:spPr>
          <a:xfrm>
            <a:off x="5044701" y="1440824"/>
            <a:ext cx="1359568" cy="101566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D62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38</a:t>
            </a:r>
          </a:p>
        </p:txBody>
      </p:sp>
      <p:sp>
        <p:nvSpPr>
          <p:cNvPr id="22" name="TextBox 21"/>
          <p:cNvSpPr txBox="1"/>
          <p:nvPr/>
        </p:nvSpPr>
        <p:spPr>
          <a:xfrm>
            <a:off x="5044701" y="2742575"/>
            <a:ext cx="1359568" cy="101566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D62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27</a:t>
            </a:r>
          </a:p>
        </p:txBody>
      </p:sp>
      <p:sp>
        <p:nvSpPr>
          <p:cNvPr id="23" name="TextBox 22"/>
          <p:cNvSpPr txBox="1"/>
          <p:nvPr/>
        </p:nvSpPr>
        <p:spPr>
          <a:xfrm>
            <a:off x="5044701" y="4102267"/>
            <a:ext cx="1359568" cy="101566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D62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40</a:t>
            </a:r>
          </a:p>
        </p:txBody>
      </p:sp>
      <p:cxnSp>
        <p:nvCxnSpPr>
          <p:cNvPr id="7" name="Straight Connector 6"/>
          <p:cNvCxnSpPr/>
          <p:nvPr/>
        </p:nvCxnSpPr>
        <p:spPr bwMode="auto">
          <a:xfrm>
            <a:off x="4367463" y="1888958"/>
            <a:ext cx="336884"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26" name="Straight Connector 25"/>
          <p:cNvCxnSpPr/>
          <p:nvPr/>
        </p:nvCxnSpPr>
        <p:spPr bwMode="auto">
          <a:xfrm>
            <a:off x="4367463" y="2041358"/>
            <a:ext cx="336884"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27" name="Straight Connector 26"/>
          <p:cNvCxnSpPr/>
          <p:nvPr/>
        </p:nvCxnSpPr>
        <p:spPr bwMode="auto">
          <a:xfrm>
            <a:off x="4367463" y="3220453"/>
            <a:ext cx="336884"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28" name="Straight Connector 27"/>
          <p:cNvCxnSpPr/>
          <p:nvPr/>
        </p:nvCxnSpPr>
        <p:spPr bwMode="auto">
          <a:xfrm>
            <a:off x="4367463" y="3372853"/>
            <a:ext cx="336884"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29" name="Straight Connector 28"/>
          <p:cNvCxnSpPr/>
          <p:nvPr/>
        </p:nvCxnSpPr>
        <p:spPr bwMode="auto">
          <a:xfrm>
            <a:off x="4367463" y="4551948"/>
            <a:ext cx="336884"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30" name="Straight Connector 29"/>
          <p:cNvCxnSpPr/>
          <p:nvPr/>
        </p:nvCxnSpPr>
        <p:spPr bwMode="auto">
          <a:xfrm>
            <a:off x="4367463" y="4704348"/>
            <a:ext cx="336884"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6697996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4662886" y="1680369"/>
            <a:ext cx="430212" cy="3769935"/>
            <a:chOff x="1383" y="981"/>
            <a:chExt cx="271" cy="2287"/>
          </a:xfrm>
        </p:grpSpPr>
        <p:sp>
          <p:nvSpPr>
            <p:cNvPr id="22565" name="Freeform 2"/>
            <p:cNvSpPr>
              <a:spLocks noChangeArrowheads="1"/>
            </p:cNvSpPr>
            <p:nvPr/>
          </p:nvSpPr>
          <p:spPr bwMode="auto">
            <a:xfrm>
              <a:off x="1411" y="2036"/>
              <a:ext cx="244" cy="244"/>
            </a:xfrm>
            <a:custGeom>
              <a:avLst/>
              <a:gdLst>
                <a:gd name="T0" fmla="*/ 0 w 390"/>
                <a:gd name="T1" fmla="*/ 0 h 405"/>
                <a:gd name="T2" fmla="*/ 0 w 390"/>
                <a:gd name="T3" fmla="*/ 89 h 405"/>
                <a:gd name="T4" fmla="*/ 96 w 390"/>
                <a:gd name="T5" fmla="*/ 89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22566" name="Freeform 3"/>
            <p:cNvSpPr>
              <a:spLocks noChangeArrowheads="1"/>
            </p:cNvSpPr>
            <p:nvPr/>
          </p:nvSpPr>
          <p:spPr bwMode="auto">
            <a:xfrm flipH="1">
              <a:off x="1383" y="981"/>
              <a:ext cx="244" cy="244"/>
            </a:xfrm>
            <a:custGeom>
              <a:avLst/>
              <a:gdLst>
                <a:gd name="T0" fmla="*/ 0 w 390"/>
                <a:gd name="T1" fmla="*/ 0 h 405"/>
                <a:gd name="T2" fmla="*/ 0 w 390"/>
                <a:gd name="T3" fmla="*/ 89 h 405"/>
                <a:gd name="T4" fmla="*/ 96 w 390"/>
                <a:gd name="T5" fmla="*/ 89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nvGrpSpPr>
            <p:cNvPr id="3" name="Group 4"/>
            <p:cNvGrpSpPr>
              <a:grpSpLocks/>
            </p:cNvGrpSpPr>
            <p:nvPr/>
          </p:nvGrpSpPr>
          <p:grpSpPr bwMode="auto">
            <a:xfrm>
              <a:off x="1383" y="2555"/>
              <a:ext cx="243" cy="243"/>
              <a:chOff x="1383" y="2555"/>
              <a:chExt cx="243" cy="243"/>
            </a:xfrm>
          </p:grpSpPr>
          <p:sp>
            <p:nvSpPr>
              <p:cNvPr id="22572" name="Freeform 5"/>
              <p:cNvSpPr>
                <a:spLocks noChangeArrowheads="1"/>
              </p:cNvSpPr>
              <p:nvPr/>
            </p:nvSpPr>
            <p:spPr bwMode="auto">
              <a:xfrm flipH="1" flipV="1">
                <a:off x="1383" y="2554"/>
                <a:ext cx="244" cy="244"/>
              </a:xfrm>
              <a:custGeom>
                <a:avLst/>
                <a:gdLst>
                  <a:gd name="T0" fmla="*/ 0 w 390"/>
                  <a:gd name="T1" fmla="*/ 0 h 405"/>
                  <a:gd name="T2" fmla="*/ 0 w 390"/>
                  <a:gd name="T3" fmla="*/ 89 h 405"/>
                  <a:gd name="T4" fmla="*/ 96 w 390"/>
                  <a:gd name="T5" fmla="*/ 89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22573" name="Line 6"/>
              <p:cNvSpPr>
                <a:spLocks noChangeShapeType="1"/>
              </p:cNvSpPr>
              <p:nvPr/>
            </p:nvSpPr>
            <p:spPr bwMode="auto">
              <a:xfrm flipH="1">
                <a:off x="1382" y="2799"/>
                <a:ext cx="246" cy="1"/>
              </a:xfrm>
              <a:prstGeom prst="line">
                <a:avLst/>
              </a:prstGeom>
              <a:noFill/>
              <a:ln w="57150">
                <a:solidFill>
                  <a:schemeClr val="tx1"/>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grpSp>
          <p:nvGrpSpPr>
            <p:cNvPr id="4" name="Group 7"/>
            <p:cNvGrpSpPr>
              <a:grpSpLocks/>
            </p:cNvGrpSpPr>
            <p:nvPr/>
          </p:nvGrpSpPr>
          <p:grpSpPr bwMode="auto">
            <a:xfrm>
              <a:off x="1404" y="1535"/>
              <a:ext cx="243" cy="243"/>
              <a:chOff x="1404" y="1535"/>
              <a:chExt cx="243" cy="243"/>
            </a:xfrm>
          </p:grpSpPr>
          <p:sp>
            <p:nvSpPr>
              <p:cNvPr id="22570" name="Freeform 8"/>
              <p:cNvSpPr>
                <a:spLocks noChangeArrowheads="1"/>
              </p:cNvSpPr>
              <p:nvPr/>
            </p:nvSpPr>
            <p:spPr bwMode="auto">
              <a:xfrm rot="5400000" flipH="1" flipV="1">
                <a:off x="1406" y="1535"/>
                <a:ext cx="244" cy="244"/>
              </a:xfrm>
              <a:custGeom>
                <a:avLst/>
                <a:gdLst>
                  <a:gd name="T0" fmla="*/ 0 w 390"/>
                  <a:gd name="T1" fmla="*/ 0 h 405"/>
                  <a:gd name="T2" fmla="*/ 0 w 390"/>
                  <a:gd name="T3" fmla="*/ 89 h 405"/>
                  <a:gd name="T4" fmla="*/ 96 w 390"/>
                  <a:gd name="T5" fmla="*/ 89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22571" name="Line 9"/>
              <p:cNvSpPr>
                <a:spLocks noChangeShapeType="1"/>
              </p:cNvSpPr>
              <p:nvPr/>
            </p:nvSpPr>
            <p:spPr bwMode="auto">
              <a:xfrm flipV="1">
                <a:off x="1404" y="1534"/>
                <a:ext cx="1" cy="246"/>
              </a:xfrm>
              <a:prstGeom prst="line">
                <a:avLst/>
              </a:prstGeom>
              <a:noFill/>
              <a:ln w="57150">
                <a:solidFill>
                  <a:schemeClr val="tx1"/>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sp>
          <p:nvSpPr>
            <p:cNvPr id="22569" name="Rectangle 10"/>
            <p:cNvSpPr>
              <a:spLocks noChangeArrowheads="1"/>
            </p:cNvSpPr>
            <p:nvPr/>
          </p:nvSpPr>
          <p:spPr bwMode="auto">
            <a:xfrm>
              <a:off x="1383" y="3033"/>
              <a:ext cx="262" cy="235"/>
            </a:xfrm>
            <a:prstGeom prst="rect">
              <a:avLst/>
            </a:prstGeom>
            <a:noFill/>
            <a:ln w="5715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grpSp>
        <p:nvGrpSpPr>
          <p:cNvPr id="5" name="Group 49"/>
          <p:cNvGrpSpPr>
            <a:grpSpLocks/>
          </p:cNvGrpSpPr>
          <p:nvPr/>
        </p:nvGrpSpPr>
        <p:grpSpPr bwMode="auto">
          <a:xfrm>
            <a:off x="6934598" y="1812800"/>
            <a:ext cx="394890" cy="3637504"/>
            <a:chOff x="3515" y="1117"/>
            <a:chExt cx="277" cy="2107"/>
          </a:xfrm>
        </p:grpSpPr>
        <p:sp>
          <p:nvSpPr>
            <p:cNvPr id="22555" name="Freeform 12"/>
            <p:cNvSpPr>
              <a:spLocks noChangeArrowheads="1"/>
            </p:cNvSpPr>
            <p:nvPr/>
          </p:nvSpPr>
          <p:spPr bwMode="auto">
            <a:xfrm flipV="1">
              <a:off x="3534" y="2542"/>
              <a:ext cx="249" cy="235"/>
            </a:xfrm>
            <a:custGeom>
              <a:avLst/>
              <a:gdLst>
                <a:gd name="T0" fmla="*/ 0 w 390"/>
                <a:gd name="T1" fmla="*/ 0 h 405"/>
                <a:gd name="T2" fmla="*/ 0 w 390"/>
                <a:gd name="T3" fmla="*/ 79 h 405"/>
                <a:gd name="T4" fmla="*/ 102 w 390"/>
                <a:gd name="T5" fmla="*/ 79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nvGrpSpPr>
            <p:cNvPr id="6" name="Group 13"/>
            <p:cNvGrpSpPr>
              <a:grpSpLocks/>
            </p:cNvGrpSpPr>
            <p:nvPr/>
          </p:nvGrpSpPr>
          <p:grpSpPr bwMode="auto">
            <a:xfrm>
              <a:off x="3541" y="2045"/>
              <a:ext cx="234" cy="248"/>
              <a:chOff x="3541" y="2045"/>
              <a:chExt cx="234" cy="248"/>
            </a:xfrm>
          </p:grpSpPr>
          <p:sp>
            <p:nvSpPr>
              <p:cNvPr id="22563" name="Freeform 14"/>
              <p:cNvSpPr>
                <a:spLocks noChangeArrowheads="1"/>
              </p:cNvSpPr>
              <p:nvPr/>
            </p:nvSpPr>
            <p:spPr bwMode="auto">
              <a:xfrm rot="-5400000" flipH="1" flipV="1">
                <a:off x="3533" y="2055"/>
                <a:ext cx="249" cy="234"/>
              </a:xfrm>
              <a:custGeom>
                <a:avLst/>
                <a:gdLst>
                  <a:gd name="T0" fmla="*/ 0 w 390"/>
                  <a:gd name="T1" fmla="*/ 0 h 405"/>
                  <a:gd name="T2" fmla="*/ 0 w 390"/>
                  <a:gd name="T3" fmla="*/ 78 h 405"/>
                  <a:gd name="T4" fmla="*/ 102 w 390"/>
                  <a:gd name="T5" fmla="*/ 78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22564" name="Line 15"/>
              <p:cNvSpPr>
                <a:spLocks noChangeShapeType="1"/>
              </p:cNvSpPr>
              <p:nvPr/>
            </p:nvSpPr>
            <p:spPr bwMode="auto">
              <a:xfrm>
                <a:off x="3776" y="2045"/>
                <a:ext cx="1" cy="249"/>
              </a:xfrm>
              <a:prstGeom prst="line">
                <a:avLst/>
              </a:prstGeom>
              <a:noFill/>
              <a:ln w="57150">
                <a:solidFill>
                  <a:schemeClr val="tx1"/>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grpSp>
          <p:nvGrpSpPr>
            <p:cNvPr id="7" name="Group 16"/>
            <p:cNvGrpSpPr>
              <a:grpSpLocks/>
            </p:cNvGrpSpPr>
            <p:nvPr/>
          </p:nvGrpSpPr>
          <p:grpSpPr bwMode="auto">
            <a:xfrm>
              <a:off x="3534" y="1117"/>
              <a:ext cx="248" cy="234"/>
              <a:chOff x="3534" y="1117"/>
              <a:chExt cx="248" cy="234"/>
            </a:xfrm>
          </p:grpSpPr>
          <p:sp>
            <p:nvSpPr>
              <p:cNvPr id="22561" name="Freeform 17"/>
              <p:cNvSpPr>
                <a:spLocks noChangeArrowheads="1"/>
              </p:cNvSpPr>
              <p:nvPr/>
            </p:nvSpPr>
            <p:spPr bwMode="auto">
              <a:xfrm flipV="1">
                <a:off x="3534" y="1117"/>
                <a:ext cx="249" cy="235"/>
              </a:xfrm>
              <a:custGeom>
                <a:avLst/>
                <a:gdLst>
                  <a:gd name="T0" fmla="*/ 0 w 390"/>
                  <a:gd name="T1" fmla="*/ 0 h 405"/>
                  <a:gd name="T2" fmla="*/ 0 w 390"/>
                  <a:gd name="T3" fmla="*/ 79 h 405"/>
                  <a:gd name="T4" fmla="*/ 102 w 390"/>
                  <a:gd name="T5" fmla="*/ 79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22562" name="Line 18"/>
              <p:cNvSpPr>
                <a:spLocks noChangeShapeType="1"/>
              </p:cNvSpPr>
              <p:nvPr/>
            </p:nvSpPr>
            <p:spPr bwMode="auto">
              <a:xfrm>
                <a:off x="3534" y="1352"/>
                <a:ext cx="249" cy="1"/>
              </a:xfrm>
              <a:prstGeom prst="line">
                <a:avLst/>
              </a:prstGeom>
              <a:noFill/>
              <a:ln w="57150">
                <a:solidFill>
                  <a:schemeClr val="tx1"/>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sp>
          <p:nvSpPr>
            <p:cNvPr id="22558" name="Rectangle 20"/>
            <p:cNvSpPr>
              <a:spLocks noChangeArrowheads="1"/>
            </p:cNvSpPr>
            <p:nvPr/>
          </p:nvSpPr>
          <p:spPr bwMode="auto">
            <a:xfrm>
              <a:off x="3524" y="2998"/>
              <a:ext cx="268" cy="226"/>
            </a:xfrm>
            <a:prstGeom prst="rect">
              <a:avLst/>
            </a:prstGeom>
            <a:noFill/>
            <a:ln w="5715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22559" name="Oval 21"/>
            <p:cNvSpPr>
              <a:spLocks noChangeArrowheads="1"/>
            </p:cNvSpPr>
            <p:nvPr/>
          </p:nvSpPr>
          <p:spPr bwMode="auto">
            <a:xfrm>
              <a:off x="3612" y="3067"/>
              <a:ext cx="91" cy="83"/>
            </a:xfrm>
            <a:prstGeom prst="ellipse">
              <a:avLst/>
            </a:prstGeom>
            <a:noFill/>
            <a:ln w="5715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Garamond" pitchFamily="18" charset="0"/>
                <a:ea typeface="+mn-ea"/>
                <a:cs typeface="+mn-cs"/>
              </a:endParaRPr>
            </a:p>
          </p:txBody>
        </p:sp>
        <p:sp>
          <p:nvSpPr>
            <p:cNvPr id="22560" name="Freeform 22"/>
            <p:cNvSpPr>
              <a:spLocks noChangeArrowheads="1"/>
            </p:cNvSpPr>
            <p:nvPr/>
          </p:nvSpPr>
          <p:spPr bwMode="auto">
            <a:xfrm flipH="1" flipV="1">
              <a:off x="3515" y="1589"/>
              <a:ext cx="249" cy="234"/>
            </a:xfrm>
            <a:custGeom>
              <a:avLst/>
              <a:gdLst>
                <a:gd name="T0" fmla="*/ 0 w 390"/>
                <a:gd name="T1" fmla="*/ 0 h 405"/>
                <a:gd name="T2" fmla="*/ 0 w 390"/>
                <a:gd name="T3" fmla="*/ 78 h 405"/>
                <a:gd name="T4" fmla="*/ 102 w 390"/>
                <a:gd name="T5" fmla="*/ 78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sp>
        <p:nvSpPr>
          <p:cNvPr id="22533" name="Rectangle 24"/>
          <p:cNvSpPr>
            <a:spLocks noChangeArrowheads="1"/>
          </p:cNvSpPr>
          <p:nvPr/>
        </p:nvSpPr>
        <p:spPr bwMode="auto">
          <a:xfrm>
            <a:off x="1760538" y="338138"/>
            <a:ext cx="2811462" cy="1587"/>
          </a:xfrm>
          <a:prstGeom prst="rect">
            <a:avLst/>
          </a:prstGeom>
          <a:noFill/>
          <a:ln w="9525">
            <a:no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22534" name="Rectangle 25"/>
          <p:cNvSpPr>
            <a:spLocks noChangeArrowheads="1"/>
          </p:cNvSpPr>
          <p:nvPr/>
        </p:nvSpPr>
        <p:spPr bwMode="auto">
          <a:xfrm>
            <a:off x="1760538" y="338138"/>
            <a:ext cx="2811462" cy="1587"/>
          </a:xfrm>
          <a:prstGeom prst="rect">
            <a:avLst/>
          </a:prstGeom>
          <a:noFill/>
          <a:ln w="9525">
            <a:no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22535" name="Rectangle 26"/>
          <p:cNvSpPr>
            <a:spLocks noChangeArrowheads="1"/>
          </p:cNvSpPr>
          <p:nvPr/>
        </p:nvSpPr>
        <p:spPr bwMode="auto">
          <a:xfrm>
            <a:off x="1760538" y="338138"/>
            <a:ext cx="2811462" cy="1587"/>
          </a:xfrm>
          <a:prstGeom prst="rect">
            <a:avLst/>
          </a:prstGeom>
          <a:noFill/>
          <a:ln w="9525">
            <a:no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22536" name="Rectangle 27"/>
          <p:cNvSpPr>
            <a:spLocks noChangeArrowheads="1"/>
          </p:cNvSpPr>
          <p:nvPr/>
        </p:nvSpPr>
        <p:spPr bwMode="auto">
          <a:xfrm>
            <a:off x="1760538" y="338138"/>
            <a:ext cx="2811462" cy="1587"/>
          </a:xfrm>
          <a:prstGeom prst="rect">
            <a:avLst/>
          </a:prstGeom>
          <a:noFill/>
          <a:ln w="9525">
            <a:no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22537" name="Rectangle 28"/>
          <p:cNvSpPr>
            <a:spLocks noChangeArrowheads="1"/>
          </p:cNvSpPr>
          <p:nvPr/>
        </p:nvSpPr>
        <p:spPr bwMode="auto">
          <a:xfrm>
            <a:off x="1760538" y="338138"/>
            <a:ext cx="2811462" cy="1587"/>
          </a:xfrm>
          <a:prstGeom prst="rect">
            <a:avLst/>
          </a:prstGeom>
          <a:noFill/>
          <a:ln w="9525">
            <a:no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22538" name="Rectangle 29"/>
          <p:cNvSpPr>
            <a:spLocks noChangeArrowheads="1"/>
          </p:cNvSpPr>
          <p:nvPr/>
        </p:nvSpPr>
        <p:spPr bwMode="auto">
          <a:xfrm>
            <a:off x="1760538" y="338138"/>
            <a:ext cx="2811462" cy="1587"/>
          </a:xfrm>
          <a:prstGeom prst="rect">
            <a:avLst/>
          </a:prstGeom>
          <a:noFill/>
          <a:ln w="9525">
            <a:no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22539" name="Rectangle 30"/>
          <p:cNvSpPr>
            <a:spLocks noChangeArrowheads="1"/>
          </p:cNvSpPr>
          <p:nvPr/>
        </p:nvSpPr>
        <p:spPr bwMode="auto">
          <a:xfrm>
            <a:off x="1760538" y="338138"/>
            <a:ext cx="2811462" cy="1587"/>
          </a:xfrm>
          <a:prstGeom prst="rect">
            <a:avLst/>
          </a:prstGeom>
          <a:noFill/>
          <a:ln w="9525">
            <a:no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22540" name="Rectangle 31"/>
          <p:cNvSpPr>
            <a:spLocks noChangeArrowheads="1"/>
          </p:cNvSpPr>
          <p:nvPr/>
        </p:nvSpPr>
        <p:spPr bwMode="auto">
          <a:xfrm>
            <a:off x="1760538" y="338138"/>
            <a:ext cx="2811462" cy="1587"/>
          </a:xfrm>
          <a:prstGeom prst="rect">
            <a:avLst/>
          </a:prstGeom>
          <a:noFill/>
          <a:ln w="9525">
            <a:no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22541" name="Rectangle 32"/>
          <p:cNvSpPr>
            <a:spLocks noChangeArrowheads="1"/>
          </p:cNvSpPr>
          <p:nvPr/>
        </p:nvSpPr>
        <p:spPr bwMode="auto">
          <a:xfrm>
            <a:off x="1760538" y="338138"/>
            <a:ext cx="2811462" cy="1587"/>
          </a:xfrm>
          <a:prstGeom prst="rect">
            <a:avLst/>
          </a:prstGeom>
          <a:noFill/>
          <a:ln w="9525">
            <a:no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22542" name="Rectangle 33"/>
          <p:cNvSpPr>
            <a:spLocks noChangeArrowheads="1"/>
          </p:cNvSpPr>
          <p:nvPr/>
        </p:nvSpPr>
        <p:spPr bwMode="auto">
          <a:xfrm>
            <a:off x="1760538" y="338138"/>
            <a:ext cx="2811462" cy="1587"/>
          </a:xfrm>
          <a:prstGeom prst="rect">
            <a:avLst/>
          </a:prstGeom>
          <a:noFill/>
          <a:ln w="9525">
            <a:no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aphicFrame>
        <p:nvGraphicFramePr>
          <p:cNvPr id="10287" name="Group 47"/>
          <p:cNvGraphicFramePr>
            <a:graphicFrameLocks noGrp="1"/>
          </p:cNvGraphicFramePr>
          <p:nvPr>
            <p:extLst/>
          </p:nvPr>
        </p:nvGraphicFramePr>
        <p:xfrm>
          <a:off x="5311379" y="933603"/>
          <a:ext cx="1009650" cy="4797121"/>
        </p:xfrm>
        <a:graphic>
          <a:graphicData uri="http://schemas.openxmlformats.org/drawingml/2006/table">
            <a:tbl>
              <a:tblPr/>
              <a:tblGrid>
                <a:gridCol w="1009650">
                  <a:extLst>
                    <a:ext uri="{9D8B030D-6E8A-4147-A177-3AD203B41FA5}">
                      <a16:colId xmlns:a16="http://schemas.microsoft.com/office/drawing/2014/main" val="20000"/>
                    </a:ext>
                  </a:extLst>
                </a:gridCol>
              </a:tblGrid>
              <a:tr h="1274763">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br>
                        <a:rPr kumimoji="0" lang="en-US" sz="4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Times New Roman" pitchFamily="18" charset="0"/>
                        </a:rPr>
                      </a:br>
                      <a:r>
                        <a:rPr kumimoji="0" lang="en-CA" sz="4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Times New Roman" pitchFamily="18" charset="0"/>
                        </a:rPr>
                        <a:t>= 1</a:t>
                      </a:r>
                    </a:p>
                  </a:txBody>
                  <a:tcPr marL="90000" marR="90000" marT="69480" marB="4680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836613">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CA" sz="4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Times New Roman" pitchFamily="18" charset="0"/>
                        </a:rPr>
                        <a:t>= 2</a:t>
                      </a:r>
                    </a:p>
                  </a:txBody>
                  <a:tcPr marL="90000" marR="90000" marT="69480" marB="4680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830263">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CA" sz="4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Times New Roman" pitchFamily="18" charset="0"/>
                        </a:rPr>
                        <a:t>= 3</a:t>
                      </a:r>
                    </a:p>
                  </a:txBody>
                  <a:tcPr marL="90000" marR="90000" marT="69480" marB="4680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833438">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CA" sz="4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Times New Roman" pitchFamily="18" charset="0"/>
                        </a:rPr>
                        <a:t>= 4</a:t>
                      </a:r>
                    </a:p>
                  </a:txBody>
                  <a:tcPr marL="90000" marR="90000" marT="69480" marB="4680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906463">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CA" sz="4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Times New Roman" pitchFamily="18" charset="0"/>
                        </a:rPr>
                        <a:t>= 5</a:t>
                      </a:r>
                    </a:p>
                  </a:txBody>
                  <a:tcPr marL="90000" marR="90000" marT="69480" marB="4680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10288" name="Group 48"/>
          <p:cNvGraphicFramePr>
            <a:graphicFrameLocks noGrp="1"/>
          </p:cNvGraphicFramePr>
          <p:nvPr>
            <p:extLst/>
          </p:nvPr>
        </p:nvGraphicFramePr>
        <p:xfrm>
          <a:off x="7503319" y="933602"/>
          <a:ext cx="1009650" cy="4797121"/>
        </p:xfrm>
        <a:graphic>
          <a:graphicData uri="http://schemas.openxmlformats.org/drawingml/2006/table">
            <a:tbl>
              <a:tblPr/>
              <a:tblGrid>
                <a:gridCol w="1009650">
                  <a:extLst>
                    <a:ext uri="{9D8B030D-6E8A-4147-A177-3AD203B41FA5}">
                      <a16:colId xmlns:a16="http://schemas.microsoft.com/office/drawing/2014/main" val="20000"/>
                    </a:ext>
                  </a:extLst>
                </a:gridCol>
              </a:tblGrid>
              <a:tr h="1437929">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br>
                        <a:rPr kumimoji="0" lang="en-US" sz="4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Times New Roman" pitchFamily="18" charset="0"/>
                        </a:rPr>
                      </a:br>
                      <a:r>
                        <a:rPr kumimoji="0" lang="en-CA" sz="4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Times New Roman" pitchFamily="18" charset="0"/>
                        </a:rPr>
                        <a:t>= 6</a:t>
                      </a:r>
                    </a:p>
                  </a:txBody>
                  <a:tcPr marL="90000" marR="90000" marT="69480" marB="4680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824200">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CA" sz="4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Times New Roman" pitchFamily="18" charset="0"/>
                        </a:rPr>
                        <a:t>= 7</a:t>
                      </a:r>
                    </a:p>
                  </a:txBody>
                  <a:tcPr marL="90000" marR="90000" marT="69480" marB="4680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819275">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CA" sz="4400" b="1" i="0" u="none" strike="noStrike" cap="none" normalizeH="0" baseline="0">
                          <a:ln>
                            <a:noFill/>
                          </a:ln>
                          <a:solidFill>
                            <a:schemeClr val="tx1"/>
                          </a:solidFill>
                          <a:effectLst>
                            <a:outerShdw blurRad="38100" dist="38100" dir="2700000" algn="tl">
                              <a:srgbClr val="000000">
                                <a:alpha val="43137"/>
                              </a:srgbClr>
                            </a:outerShdw>
                          </a:effectLst>
                          <a:latin typeface="Arial" charset="0"/>
                          <a:cs typeface="Times New Roman" pitchFamily="18" charset="0"/>
                        </a:rPr>
                        <a:t>= 8</a:t>
                      </a:r>
                    </a:p>
                  </a:txBody>
                  <a:tcPr marL="90000" marR="90000" marT="69480" marB="4680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820917">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CA" sz="4400" b="1" i="0" u="none" strike="noStrike" cap="none" normalizeH="0" baseline="0">
                          <a:ln>
                            <a:noFill/>
                          </a:ln>
                          <a:solidFill>
                            <a:schemeClr val="tx1"/>
                          </a:solidFill>
                          <a:effectLst>
                            <a:outerShdw blurRad="38100" dist="38100" dir="2700000" algn="tl">
                              <a:srgbClr val="000000">
                                <a:alpha val="43137"/>
                              </a:srgbClr>
                            </a:outerShdw>
                          </a:effectLst>
                          <a:latin typeface="Arial" charset="0"/>
                          <a:cs typeface="Times New Roman" pitchFamily="18" charset="0"/>
                        </a:rPr>
                        <a:t>= 9</a:t>
                      </a:r>
                    </a:p>
                  </a:txBody>
                  <a:tcPr marL="90000" marR="90000" marT="69480" marB="4680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894800">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CA" sz="4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Times New Roman" pitchFamily="18" charset="0"/>
                        </a:rPr>
                        <a:t>= 0</a:t>
                      </a:r>
                    </a:p>
                  </a:txBody>
                  <a:tcPr marL="90000" marR="90000" marT="69480" marB="4680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8" name="Title 7"/>
          <p:cNvSpPr>
            <a:spLocks noGrp="1"/>
          </p:cNvSpPr>
          <p:nvPr>
            <p:ph type="title"/>
          </p:nvPr>
        </p:nvSpPr>
        <p:spPr/>
        <p:txBody>
          <a:bodyPr/>
          <a:lstStyle/>
          <a:p>
            <a:r>
              <a:rPr lang="en-US" sz="6000" dirty="0"/>
              <a:t>Discuss!</a:t>
            </a:r>
          </a:p>
        </p:txBody>
      </p:sp>
      <p:sp>
        <p:nvSpPr>
          <p:cNvPr id="9" name="Content Placeholder 8"/>
          <p:cNvSpPr>
            <a:spLocks noGrp="1"/>
          </p:cNvSpPr>
          <p:nvPr>
            <p:ph idx="4294967295"/>
          </p:nvPr>
        </p:nvSpPr>
        <p:spPr>
          <a:xfrm>
            <a:off x="0" y="1681163"/>
            <a:ext cx="3765550" cy="4921250"/>
          </a:xfrm>
        </p:spPr>
        <p:txBody>
          <a:bodyPr/>
          <a:lstStyle/>
          <a:p>
            <a:pPr marL="0" indent="0" algn="ctr" eaLnBrk="1" hangingPunct="1">
              <a:buNone/>
              <a:defRPr/>
            </a:pPr>
            <a:r>
              <a:rPr lang="en-US" sz="3600" dirty="0"/>
              <a:t>Discuss any patterns you find amongst the numbers and shapes.</a:t>
            </a:r>
          </a:p>
          <a:p>
            <a:pPr marL="0" indent="0">
              <a:buNone/>
            </a:pPr>
            <a:endParaRPr lang="en-US" sz="3600" dirty="0"/>
          </a:p>
        </p:txBody>
      </p:sp>
      <p:pic>
        <p:nvPicPr>
          <p:cNvPr id="10" name="1 minute countdow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497755" y="4638893"/>
            <a:ext cx="2887269" cy="1622821"/>
          </a:xfrm>
          <a:prstGeom prst="rect">
            <a:avLst/>
          </a:prstGeom>
        </p:spPr>
      </p:pic>
    </p:spTree>
    <p:extLst>
      <p:ext uri="{BB962C8B-B14F-4D97-AF65-F5344CB8AC3E}">
        <p14:creationId xmlns:p14="http://schemas.microsoft.com/office/powerpoint/2010/main" val="17943545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94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5122" name="Picture 2" descr="Image result for telephone butt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288" y="471010"/>
            <a:ext cx="7567129" cy="5941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184263"/>
      </p:ext>
    </p:extLst>
  </p:cSld>
  <p:clrMapOvr>
    <a:masterClrMapping/>
  </p:clrMapOvr>
  <p:transition spd="med" advClick="0">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5" y="0"/>
            <a:ext cx="9144000" cy="1143000"/>
          </a:xfrm>
        </p:spPr>
        <p:txBody>
          <a:bodyPr/>
          <a:lstStyle/>
          <a:p>
            <a:endParaRPr lang="en-CA"/>
          </a:p>
        </p:txBody>
      </p:sp>
      <p:pic>
        <p:nvPicPr>
          <p:cNvPr id="5124" name="Picture 4"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4716"/>
          <a:stretch/>
        </p:blipFill>
        <p:spPr bwMode="auto">
          <a:xfrm>
            <a:off x="2035148" y="90747"/>
            <a:ext cx="5059735" cy="65930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ontent Placeholder 3"/>
          <p:cNvGraphicFramePr>
            <a:graphicFrameLocks/>
          </p:cNvGraphicFramePr>
          <p:nvPr>
            <p:extLst/>
          </p:nvPr>
        </p:nvGraphicFramePr>
        <p:xfrm>
          <a:off x="2019300" y="101031"/>
          <a:ext cx="5105400" cy="5128591"/>
        </p:xfrm>
        <a:graphic>
          <a:graphicData uri="http://schemas.openxmlformats.org/drawingml/2006/table">
            <a:tbl>
              <a:tblPr firstRow="1" bandRow="1">
                <a:tableStyleId>{2D5ABB26-0587-4C30-8999-92F81FD0307C}</a:tableStyleId>
              </a:tblPr>
              <a:tblGrid>
                <a:gridCol w="1701800">
                  <a:extLst>
                    <a:ext uri="{9D8B030D-6E8A-4147-A177-3AD203B41FA5}">
                      <a16:colId xmlns:a16="http://schemas.microsoft.com/office/drawing/2014/main" val="20000"/>
                    </a:ext>
                  </a:extLst>
                </a:gridCol>
                <a:gridCol w="1701800">
                  <a:extLst>
                    <a:ext uri="{9D8B030D-6E8A-4147-A177-3AD203B41FA5}">
                      <a16:colId xmlns:a16="http://schemas.microsoft.com/office/drawing/2014/main" val="20001"/>
                    </a:ext>
                  </a:extLst>
                </a:gridCol>
                <a:gridCol w="1701800">
                  <a:extLst>
                    <a:ext uri="{9D8B030D-6E8A-4147-A177-3AD203B41FA5}">
                      <a16:colId xmlns:a16="http://schemas.microsoft.com/office/drawing/2014/main" val="20002"/>
                    </a:ext>
                  </a:extLst>
                </a:gridCol>
              </a:tblGrid>
              <a:tr h="1717195">
                <a:tc>
                  <a:txBody>
                    <a:bodyPr/>
                    <a:lstStyle/>
                    <a:p>
                      <a:pPr algn="ctr"/>
                      <a:endParaRPr lang="en-CA" sz="8800" dirty="0">
                        <a:solidFill>
                          <a:schemeClr val="tx1"/>
                        </a:solidFill>
                        <a:latin typeface="Arial" pitchFamily="34" charset="0"/>
                        <a:cs typeface="Arial" pitchFamily="34" charset="0"/>
                      </a:endParaRPr>
                    </a:p>
                  </a:txBody>
                  <a:tcPr>
                    <a:lnR w="76200" cap="flat" cmpd="sng" algn="ctr">
                      <a:solidFill>
                        <a:srgbClr val="FFD629"/>
                      </a:solidFill>
                      <a:prstDash val="solid"/>
                      <a:round/>
                      <a:headEnd type="none" w="med" len="med"/>
                      <a:tailEnd type="none" w="med" len="med"/>
                    </a:lnR>
                    <a:lnB w="76200" cap="flat" cmpd="sng" algn="ctr">
                      <a:solidFill>
                        <a:srgbClr val="FFD629"/>
                      </a:solidFill>
                      <a:prstDash val="solid"/>
                      <a:round/>
                      <a:headEnd type="none" w="med" len="med"/>
                      <a:tailEnd type="none" w="med" len="med"/>
                    </a:lnB>
                  </a:tcPr>
                </a:tc>
                <a:tc>
                  <a:txBody>
                    <a:bodyPr/>
                    <a:lstStyle/>
                    <a:p>
                      <a:pPr algn="ctr"/>
                      <a:endParaRPr lang="en-CA" sz="8800" dirty="0">
                        <a:solidFill>
                          <a:schemeClr val="tx1"/>
                        </a:solidFill>
                        <a:latin typeface="Arial" pitchFamily="34" charset="0"/>
                        <a:cs typeface="Arial" pitchFamily="34" charset="0"/>
                      </a:endParaRPr>
                    </a:p>
                  </a:txBody>
                  <a:tcPr>
                    <a:lnL w="76200" cap="flat" cmpd="sng" algn="ctr">
                      <a:solidFill>
                        <a:srgbClr val="FFD629"/>
                      </a:solidFill>
                      <a:prstDash val="solid"/>
                      <a:round/>
                      <a:headEnd type="none" w="med" len="med"/>
                      <a:tailEnd type="none" w="med" len="med"/>
                    </a:lnL>
                    <a:lnR w="76200" cap="flat" cmpd="sng" algn="ctr">
                      <a:solidFill>
                        <a:srgbClr val="FFD629"/>
                      </a:solidFill>
                      <a:prstDash val="solid"/>
                      <a:round/>
                      <a:headEnd type="none" w="med" len="med"/>
                      <a:tailEnd type="none" w="med" len="med"/>
                    </a:lnR>
                    <a:lnB w="76200" cap="flat" cmpd="sng" algn="ctr">
                      <a:solidFill>
                        <a:srgbClr val="FFD629"/>
                      </a:solidFill>
                      <a:prstDash val="solid"/>
                      <a:round/>
                      <a:headEnd type="none" w="med" len="med"/>
                      <a:tailEnd type="none" w="med" len="med"/>
                    </a:lnB>
                  </a:tcPr>
                </a:tc>
                <a:tc>
                  <a:txBody>
                    <a:bodyPr/>
                    <a:lstStyle/>
                    <a:p>
                      <a:pPr algn="ctr"/>
                      <a:endParaRPr lang="en-CA" sz="8800" dirty="0">
                        <a:solidFill>
                          <a:schemeClr val="tx1"/>
                        </a:solidFill>
                        <a:latin typeface="Arial" pitchFamily="34" charset="0"/>
                        <a:cs typeface="Arial" pitchFamily="34" charset="0"/>
                      </a:endParaRPr>
                    </a:p>
                  </a:txBody>
                  <a:tcPr>
                    <a:lnL w="76200" cap="flat" cmpd="sng" algn="ctr">
                      <a:solidFill>
                        <a:srgbClr val="FFD629"/>
                      </a:solidFill>
                      <a:prstDash val="solid"/>
                      <a:round/>
                      <a:headEnd type="none" w="med" len="med"/>
                      <a:tailEnd type="none" w="med" len="med"/>
                    </a:lnL>
                    <a:lnB w="76200" cap="flat" cmpd="sng" algn="ctr">
                      <a:solidFill>
                        <a:srgbClr val="FFD629"/>
                      </a:solidFill>
                      <a:prstDash val="solid"/>
                      <a:round/>
                      <a:headEnd type="none" w="med" len="med"/>
                      <a:tailEnd type="none" w="med" len="med"/>
                    </a:lnB>
                  </a:tcPr>
                </a:tc>
                <a:extLst>
                  <a:ext uri="{0D108BD9-81ED-4DB2-BD59-A6C34878D82A}">
                    <a16:rowId xmlns:a16="http://schemas.microsoft.com/office/drawing/2014/main" val="10000"/>
                  </a:ext>
                </a:extLst>
              </a:tr>
              <a:tr h="1705698">
                <a:tc>
                  <a:txBody>
                    <a:bodyPr/>
                    <a:lstStyle/>
                    <a:p>
                      <a:pPr algn="ctr"/>
                      <a:endParaRPr lang="en-CA" sz="8800" dirty="0">
                        <a:solidFill>
                          <a:schemeClr val="tx1"/>
                        </a:solidFill>
                        <a:latin typeface="Arial" pitchFamily="34" charset="0"/>
                        <a:cs typeface="Arial" pitchFamily="34" charset="0"/>
                      </a:endParaRPr>
                    </a:p>
                  </a:txBody>
                  <a:tcPr>
                    <a:lnR w="76200" cap="flat" cmpd="sng" algn="ctr">
                      <a:solidFill>
                        <a:srgbClr val="FFD629"/>
                      </a:solidFill>
                      <a:prstDash val="solid"/>
                      <a:round/>
                      <a:headEnd type="none" w="med" len="med"/>
                      <a:tailEnd type="none" w="med" len="med"/>
                    </a:lnR>
                    <a:lnT w="76200" cap="flat" cmpd="sng" algn="ctr">
                      <a:solidFill>
                        <a:srgbClr val="FFD629"/>
                      </a:solidFill>
                      <a:prstDash val="solid"/>
                      <a:round/>
                      <a:headEnd type="none" w="med" len="med"/>
                      <a:tailEnd type="none" w="med" len="med"/>
                    </a:lnT>
                    <a:lnB w="76200" cap="flat" cmpd="sng" algn="ctr">
                      <a:solidFill>
                        <a:srgbClr val="FFD629"/>
                      </a:solidFill>
                      <a:prstDash val="solid"/>
                      <a:round/>
                      <a:headEnd type="none" w="med" len="med"/>
                      <a:tailEnd type="none" w="med" len="med"/>
                    </a:lnB>
                  </a:tcPr>
                </a:tc>
                <a:tc>
                  <a:txBody>
                    <a:bodyPr/>
                    <a:lstStyle/>
                    <a:p>
                      <a:pPr algn="ctr"/>
                      <a:endParaRPr lang="en-CA" sz="8800" dirty="0">
                        <a:solidFill>
                          <a:schemeClr val="tx1"/>
                        </a:solidFill>
                        <a:latin typeface="Arial" pitchFamily="34" charset="0"/>
                        <a:cs typeface="Arial" pitchFamily="34" charset="0"/>
                      </a:endParaRPr>
                    </a:p>
                  </a:txBody>
                  <a:tcPr>
                    <a:lnL w="76200" cap="flat" cmpd="sng" algn="ctr">
                      <a:solidFill>
                        <a:srgbClr val="FFD629"/>
                      </a:solidFill>
                      <a:prstDash val="solid"/>
                      <a:round/>
                      <a:headEnd type="none" w="med" len="med"/>
                      <a:tailEnd type="none" w="med" len="med"/>
                    </a:lnL>
                    <a:lnR w="76200" cap="flat" cmpd="sng" algn="ctr">
                      <a:solidFill>
                        <a:srgbClr val="FFD629"/>
                      </a:solidFill>
                      <a:prstDash val="solid"/>
                      <a:round/>
                      <a:headEnd type="none" w="med" len="med"/>
                      <a:tailEnd type="none" w="med" len="med"/>
                    </a:lnR>
                    <a:lnT w="76200" cap="flat" cmpd="sng" algn="ctr">
                      <a:solidFill>
                        <a:srgbClr val="FFD629"/>
                      </a:solidFill>
                      <a:prstDash val="solid"/>
                      <a:round/>
                      <a:headEnd type="none" w="med" len="med"/>
                      <a:tailEnd type="none" w="med" len="med"/>
                    </a:lnT>
                    <a:lnB w="76200" cap="flat" cmpd="sng" algn="ctr">
                      <a:solidFill>
                        <a:srgbClr val="FFD629"/>
                      </a:solidFill>
                      <a:prstDash val="solid"/>
                      <a:round/>
                      <a:headEnd type="none" w="med" len="med"/>
                      <a:tailEnd type="none" w="med" len="med"/>
                    </a:lnB>
                  </a:tcPr>
                </a:tc>
                <a:tc>
                  <a:txBody>
                    <a:bodyPr/>
                    <a:lstStyle/>
                    <a:p>
                      <a:pPr algn="ctr"/>
                      <a:endParaRPr lang="en-CA" sz="8800" dirty="0">
                        <a:solidFill>
                          <a:schemeClr val="tx1"/>
                        </a:solidFill>
                        <a:latin typeface="Arial" pitchFamily="34" charset="0"/>
                        <a:cs typeface="Arial" pitchFamily="34" charset="0"/>
                      </a:endParaRPr>
                    </a:p>
                  </a:txBody>
                  <a:tcPr>
                    <a:lnL w="76200" cap="flat" cmpd="sng" algn="ctr">
                      <a:solidFill>
                        <a:srgbClr val="FFD629"/>
                      </a:solidFill>
                      <a:prstDash val="solid"/>
                      <a:round/>
                      <a:headEnd type="none" w="med" len="med"/>
                      <a:tailEnd type="none" w="med" len="med"/>
                    </a:lnL>
                    <a:lnT w="76200" cap="flat" cmpd="sng" algn="ctr">
                      <a:solidFill>
                        <a:srgbClr val="FFD629"/>
                      </a:solidFill>
                      <a:prstDash val="solid"/>
                      <a:round/>
                      <a:headEnd type="none" w="med" len="med"/>
                      <a:tailEnd type="none" w="med" len="med"/>
                    </a:lnT>
                    <a:lnB w="76200" cap="flat" cmpd="sng" algn="ctr">
                      <a:solidFill>
                        <a:srgbClr val="FFD629"/>
                      </a:solidFill>
                      <a:prstDash val="solid"/>
                      <a:round/>
                      <a:headEnd type="none" w="med" len="med"/>
                      <a:tailEnd type="none" w="med" len="med"/>
                    </a:lnB>
                  </a:tcPr>
                </a:tc>
                <a:extLst>
                  <a:ext uri="{0D108BD9-81ED-4DB2-BD59-A6C34878D82A}">
                    <a16:rowId xmlns:a16="http://schemas.microsoft.com/office/drawing/2014/main" val="10001"/>
                  </a:ext>
                </a:extLst>
              </a:tr>
              <a:tr h="1705698">
                <a:tc>
                  <a:txBody>
                    <a:bodyPr/>
                    <a:lstStyle/>
                    <a:p>
                      <a:pPr algn="ctr"/>
                      <a:endParaRPr lang="en-CA" sz="8800" dirty="0">
                        <a:solidFill>
                          <a:schemeClr val="tx1"/>
                        </a:solidFill>
                        <a:latin typeface="Arial" pitchFamily="34" charset="0"/>
                        <a:cs typeface="Arial" pitchFamily="34" charset="0"/>
                      </a:endParaRPr>
                    </a:p>
                  </a:txBody>
                  <a:tcPr>
                    <a:lnR w="76200" cap="flat" cmpd="sng" algn="ctr">
                      <a:solidFill>
                        <a:srgbClr val="FFD629"/>
                      </a:solidFill>
                      <a:prstDash val="solid"/>
                      <a:round/>
                      <a:headEnd type="none" w="med" len="med"/>
                      <a:tailEnd type="none" w="med" len="med"/>
                    </a:lnR>
                    <a:lnT w="76200" cap="flat" cmpd="sng" algn="ctr">
                      <a:solidFill>
                        <a:srgbClr val="FFD629"/>
                      </a:solidFill>
                      <a:prstDash val="solid"/>
                      <a:round/>
                      <a:headEnd type="none" w="med" len="med"/>
                      <a:tailEnd type="none" w="med" len="med"/>
                    </a:lnT>
                  </a:tcPr>
                </a:tc>
                <a:tc>
                  <a:txBody>
                    <a:bodyPr/>
                    <a:lstStyle/>
                    <a:p>
                      <a:pPr algn="ctr"/>
                      <a:endParaRPr lang="en-CA" sz="8800" dirty="0">
                        <a:solidFill>
                          <a:schemeClr val="tx1"/>
                        </a:solidFill>
                        <a:latin typeface="Arial" pitchFamily="34" charset="0"/>
                        <a:cs typeface="Arial" pitchFamily="34" charset="0"/>
                      </a:endParaRPr>
                    </a:p>
                  </a:txBody>
                  <a:tcPr>
                    <a:lnL w="76200" cap="flat" cmpd="sng" algn="ctr">
                      <a:solidFill>
                        <a:srgbClr val="FFD629"/>
                      </a:solidFill>
                      <a:prstDash val="solid"/>
                      <a:round/>
                      <a:headEnd type="none" w="med" len="med"/>
                      <a:tailEnd type="none" w="med" len="med"/>
                    </a:lnL>
                    <a:lnR w="76200" cap="flat" cmpd="sng" algn="ctr">
                      <a:solidFill>
                        <a:srgbClr val="FFD629"/>
                      </a:solidFill>
                      <a:prstDash val="solid"/>
                      <a:round/>
                      <a:headEnd type="none" w="med" len="med"/>
                      <a:tailEnd type="none" w="med" len="med"/>
                    </a:lnR>
                    <a:lnT w="76200" cap="flat" cmpd="sng" algn="ctr">
                      <a:solidFill>
                        <a:srgbClr val="FFD629"/>
                      </a:solidFill>
                      <a:prstDash val="solid"/>
                      <a:round/>
                      <a:headEnd type="none" w="med" len="med"/>
                      <a:tailEnd type="none" w="med" len="med"/>
                    </a:lnT>
                  </a:tcPr>
                </a:tc>
                <a:tc>
                  <a:txBody>
                    <a:bodyPr/>
                    <a:lstStyle/>
                    <a:p>
                      <a:pPr algn="ctr"/>
                      <a:endParaRPr lang="en-CA" sz="8800" dirty="0">
                        <a:solidFill>
                          <a:schemeClr val="tx1"/>
                        </a:solidFill>
                        <a:latin typeface="Arial" pitchFamily="34" charset="0"/>
                        <a:cs typeface="Arial" pitchFamily="34" charset="0"/>
                      </a:endParaRPr>
                    </a:p>
                  </a:txBody>
                  <a:tcPr>
                    <a:lnL w="76200" cap="flat" cmpd="sng" algn="ctr">
                      <a:solidFill>
                        <a:srgbClr val="FFD629"/>
                      </a:solidFill>
                      <a:prstDash val="solid"/>
                      <a:round/>
                      <a:headEnd type="none" w="med" len="med"/>
                      <a:tailEnd type="none" w="med" len="med"/>
                    </a:lnL>
                    <a:lnT w="76200" cap="flat" cmpd="sng" algn="ctr">
                      <a:solidFill>
                        <a:srgbClr val="FFD629"/>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795162087"/>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5" y="0"/>
            <a:ext cx="9144000" cy="1143000"/>
          </a:xfrm>
        </p:spPr>
        <p:txBody>
          <a:bodyPr/>
          <a:lstStyle/>
          <a:p>
            <a:endParaRPr lang="en-CA"/>
          </a:p>
        </p:txBody>
      </p:sp>
      <p:pic>
        <p:nvPicPr>
          <p:cNvPr id="5124" name="Picture 4"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4716"/>
          <a:stretch/>
        </p:blipFill>
        <p:spPr bwMode="auto">
          <a:xfrm>
            <a:off x="2035148" y="90747"/>
            <a:ext cx="5059735" cy="65930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Content Placeholder 3">
            <a:extLst>
              <a:ext uri="{FF2B5EF4-FFF2-40B4-BE49-F238E27FC236}">
                <a16:creationId xmlns:a16="http://schemas.microsoft.com/office/drawing/2014/main" id="{B10EA5FB-113D-4D0E-BC35-E8F896C2745B}"/>
              </a:ext>
            </a:extLst>
          </p:cNvPr>
          <p:cNvGraphicFramePr>
            <a:graphicFrameLocks/>
          </p:cNvGraphicFramePr>
          <p:nvPr>
            <p:extLst/>
          </p:nvPr>
        </p:nvGraphicFramePr>
        <p:xfrm>
          <a:off x="2019300" y="118413"/>
          <a:ext cx="5105400" cy="5128591"/>
        </p:xfrm>
        <a:graphic>
          <a:graphicData uri="http://schemas.openxmlformats.org/drawingml/2006/table">
            <a:tbl>
              <a:tblPr firstRow="1" bandRow="1">
                <a:tableStyleId>{2D5ABB26-0587-4C30-8999-92F81FD0307C}</a:tableStyleId>
              </a:tblPr>
              <a:tblGrid>
                <a:gridCol w="1701800">
                  <a:extLst>
                    <a:ext uri="{9D8B030D-6E8A-4147-A177-3AD203B41FA5}">
                      <a16:colId xmlns:a16="http://schemas.microsoft.com/office/drawing/2014/main" val="20000"/>
                    </a:ext>
                  </a:extLst>
                </a:gridCol>
                <a:gridCol w="1701800">
                  <a:extLst>
                    <a:ext uri="{9D8B030D-6E8A-4147-A177-3AD203B41FA5}">
                      <a16:colId xmlns:a16="http://schemas.microsoft.com/office/drawing/2014/main" val="20001"/>
                    </a:ext>
                  </a:extLst>
                </a:gridCol>
                <a:gridCol w="1701800">
                  <a:extLst>
                    <a:ext uri="{9D8B030D-6E8A-4147-A177-3AD203B41FA5}">
                      <a16:colId xmlns:a16="http://schemas.microsoft.com/office/drawing/2014/main" val="20002"/>
                    </a:ext>
                  </a:extLst>
                </a:gridCol>
              </a:tblGrid>
              <a:tr h="1717195">
                <a:tc>
                  <a:txBody>
                    <a:bodyPr/>
                    <a:lstStyle/>
                    <a:p>
                      <a:pPr algn="ctr"/>
                      <a:r>
                        <a:rPr lang="en-US" sz="8800" dirty="0">
                          <a:solidFill>
                            <a:srgbClr val="FFD629"/>
                          </a:solidFill>
                          <a:latin typeface="Arial" pitchFamily="34" charset="0"/>
                          <a:cs typeface="Arial" pitchFamily="34" charset="0"/>
                        </a:rPr>
                        <a:t>1</a:t>
                      </a:r>
                      <a:endParaRPr lang="en-CA" sz="8800" dirty="0">
                        <a:solidFill>
                          <a:srgbClr val="FFD629"/>
                        </a:solidFill>
                        <a:latin typeface="Arial" pitchFamily="34" charset="0"/>
                        <a:cs typeface="Arial" pitchFamily="34" charset="0"/>
                      </a:endParaRPr>
                    </a:p>
                  </a:txBody>
                  <a:tcPr anchor="ctr">
                    <a:lnR w="76200" cap="flat" cmpd="sng" algn="ctr">
                      <a:solidFill>
                        <a:srgbClr val="FFD629"/>
                      </a:solidFill>
                      <a:prstDash val="solid"/>
                      <a:round/>
                      <a:headEnd type="none" w="med" len="med"/>
                      <a:tailEnd type="none" w="med" len="med"/>
                    </a:lnR>
                    <a:lnB w="76200" cap="flat" cmpd="sng" algn="ctr">
                      <a:solidFill>
                        <a:srgbClr val="FFD629"/>
                      </a:solidFill>
                      <a:prstDash val="solid"/>
                      <a:round/>
                      <a:headEnd type="none" w="med" len="med"/>
                      <a:tailEnd type="none" w="med" len="med"/>
                    </a:lnB>
                  </a:tcPr>
                </a:tc>
                <a:tc>
                  <a:txBody>
                    <a:bodyPr/>
                    <a:lstStyle/>
                    <a:p>
                      <a:pPr algn="ctr"/>
                      <a:r>
                        <a:rPr lang="en-US" sz="8800" dirty="0">
                          <a:solidFill>
                            <a:srgbClr val="FFD629"/>
                          </a:solidFill>
                          <a:latin typeface="Arial" pitchFamily="34" charset="0"/>
                          <a:cs typeface="Arial" pitchFamily="34" charset="0"/>
                        </a:rPr>
                        <a:t>2</a:t>
                      </a:r>
                      <a:endParaRPr lang="en-CA" sz="8800" dirty="0">
                        <a:solidFill>
                          <a:srgbClr val="FFD629"/>
                        </a:solidFill>
                        <a:latin typeface="Arial" pitchFamily="34" charset="0"/>
                        <a:cs typeface="Arial" pitchFamily="34" charset="0"/>
                      </a:endParaRPr>
                    </a:p>
                  </a:txBody>
                  <a:tcPr anchor="ctr">
                    <a:lnL w="76200" cap="flat" cmpd="sng" algn="ctr">
                      <a:solidFill>
                        <a:srgbClr val="FFD629"/>
                      </a:solidFill>
                      <a:prstDash val="solid"/>
                      <a:round/>
                      <a:headEnd type="none" w="med" len="med"/>
                      <a:tailEnd type="none" w="med" len="med"/>
                    </a:lnL>
                    <a:lnR w="76200" cap="flat" cmpd="sng" algn="ctr">
                      <a:solidFill>
                        <a:srgbClr val="FFD629"/>
                      </a:solidFill>
                      <a:prstDash val="solid"/>
                      <a:round/>
                      <a:headEnd type="none" w="med" len="med"/>
                      <a:tailEnd type="none" w="med" len="med"/>
                    </a:lnR>
                    <a:lnB w="76200" cap="flat" cmpd="sng" algn="ctr">
                      <a:solidFill>
                        <a:srgbClr val="FFD629"/>
                      </a:solidFill>
                      <a:prstDash val="solid"/>
                      <a:round/>
                      <a:headEnd type="none" w="med" len="med"/>
                      <a:tailEnd type="none" w="med" len="med"/>
                    </a:lnB>
                  </a:tcPr>
                </a:tc>
                <a:tc>
                  <a:txBody>
                    <a:bodyPr/>
                    <a:lstStyle/>
                    <a:p>
                      <a:pPr algn="ctr"/>
                      <a:r>
                        <a:rPr lang="en-US" sz="8800" dirty="0">
                          <a:solidFill>
                            <a:srgbClr val="FFD629"/>
                          </a:solidFill>
                          <a:latin typeface="Arial" pitchFamily="34" charset="0"/>
                          <a:cs typeface="Arial" pitchFamily="34" charset="0"/>
                        </a:rPr>
                        <a:t>3</a:t>
                      </a:r>
                      <a:endParaRPr lang="en-CA" sz="8800" dirty="0">
                        <a:solidFill>
                          <a:srgbClr val="FFD629"/>
                        </a:solidFill>
                        <a:latin typeface="Arial" pitchFamily="34" charset="0"/>
                        <a:cs typeface="Arial" pitchFamily="34" charset="0"/>
                      </a:endParaRPr>
                    </a:p>
                  </a:txBody>
                  <a:tcPr anchor="ctr">
                    <a:lnL w="76200" cap="flat" cmpd="sng" algn="ctr">
                      <a:solidFill>
                        <a:srgbClr val="FFD629"/>
                      </a:solidFill>
                      <a:prstDash val="solid"/>
                      <a:round/>
                      <a:headEnd type="none" w="med" len="med"/>
                      <a:tailEnd type="none" w="med" len="med"/>
                    </a:lnL>
                    <a:lnB w="76200" cap="flat" cmpd="sng" algn="ctr">
                      <a:solidFill>
                        <a:srgbClr val="FFD629"/>
                      </a:solidFill>
                      <a:prstDash val="solid"/>
                      <a:round/>
                      <a:headEnd type="none" w="med" len="med"/>
                      <a:tailEnd type="none" w="med" len="med"/>
                    </a:lnB>
                  </a:tcPr>
                </a:tc>
                <a:extLst>
                  <a:ext uri="{0D108BD9-81ED-4DB2-BD59-A6C34878D82A}">
                    <a16:rowId xmlns:a16="http://schemas.microsoft.com/office/drawing/2014/main" val="10000"/>
                  </a:ext>
                </a:extLst>
              </a:tr>
              <a:tr h="1705698">
                <a:tc>
                  <a:txBody>
                    <a:bodyPr/>
                    <a:lstStyle/>
                    <a:p>
                      <a:pPr algn="ctr"/>
                      <a:r>
                        <a:rPr lang="en-US" sz="8800" dirty="0">
                          <a:solidFill>
                            <a:srgbClr val="FFD629"/>
                          </a:solidFill>
                          <a:latin typeface="Arial" pitchFamily="34" charset="0"/>
                          <a:cs typeface="Arial" pitchFamily="34" charset="0"/>
                        </a:rPr>
                        <a:t>4</a:t>
                      </a:r>
                      <a:endParaRPr lang="en-CA" sz="8800" dirty="0">
                        <a:solidFill>
                          <a:srgbClr val="FFD629"/>
                        </a:solidFill>
                        <a:latin typeface="Arial" pitchFamily="34" charset="0"/>
                        <a:cs typeface="Arial" pitchFamily="34" charset="0"/>
                      </a:endParaRPr>
                    </a:p>
                  </a:txBody>
                  <a:tcPr anchor="ctr">
                    <a:lnR w="76200" cap="flat" cmpd="sng" algn="ctr">
                      <a:solidFill>
                        <a:srgbClr val="FFD629"/>
                      </a:solidFill>
                      <a:prstDash val="solid"/>
                      <a:round/>
                      <a:headEnd type="none" w="med" len="med"/>
                      <a:tailEnd type="none" w="med" len="med"/>
                    </a:lnR>
                    <a:lnT w="76200" cap="flat" cmpd="sng" algn="ctr">
                      <a:solidFill>
                        <a:srgbClr val="FFD629"/>
                      </a:solidFill>
                      <a:prstDash val="solid"/>
                      <a:round/>
                      <a:headEnd type="none" w="med" len="med"/>
                      <a:tailEnd type="none" w="med" len="med"/>
                    </a:lnT>
                    <a:lnB w="76200" cap="flat" cmpd="sng" algn="ctr">
                      <a:solidFill>
                        <a:srgbClr val="FFD629"/>
                      </a:solidFill>
                      <a:prstDash val="solid"/>
                      <a:round/>
                      <a:headEnd type="none" w="med" len="med"/>
                      <a:tailEnd type="none" w="med" len="med"/>
                    </a:lnB>
                  </a:tcPr>
                </a:tc>
                <a:tc>
                  <a:txBody>
                    <a:bodyPr/>
                    <a:lstStyle/>
                    <a:p>
                      <a:pPr algn="ctr"/>
                      <a:r>
                        <a:rPr lang="en-US" sz="8800" dirty="0">
                          <a:solidFill>
                            <a:srgbClr val="FFD629"/>
                          </a:solidFill>
                          <a:latin typeface="Arial" pitchFamily="34" charset="0"/>
                          <a:cs typeface="Arial" pitchFamily="34" charset="0"/>
                        </a:rPr>
                        <a:t>5</a:t>
                      </a:r>
                      <a:endParaRPr lang="en-CA" sz="8800" dirty="0">
                        <a:solidFill>
                          <a:srgbClr val="FFD629"/>
                        </a:solidFill>
                        <a:latin typeface="Arial" pitchFamily="34" charset="0"/>
                        <a:cs typeface="Arial" pitchFamily="34" charset="0"/>
                      </a:endParaRPr>
                    </a:p>
                  </a:txBody>
                  <a:tcPr anchor="ctr">
                    <a:lnL w="76200" cap="flat" cmpd="sng" algn="ctr">
                      <a:solidFill>
                        <a:srgbClr val="FFD629"/>
                      </a:solidFill>
                      <a:prstDash val="solid"/>
                      <a:round/>
                      <a:headEnd type="none" w="med" len="med"/>
                      <a:tailEnd type="none" w="med" len="med"/>
                    </a:lnL>
                    <a:lnR w="76200" cap="flat" cmpd="sng" algn="ctr">
                      <a:solidFill>
                        <a:srgbClr val="FFD629"/>
                      </a:solidFill>
                      <a:prstDash val="solid"/>
                      <a:round/>
                      <a:headEnd type="none" w="med" len="med"/>
                      <a:tailEnd type="none" w="med" len="med"/>
                    </a:lnR>
                    <a:lnT w="76200" cap="flat" cmpd="sng" algn="ctr">
                      <a:solidFill>
                        <a:srgbClr val="FFD629"/>
                      </a:solidFill>
                      <a:prstDash val="solid"/>
                      <a:round/>
                      <a:headEnd type="none" w="med" len="med"/>
                      <a:tailEnd type="none" w="med" len="med"/>
                    </a:lnT>
                    <a:lnB w="76200" cap="flat" cmpd="sng" algn="ctr">
                      <a:solidFill>
                        <a:srgbClr val="FFD629"/>
                      </a:solidFill>
                      <a:prstDash val="solid"/>
                      <a:round/>
                      <a:headEnd type="none" w="med" len="med"/>
                      <a:tailEnd type="none" w="med" len="med"/>
                    </a:lnB>
                  </a:tcPr>
                </a:tc>
                <a:tc>
                  <a:txBody>
                    <a:bodyPr/>
                    <a:lstStyle/>
                    <a:p>
                      <a:pPr algn="ctr"/>
                      <a:r>
                        <a:rPr lang="en-US" sz="8800" dirty="0">
                          <a:solidFill>
                            <a:srgbClr val="FFD629"/>
                          </a:solidFill>
                          <a:latin typeface="Arial" pitchFamily="34" charset="0"/>
                          <a:cs typeface="Arial" pitchFamily="34" charset="0"/>
                        </a:rPr>
                        <a:t>6</a:t>
                      </a:r>
                      <a:endParaRPr lang="en-CA" sz="8800" dirty="0">
                        <a:solidFill>
                          <a:srgbClr val="FFD629"/>
                        </a:solidFill>
                        <a:latin typeface="Arial" pitchFamily="34" charset="0"/>
                        <a:cs typeface="Arial" pitchFamily="34" charset="0"/>
                      </a:endParaRPr>
                    </a:p>
                  </a:txBody>
                  <a:tcPr anchor="ctr">
                    <a:lnL w="76200" cap="flat" cmpd="sng" algn="ctr">
                      <a:solidFill>
                        <a:srgbClr val="FFD629"/>
                      </a:solidFill>
                      <a:prstDash val="solid"/>
                      <a:round/>
                      <a:headEnd type="none" w="med" len="med"/>
                      <a:tailEnd type="none" w="med" len="med"/>
                    </a:lnL>
                    <a:lnT w="76200" cap="flat" cmpd="sng" algn="ctr">
                      <a:solidFill>
                        <a:srgbClr val="FFD629"/>
                      </a:solidFill>
                      <a:prstDash val="solid"/>
                      <a:round/>
                      <a:headEnd type="none" w="med" len="med"/>
                      <a:tailEnd type="none" w="med" len="med"/>
                    </a:lnT>
                    <a:lnB w="76200" cap="flat" cmpd="sng" algn="ctr">
                      <a:solidFill>
                        <a:srgbClr val="FFD629"/>
                      </a:solidFill>
                      <a:prstDash val="solid"/>
                      <a:round/>
                      <a:headEnd type="none" w="med" len="med"/>
                      <a:tailEnd type="none" w="med" len="med"/>
                    </a:lnB>
                  </a:tcPr>
                </a:tc>
                <a:extLst>
                  <a:ext uri="{0D108BD9-81ED-4DB2-BD59-A6C34878D82A}">
                    <a16:rowId xmlns:a16="http://schemas.microsoft.com/office/drawing/2014/main" val="10001"/>
                  </a:ext>
                </a:extLst>
              </a:tr>
              <a:tr h="1705698">
                <a:tc>
                  <a:txBody>
                    <a:bodyPr/>
                    <a:lstStyle/>
                    <a:p>
                      <a:pPr algn="ctr"/>
                      <a:r>
                        <a:rPr lang="en-US" sz="8800" dirty="0">
                          <a:solidFill>
                            <a:srgbClr val="FFD629"/>
                          </a:solidFill>
                          <a:latin typeface="Arial" pitchFamily="34" charset="0"/>
                          <a:cs typeface="Arial" pitchFamily="34" charset="0"/>
                        </a:rPr>
                        <a:t>7</a:t>
                      </a:r>
                      <a:endParaRPr lang="en-CA" sz="8800" dirty="0">
                        <a:solidFill>
                          <a:srgbClr val="FFD629"/>
                        </a:solidFill>
                        <a:latin typeface="Arial" pitchFamily="34" charset="0"/>
                        <a:cs typeface="Arial" pitchFamily="34" charset="0"/>
                      </a:endParaRPr>
                    </a:p>
                  </a:txBody>
                  <a:tcPr anchor="ctr">
                    <a:lnR w="76200" cap="flat" cmpd="sng" algn="ctr">
                      <a:solidFill>
                        <a:srgbClr val="FFD629"/>
                      </a:solidFill>
                      <a:prstDash val="solid"/>
                      <a:round/>
                      <a:headEnd type="none" w="med" len="med"/>
                      <a:tailEnd type="none" w="med" len="med"/>
                    </a:lnR>
                    <a:lnT w="76200" cap="flat" cmpd="sng" algn="ctr">
                      <a:solidFill>
                        <a:srgbClr val="FFD629"/>
                      </a:solidFill>
                      <a:prstDash val="solid"/>
                      <a:round/>
                      <a:headEnd type="none" w="med" len="med"/>
                      <a:tailEnd type="none" w="med" len="med"/>
                    </a:lnT>
                  </a:tcPr>
                </a:tc>
                <a:tc>
                  <a:txBody>
                    <a:bodyPr/>
                    <a:lstStyle/>
                    <a:p>
                      <a:pPr algn="ctr"/>
                      <a:r>
                        <a:rPr lang="en-US" sz="8800" dirty="0">
                          <a:solidFill>
                            <a:srgbClr val="FFD629"/>
                          </a:solidFill>
                          <a:latin typeface="Arial" pitchFamily="34" charset="0"/>
                          <a:cs typeface="Arial" pitchFamily="34" charset="0"/>
                        </a:rPr>
                        <a:t>8</a:t>
                      </a:r>
                      <a:endParaRPr lang="en-CA" sz="8800" dirty="0">
                        <a:solidFill>
                          <a:srgbClr val="FFD629"/>
                        </a:solidFill>
                        <a:latin typeface="Arial" pitchFamily="34" charset="0"/>
                        <a:cs typeface="Arial" pitchFamily="34" charset="0"/>
                      </a:endParaRPr>
                    </a:p>
                  </a:txBody>
                  <a:tcPr anchor="ctr">
                    <a:lnL w="76200" cap="flat" cmpd="sng" algn="ctr">
                      <a:solidFill>
                        <a:srgbClr val="FFD629"/>
                      </a:solidFill>
                      <a:prstDash val="solid"/>
                      <a:round/>
                      <a:headEnd type="none" w="med" len="med"/>
                      <a:tailEnd type="none" w="med" len="med"/>
                    </a:lnL>
                    <a:lnR w="76200" cap="flat" cmpd="sng" algn="ctr">
                      <a:solidFill>
                        <a:srgbClr val="FFD629"/>
                      </a:solidFill>
                      <a:prstDash val="solid"/>
                      <a:round/>
                      <a:headEnd type="none" w="med" len="med"/>
                      <a:tailEnd type="none" w="med" len="med"/>
                    </a:lnR>
                    <a:lnT w="76200" cap="flat" cmpd="sng" algn="ctr">
                      <a:solidFill>
                        <a:srgbClr val="FFD629"/>
                      </a:solidFill>
                      <a:prstDash val="solid"/>
                      <a:round/>
                      <a:headEnd type="none" w="med" len="med"/>
                      <a:tailEnd type="none" w="med" len="med"/>
                    </a:lnT>
                  </a:tcPr>
                </a:tc>
                <a:tc>
                  <a:txBody>
                    <a:bodyPr/>
                    <a:lstStyle/>
                    <a:p>
                      <a:pPr algn="ctr"/>
                      <a:r>
                        <a:rPr lang="en-US" sz="8800" dirty="0">
                          <a:solidFill>
                            <a:srgbClr val="FFD629"/>
                          </a:solidFill>
                          <a:latin typeface="Arial" pitchFamily="34" charset="0"/>
                          <a:cs typeface="Arial" pitchFamily="34" charset="0"/>
                        </a:rPr>
                        <a:t>9</a:t>
                      </a:r>
                      <a:endParaRPr lang="en-CA" sz="8800" dirty="0">
                        <a:solidFill>
                          <a:srgbClr val="FFD629"/>
                        </a:solidFill>
                        <a:latin typeface="Arial" pitchFamily="34" charset="0"/>
                        <a:cs typeface="Arial" pitchFamily="34" charset="0"/>
                      </a:endParaRPr>
                    </a:p>
                  </a:txBody>
                  <a:tcPr anchor="ctr">
                    <a:lnL w="76200" cap="flat" cmpd="sng" algn="ctr">
                      <a:solidFill>
                        <a:srgbClr val="FFD629"/>
                      </a:solidFill>
                      <a:prstDash val="solid"/>
                      <a:round/>
                      <a:headEnd type="none" w="med" len="med"/>
                      <a:tailEnd type="none" w="med" len="med"/>
                    </a:lnL>
                    <a:lnT w="76200" cap="flat" cmpd="sng" algn="ctr">
                      <a:solidFill>
                        <a:srgbClr val="FFD629"/>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grpSp>
        <p:nvGrpSpPr>
          <p:cNvPr id="8" name="Group 7">
            <a:extLst>
              <a:ext uri="{FF2B5EF4-FFF2-40B4-BE49-F238E27FC236}">
                <a16:creationId xmlns:a16="http://schemas.microsoft.com/office/drawing/2014/main" id="{40CF5726-2CC6-45E3-B438-6C7FA84ABFE5}"/>
              </a:ext>
            </a:extLst>
          </p:cNvPr>
          <p:cNvGrpSpPr/>
          <p:nvPr/>
        </p:nvGrpSpPr>
        <p:grpSpPr>
          <a:xfrm>
            <a:off x="3993515" y="5340102"/>
            <a:ext cx="1143000" cy="1143000"/>
            <a:chOff x="6990347" y="3115376"/>
            <a:chExt cx="1450996" cy="1450996"/>
          </a:xfrm>
        </p:grpSpPr>
        <p:sp>
          <p:nvSpPr>
            <p:cNvPr id="9" name="Rectangle 8">
              <a:extLst>
                <a:ext uri="{FF2B5EF4-FFF2-40B4-BE49-F238E27FC236}">
                  <a16:creationId xmlns:a16="http://schemas.microsoft.com/office/drawing/2014/main" id="{E0AFBA47-8A96-426D-A3E6-6C2999AC2B28}"/>
                </a:ext>
              </a:extLst>
            </p:cNvPr>
            <p:cNvSpPr/>
            <p:nvPr/>
          </p:nvSpPr>
          <p:spPr bwMode="auto">
            <a:xfrm>
              <a:off x="6990347" y="3115376"/>
              <a:ext cx="1450996" cy="1450996"/>
            </a:xfrm>
            <a:prstGeom prst="rect">
              <a:avLst/>
            </a:prstGeom>
            <a:noFill/>
            <a:ln w="76200" cap="flat" cmpd="sng" algn="ctr">
              <a:solidFill>
                <a:srgbClr val="FFD62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0" name="Oval 9">
              <a:extLst>
                <a:ext uri="{FF2B5EF4-FFF2-40B4-BE49-F238E27FC236}">
                  <a16:creationId xmlns:a16="http://schemas.microsoft.com/office/drawing/2014/main" id="{46784036-6AFE-4AE5-B034-8227CD487D44}"/>
                </a:ext>
              </a:extLst>
            </p:cNvPr>
            <p:cNvSpPr/>
            <p:nvPr/>
          </p:nvSpPr>
          <p:spPr bwMode="auto">
            <a:xfrm>
              <a:off x="7319479" y="3429215"/>
              <a:ext cx="818340" cy="818340"/>
            </a:xfrm>
            <a:prstGeom prst="ellipse">
              <a:avLst/>
            </a:prstGeom>
            <a:noFill/>
            <a:ln w="76200" cap="flat" cmpd="sng" algn="ctr">
              <a:solidFill>
                <a:srgbClr val="FFD62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aramond" pitchFamily="18" charset="0"/>
                <a:ea typeface="+mn-ea"/>
                <a:cs typeface="+mn-cs"/>
              </a:endParaRPr>
            </a:p>
          </p:txBody>
        </p:sp>
      </p:grpSp>
    </p:spTree>
    <p:extLst>
      <p:ext uri="{BB962C8B-B14F-4D97-AF65-F5344CB8AC3E}">
        <p14:creationId xmlns:p14="http://schemas.microsoft.com/office/powerpoint/2010/main" val="3163392094"/>
      </p:ext>
    </p:extLst>
  </p:cSld>
  <p:clrMapOvr>
    <a:masterClrMapping/>
  </p:clrMapOvr>
  <p:transition spd="med" advClick="0">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CA74B61-C1BC-4FAB-93F2-92EB7F33000A}"/>
              </a:ext>
            </a:extLst>
          </p:cNvPr>
          <p:cNvGrpSpPr/>
          <p:nvPr/>
        </p:nvGrpSpPr>
        <p:grpSpPr>
          <a:xfrm>
            <a:off x="2019300" y="118413"/>
            <a:ext cx="5105400" cy="6364689"/>
            <a:chOff x="2019300" y="118413"/>
            <a:chExt cx="5105400" cy="6364689"/>
          </a:xfrm>
        </p:grpSpPr>
        <p:graphicFrame>
          <p:nvGraphicFramePr>
            <p:cNvPr id="5" name="Content Placeholder 3"/>
            <p:cNvGraphicFramePr>
              <a:graphicFrameLocks/>
            </p:cNvGraphicFramePr>
            <p:nvPr>
              <p:extLst/>
            </p:nvPr>
          </p:nvGraphicFramePr>
          <p:xfrm>
            <a:off x="2019300" y="118413"/>
            <a:ext cx="5105400" cy="5128591"/>
          </p:xfrm>
          <a:graphic>
            <a:graphicData uri="http://schemas.openxmlformats.org/drawingml/2006/table">
              <a:tbl>
                <a:tblPr firstRow="1" bandRow="1">
                  <a:tableStyleId>{2D5ABB26-0587-4C30-8999-92F81FD0307C}</a:tableStyleId>
                </a:tblPr>
                <a:tblGrid>
                  <a:gridCol w="1701800">
                    <a:extLst>
                      <a:ext uri="{9D8B030D-6E8A-4147-A177-3AD203B41FA5}">
                        <a16:colId xmlns:a16="http://schemas.microsoft.com/office/drawing/2014/main" val="20000"/>
                      </a:ext>
                    </a:extLst>
                  </a:gridCol>
                  <a:gridCol w="1701800">
                    <a:extLst>
                      <a:ext uri="{9D8B030D-6E8A-4147-A177-3AD203B41FA5}">
                        <a16:colId xmlns:a16="http://schemas.microsoft.com/office/drawing/2014/main" val="20001"/>
                      </a:ext>
                    </a:extLst>
                  </a:gridCol>
                  <a:gridCol w="1701800">
                    <a:extLst>
                      <a:ext uri="{9D8B030D-6E8A-4147-A177-3AD203B41FA5}">
                        <a16:colId xmlns:a16="http://schemas.microsoft.com/office/drawing/2014/main" val="20002"/>
                      </a:ext>
                    </a:extLst>
                  </a:gridCol>
                </a:tblGrid>
                <a:tr h="1717195">
                  <a:tc>
                    <a:txBody>
                      <a:bodyPr/>
                      <a:lstStyle/>
                      <a:p>
                        <a:pPr algn="ctr"/>
                        <a:r>
                          <a:rPr lang="en-US" sz="8800" dirty="0">
                            <a:solidFill>
                              <a:schemeClr val="tx1"/>
                            </a:solidFill>
                            <a:latin typeface="Arial" pitchFamily="34" charset="0"/>
                            <a:cs typeface="Arial" pitchFamily="34" charset="0"/>
                          </a:rPr>
                          <a:t>1</a:t>
                        </a:r>
                        <a:endParaRPr lang="en-CA" sz="8800" dirty="0">
                          <a:solidFill>
                            <a:schemeClr val="tx1"/>
                          </a:solidFill>
                          <a:latin typeface="Arial" pitchFamily="34" charset="0"/>
                          <a:cs typeface="Arial" pitchFamily="34" charset="0"/>
                        </a:endParaRPr>
                      </a:p>
                    </a:txBody>
                    <a:tcPr anchor="ctr">
                      <a:lnR w="762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pPr algn="ctr"/>
                        <a:r>
                          <a:rPr lang="en-US" sz="8800" dirty="0">
                            <a:solidFill>
                              <a:schemeClr val="tx1"/>
                            </a:solidFill>
                            <a:latin typeface="Arial" pitchFamily="34" charset="0"/>
                            <a:cs typeface="Arial" pitchFamily="34" charset="0"/>
                          </a:rPr>
                          <a:t>2</a:t>
                        </a:r>
                        <a:endParaRPr lang="en-CA" sz="8800" dirty="0">
                          <a:solidFill>
                            <a:schemeClr val="tx1"/>
                          </a:solidFill>
                          <a:latin typeface="Arial" pitchFamily="34" charset="0"/>
                          <a:cs typeface="Arial" pitchFamily="34" charset="0"/>
                        </a:endParaRP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pPr algn="ctr"/>
                        <a:r>
                          <a:rPr lang="en-US" sz="8800" dirty="0">
                            <a:solidFill>
                              <a:schemeClr val="tx1"/>
                            </a:solidFill>
                            <a:latin typeface="Arial" pitchFamily="34" charset="0"/>
                            <a:cs typeface="Arial" pitchFamily="34" charset="0"/>
                          </a:rPr>
                          <a:t>3</a:t>
                        </a:r>
                        <a:endParaRPr lang="en-CA" sz="8800" dirty="0">
                          <a:solidFill>
                            <a:schemeClr val="tx1"/>
                          </a:solidFill>
                          <a:latin typeface="Arial" pitchFamily="34" charset="0"/>
                          <a:cs typeface="Arial" pitchFamily="34" charset="0"/>
                        </a:endParaRPr>
                      </a:p>
                    </a:txBody>
                    <a:tcPr anchor="ctr">
                      <a:lnL w="76200" cap="flat" cmpd="sng" algn="ctr">
                        <a:solidFill>
                          <a:schemeClr val="tx1"/>
                        </a:solidFill>
                        <a:prstDash val="solid"/>
                        <a:round/>
                        <a:headEnd type="none" w="med" len="med"/>
                        <a:tailEnd type="none" w="med" len="med"/>
                      </a:lnL>
                      <a:lnB w="762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705698">
                  <a:tc>
                    <a:txBody>
                      <a:bodyPr/>
                      <a:lstStyle/>
                      <a:p>
                        <a:pPr algn="ctr"/>
                        <a:r>
                          <a:rPr lang="en-US" sz="8800" dirty="0">
                            <a:solidFill>
                              <a:schemeClr val="tx1"/>
                            </a:solidFill>
                            <a:latin typeface="Arial" pitchFamily="34" charset="0"/>
                            <a:cs typeface="Arial" pitchFamily="34" charset="0"/>
                          </a:rPr>
                          <a:t>4</a:t>
                        </a:r>
                        <a:endParaRPr lang="en-CA" sz="8800" dirty="0">
                          <a:solidFill>
                            <a:schemeClr val="tx1"/>
                          </a:solidFill>
                          <a:latin typeface="Arial" pitchFamily="34" charset="0"/>
                          <a:cs typeface="Arial" pitchFamily="34" charset="0"/>
                        </a:endParaRPr>
                      </a:p>
                    </a:txBody>
                    <a:tcPr anchor="ctr">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ctr"/>
                        <a:r>
                          <a:rPr lang="en-US" sz="8800" dirty="0">
                            <a:solidFill>
                              <a:schemeClr val="tx1"/>
                            </a:solidFill>
                            <a:latin typeface="Arial" pitchFamily="34" charset="0"/>
                            <a:cs typeface="Arial" pitchFamily="34" charset="0"/>
                          </a:rPr>
                          <a:t>5</a:t>
                        </a:r>
                        <a:endParaRPr lang="en-CA" sz="8800" dirty="0">
                          <a:solidFill>
                            <a:schemeClr val="tx1"/>
                          </a:solidFill>
                          <a:latin typeface="Arial" pitchFamily="34" charset="0"/>
                          <a:cs typeface="Arial" pitchFamily="34" charset="0"/>
                        </a:endParaRP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ctr"/>
                        <a:r>
                          <a:rPr lang="en-US" sz="8800" dirty="0">
                            <a:solidFill>
                              <a:schemeClr val="tx1"/>
                            </a:solidFill>
                            <a:latin typeface="Arial" pitchFamily="34" charset="0"/>
                            <a:cs typeface="Arial" pitchFamily="34" charset="0"/>
                          </a:rPr>
                          <a:t>6</a:t>
                        </a:r>
                        <a:endParaRPr lang="en-CA" sz="8800" dirty="0">
                          <a:solidFill>
                            <a:schemeClr val="tx1"/>
                          </a:solidFill>
                          <a:latin typeface="Arial" pitchFamily="34" charset="0"/>
                          <a:cs typeface="Arial" pitchFamily="34" charset="0"/>
                        </a:endParaRPr>
                      </a:p>
                    </a:txBody>
                    <a:tcPr anchor="ctr">
                      <a:lnL w="76200" cap="flat" cmpd="sng" algn="ctr">
                        <a:solidFill>
                          <a:schemeClr val="tx1"/>
                        </a:solidFill>
                        <a:prstDash val="solid"/>
                        <a:round/>
                        <a:headEnd type="none" w="med" len="med"/>
                        <a:tailEnd type="none" w="med" len="med"/>
                      </a:lnL>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705698">
                  <a:tc>
                    <a:txBody>
                      <a:bodyPr/>
                      <a:lstStyle/>
                      <a:p>
                        <a:pPr algn="ctr"/>
                        <a:r>
                          <a:rPr lang="en-US" sz="8800" dirty="0">
                            <a:solidFill>
                              <a:schemeClr val="tx1"/>
                            </a:solidFill>
                            <a:latin typeface="Arial" pitchFamily="34" charset="0"/>
                            <a:cs typeface="Arial" pitchFamily="34" charset="0"/>
                          </a:rPr>
                          <a:t>7</a:t>
                        </a:r>
                        <a:endParaRPr lang="en-CA" sz="8800" dirty="0">
                          <a:solidFill>
                            <a:schemeClr val="tx1"/>
                          </a:solidFill>
                          <a:latin typeface="Arial" pitchFamily="34" charset="0"/>
                          <a:cs typeface="Arial" pitchFamily="34" charset="0"/>
                        </a:endParaRPr>
                      </a:p>
                    </a:txBody>
                    <a:tcPr anchor="ctr">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pPr algn="ctr"/>
                        <a:r>
                          <a:rPr lang="en-US" sz="8800" dirty="0">
                            <a:solidFill>
                              <a:schemeClr val="tx1"/>
                            </a:solidFill>
                            <a:latin typeface="Arial" pitchFamily="34" charset="0"/>
                            <a:cs typeface="Arial" pitchFamily="34" charset="0"/>
                          </a:rPr>
                          <a:t>8</a:t>
                        </a:r>
                        <a:endParaRPr lang="en-CA" sz="8800" dirty="0">
                          <a:solidFill>
                            <a:schemeClr val="tx1"/>
                          </a:solidFill>
                          <a:latin typeface="Arial" pitchFamily="34" charset="0"/>
                          <a:cs typeface="Arial" pitchFamily="34" charset="0"/>
                        </a:endParaRP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pPr algn="ctr"/>
                        <a:r>
                          <a:rPr lang="en-US" sz="8800" dirty="0">
                            <a:solidFill>
                              <a:schemeClr val="tx1"/>
                            </a:solidFill>
                            <a:latin typeface="Arial" pitchFamily="34" charset="0"/>
                            <a:cs typeface="Arial" pitchFamily="34" charset="0"/>
                          </a:rPr>
                          <a:t>9</a:t>
                        </a:r>
                        <a:endParaRPr lang="en-CA" sz="8800" dirty="0">
                          <a:solidFill>
                            <a:schemeClr val="tx1"/>
                          </a:solidFill>
                          <a:latin typeface="Arial" pitchFamily="34" charset="0"/>
                          <a:cs typeface="Arial" pitchFamily="34" charset="0"/>
                        </a:endParaRPr>
                      </a:p>
                    </a:txBody>
                    <a:tcPr anchor="ctr">
                      <a:lnL w="76200" cap="flat" cmpd="sng" algn="ctr">
                        <a:solidFill>
                          <a:schemeClr val="tx1"/>
                        </a:solidFill>
                        <a:prstDash val="solid"/>
                        <a:round/>
                        <a:headEnd type="none" w="med" len="med"/>
                        <a:tailEnd type="none" w="med" len="med"/>
                      </a:lnL>
                      <a:lnT w="762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grpSp>
          <p:nvGrpSpPr>
            <p:cNvPr id="6" name="Group 5">
              <a:extLst>
                <a:ext uri="{FF2B5EF4-FFF2-40B4-BE49-F238E27FC236}">
                  <a16:creationId xmlns:a16="http://schemas.microsoft.com/office/drawing/2014/main" id="{F57381CB-E356-4AAF-9C57-FBCD38AC397B}"/>
                </a:ext>
              </a:extLst>
            </p:cNvPr>
            <p:cNvGrpSpPr/>
            <p:nvPr/>
          </p:nvGrpSpPr>
          <p:grpSpPr>
            <a:xfrm>
              <a:off x="3993515" y="5340102"/>
              <a:ext cx="1143000" cy="1143000"/>
              <a:chOff x="6990347" y="3115376"/>
              <a:chExt cx="1450996" cy="1450996"/>
            </a:xfrm>
          </p:grpSpPr>
          <p:sp>
            <p:nvSpPr>
              <p:cNvPr id="7" name="Rectangle 6">
                <a:extLst>
                  <a:ext uri="{FF2B5EF4-FFF2-40B4-BE49-F238E27FC236}">
                    <a16:creationId xmlns:a16="http://schemas.microsoft.com/office/drawing/2014/main" id="{0EEF5B16-F67F-4A0E-9AED-7C4CFCD46E84}"/>
                  </a:ext>
                </a:extLst>
              </p:cNvPr>
              <p:cNvSpPr/>
              <p:nvPr/>
            </p:nvSpPr>
            <p:spPr bwMode="auto">
              <a:xfrm>
                <a:off x="6990347" y="3115376"/>
                <a:ext cx="1450996" cy="1450996"/>
              </a:xfrm>
              <a:prstGeom prst="rect">
                <a:avLst/>
              </a:prstGeom>
              <a:no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8" name="Oval 7">
                <a:extLst>
                  <a:ext uri="{FF2B5EF4-FFF2-40B4-BE49-F238E27FC236}">
                    <a16:creationId xmlns:a16="http://schemas.microsoft.com/office/drawing/2014/main" id="{52A5478E-30C1-4378-813F-9815B85F68CE}"/>
                  </a:ext>
                </a:extLst>
              </p:cNvPr>
              <p:cNvSpPr/>
              <p:nvPr/>
            </p:nvSpPr>
            <p:spPr bwMode="auto">
              <a:xfrm>
                <a:off x="7319479" y="3429215"/>
                <a:ext cx="818340" cy="818340"/>
              </a:xfrm>
              <a:prstGeom prst="ellipse">
                <a:avLst/>
              </a:prstGeom>
              <a:no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aramond" pitchFamily="18" charset="0"/>
                  <a:ea typeface="+mn-ea"/>
                  <a:cs typeface="+mn-cs"/>
                </a:endParaRPr>
              </a:p>
            </p:txBody>
          </p:sp>
        </p:grpSp>
      </p:grpSp>
      <p:grpSp>
        <p:nvGrpSpPr>
          <p:cNvPr id="9" name="Group 8">
            <a:extLst>
              <a:ext uri="{FF2B5EF4-FFF2-40B4-BE49-F238E27FC236}">
                <a16:creationId xmlns:a16="http://schemas.microsoft.com/office/drawing/2014/main" id="{E302A5E9-D818-4DD7-8570-0EB104DFEC8B}"/>
              </a:ext>
            </a:extLst>
          </p:cNvPr>
          <p:cNvGrpSpPr>
            <a:grpSpLocks/>
          </p:cNvGrpSpPr>
          <p:nvPr/>
        </p:nvGrpSpPr>
        <p:grpSpPr bwMode="auto">
          <a:xfrm>
            <a:off x="309826" y="1312561"/>
            <a:ext cx="430212" cy="3769935"/>
            <a:chOff x="1383" y="981"/>
            <a:chExt cx="271" cy="2287"/>
          </a:xfrm>
        </p:grpSpPr>
        <p:sp>
          <p:nvSpPr>
            <p:cNvPr id="10" name="Freeform 2">
              <a:extLst>
                <a:ext uri="{FF2B5EF4-FFF2-40B4-BE49-F238E27FC236}">
                  <a16:creationId xmlns:a16="http://schemas.microsoft.com/office/drawing/2014/main" id="{5A6E22E8-969E-4D6C-B76F-8B4910630D64}"/>
                </a:ext>
              </a:extLst>
            </p:cNvPr>
            <p:cNvSpPr>
              <a:spLocks noChangeArrowheads="1"/>
            </p:cNvSpPr>
            <p:nvPr/>
          </p:nvSpPr>
          <p:spPr bwMode="auto">
            <a:xfrm>
              <a:off x="1411" y="2036"/>
              <a:ext cx="244" cy="244"/>
            </a:xfrm>
            <a:custGeom>
              <a:avLst/>
              <a:gdLst>
                <a:gd name="T0" fmla="*/ 0 w 390"/>
                <a:gd name="T1" fmla="*/ 0 h 405"/>
                <a:gd name="T2" fmla="*/ 0 w 390"/>
                <a:gd name="T3" fmla="*/ 89 h 405"/>
                <a:gd name="T4" fmla="*/ 96 w 390"/>
                <a:gd name="T5" fmla="*/ 89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1" name="Freeform 3">
              <a:extLst>
                <a:ext uri="{FF2B5EF4-FFF2-40B4-BE49-F238E27FC236}">
                  <a16:creationId xmlns:a16="http://schemas.microsoft.com/office/drawing/2014/main" id="{BC639F88-ACF0-4D57-97AE-FC1BF8325377}"/>
                </a:ext>
              </a:extLst>
            </p:cNvPr>
            <p:cNvSpPr>
              <a:spLocks noChangeArrowheads="1"/>
            </p:cNvSpPr>
            <p:nvPr/>
          </p:nvSpPr>
          <p:spPr bwMode="auto">
            <a:xfrm flipH="1">
              <a:off x="1383" y="981"/>
              <a:ext cx="244" cy="244"/>
            </a:xfrm>
            <a:custGeom>
              <a:avLst/>
              <a:gdLst>
                <a:gd name="T0" fmla="*/ 0 w 390"/>
                <a:gd name="T1" fmla="*/ 0 h 405"/>
                <a:gd name="T2" fmla="*/ 0 w 390"/>
                <a:gd name="T3" fmla="*/ 89 h 405"/>
                <a:gd name="T4" fmla="*/ 96 w 390"/>
                <a:gd name="T5" fmla="*/ 89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nvGrpSpPr>
            <p:cNvPr id="12" name="Group 4">
              <a:extLst>
                <a:ext uri="{FF2B5EF4-FFF2-40B4-BE49-F238E27FC236}">
                  <a16:creationId xmlns:a16="http://schemas.microsoft.com/office/drawing/2014/main" id="{302B410E-9C34-49BE-9825-7EB40CEBEC4D}"/>
                </a:ext>
              </a:extLst>
            </p:cNvPr>
            <p:cNvGrpSpPr>
              <a:grpSpLocks/>
            </p:cNvGrpSpPr>
            <p:nvPr/>
          </p:nvGrpSpPr>
          <p:grpSpPr bwMode="auto">
            <a:xfrm>
              <a:off x="1383" y="2555"/>
              <a:ext cx="243" cy="243"/>
              <a:chOff x="1383" y="2555"/>
              <a:chExt cx="243" cy="243"/>
            </a:xfrm>
          </p:grpSpPr>
          <p:sp>
            <p:nvSpPr>
              <p:cNvPr id="17" name="Freeform 5">
                <a:extLst>
                  <a:ext uri="{FF2B5EF4-FFF2-40B4-BE49-F238E27FC236}">
                    <a16:creationId xmlns:a16="http://schemas.microsoft.com/office/drawing/2014/main" id="{3488E17D-1977-441C-889F-753936E7C8D9}"/>
                  </a:ext>
                </a:extLst>
              </p:cNvPr>
              <p:cNvSpPr>
                <a:spLocks noChangeArrowheads="1"/>
              </p:cNvSpPr>
              <p:nvPr/>
            </p:nvSpPr>
            <p:spPr bwMode="auto">
              <a:xfrm flipH="1" flipV="1">
                <a:off x="1383" y="2554"/>
                <a:ext cx="244" cy="244"/>
              </a:xfrm>
              <a:custGeom>
                <a:avLst/>
                <a:gdLst>
                  <a:gd name="T0" fmla="*/ 0 w 390"/>
                  <a:gd name="T1" fmla="*/ 0 h 405"/>
                  <a:gd name="T2" fmla="*/ 0 w 390"/>
                  <a:gd name="T3" fmla="*/ 89 h 405"/>
                  <a:gd name="T4" fmla="*/ 96 w 390"/>
                  <a:gd name="T5" fmla="*/ 89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8" name="Line 6">
                <a:extLst>
                  <a:ext uri="{FF2B5EF4-FFF2-40B4-BE49-F238E27FC236}">
                    <a16:creationId xmlns:a16="http://schemas.microsoft.com/office/drawing/2014/main" id="{B061EAC4-7E76-4BF0-9F60-5C13FB3DE4B3}"/>
                  </a:ext>
                </a:extLst>
              </p:cNvPr>
              <p:cNvSpPr>
                <a:spLocks noChangeShapeType="1"/>
              </p:cNvSpPr>
              <p:nvPr/>
            </p:nvSpPr>
            <p:spPr bwMode="auto">
              <a:xfrm flipH="1">
                <a:off x="1382" y="2799"/>
                <a:ext cx="246" cy="1"/>
              </a:xfrm>
              <a:prstGeom prst="line">
                <a:avLst/>
              </a:prstGeom>
              <a:noFill/>
              <a:ln w="57150">
                <a:solidFill>
                  <a:schemeClr val="tx1"/>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grpSp>
          <p:nvGrpSpPr>
            <p:cNvPr id="13" name="Group 7">
              <a:extLst>
                <a:ext uri="{FF2B5EF4-FFF2-40B4-BE49-F238E27FC236}">
                  <a16:creationId xmlns:a16="http://schemas.microsoft.com/office/drawing/2014/main" id="{B6D6E731-6789-48F8-A517-33CA7E5727A6}"/>
                </a:ext>
              </a:extLst>
            </p:cNvPr>
            <p:cNvGrpSpPr>
              <a:grpSpLocks/>
            </p:cNvGrpSpPr>
            <p:nvPr/>
          </p:nvGrpSpPr>
          <p:grpSpPr bwMode="auto">
            <a:xfrm>
              <a:off x="1404" y="1535"/>
              <a:ext cx="243" cy="243"/>
              <a:chOff x="1404" y="1535"/>
              <a:chExt cx="243" cy="243"/>
            </a:xfrm>
          </p:grpSpPr>
          <p:sp>
            <p:nvSpPr>
              <p:cNvPr id="15" name="Freeform 8">
                <a:extLst>
                  <a:ext uri="{FF2B5EF4-FFF2-40B4-BE49-F238E27FC236}">
                    <a16:creationId xmlns:a16="http://schemas.microsoft.com/office/drawing/2014/main" id="{04069ABA-7AC3-4E31-B53F-93F5689A7571}"/>
                  </a:ext>
                </a:extLst>
              </p:cNvPr>
              <p:cNvSpPr>
                <a:spLocks noChangeArrowheads="1"/>
              </p:cNvSpPr>
              <p:nvPr/>
            </p:nvSpPr>
            <p:spPr bwMode="auto">
              <a:xfrm rot="5400000" flipH="1" flipV="1">
                <a:off x="1406" y="1535"/>
                <a:ext cx="244" cy="244"/>
              </a:xfrm>
              <a:custGeom>
                <a:avLst/>
                <a:gdLst>
                  <a:gd name="T0" fmla="*/ 0 w 390"/>
                  <a:gd name="T1" fmla="*/ 0 h 405"/>
                  <a:gd name="T2" fmla="*/ 0 w 390"/>
                  <a:gd name="T3" fmla="*/ 89 h 405"/>
                  <a:gd name="T4" fmla="*/ 96 w 390"/>
                  <a:gd name="T5" fmla="*/ 89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6" name="Line 9">
                <a:extLst>
                  <a:ext uri="{FF2B5EF4-FFF2-40B4-BE49-F238E27FC236}">
                    <a16:creationId xmlns:a16="http://schemas.microsoft.com/office/drawing/2014/main" id="{3D394C1F-FAB9-46D3-A304-D6178FC8029D}"/>
                  </a:ext>
                </a:extLst>
              </p:cNvPr>
              <p:cNvSpPr>
                <a:spLocks noChangeShapeType="1"/>
              </p:cNvSpPr>
              <p:nvPr/>
            </p:nvSpPr>
            <p:spPr bwMode="auto">
              <a:xfrm flipV="1">
                <a:off x="1404" y="1534"/>
                <a:ext cx="1" cy="246"/>
              </a:xfrm>
              <a:prstGeom prst="line">
                <a:avLst/>
              </a:prstGeom>
              <a:noFill/>
              <a:ln w="57150">
                <a:solidFill>
                  <a:schemeClr val="tx1"/>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sp>
          <p:nvSpPr>
            <p:cNvPr id="14" name="Rectangle 10">
              <a:extLst>
                <a:ext uri="{FF2B5EF4-FFF2-40B4-BE49-F238E27FC236}">
                  <a16:creationId xmlns:a16="http://schemas.microsoft.com/office/drawing/2014/main" id="{6E9B32D5-A575-4760-8FD5-B48D6E3F10AF}"/>
                </a:ext>
              </a:extLst>
            </p:cNvPr>
            <p:cNvSpPr>
              <a:spLocks noChangeArrowheads="1"/>
            </p:cNvSpPr>
            <p:nvPr/>
          </p:nvSpPr>
          <p:spPr bwMode="auto">
            <a:xfrm>
              <a:off x="1383" y="3033"/>
              <a:ext cx="262" cy="235"/>
            </a:xfrm>
            <a:prstGeom prst="rect">
              <a:avLst/>
            </a:prstGeom>
            <a:noFill/>
            <a:ln w="5715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grpSp>
        <p:nvGrpSpPr>
          <p:cNvPr id="19" name="Group 49">
            <a:extLst>
              <a:ext uri="{FF2B5EF4-FFF2-40B4-BE49-F238E27FC236}">
                <a16:creationId xmlns:a16="http://schemas.microsoft.com/office/drawing/2014/main" id="{780A7EE6-639C-49AD-A65C-F74DD3145012}"/>
              </a:ext>
            </a:extLst>
          </p:cNvPr>
          <p:cNvGrpSpPr>
            <a:grpSpLocks/>
          </p:cNvGrpSpPr>
          <p:nvPr/>
        </p:nvGrpSpPr>
        <p:grpSpPr bwMode="auto">
          <a:xfrm>
            <a:off x="2182295" y="1444992"/>
            <a:ext cx="394890" cy="3637504"/>
            <a:chOff x="3515" y="1117"/>
            <a:chExt cx="277" cy="2107"/>
          </a:xfrm>
        </p:grpSpPr>
        <p:sp>
          <p:nvSpPr>
            <p:cNvPr id="20" name="Freeform 12">
              <a:extLst>
                <a:ext uri="{FF2B5EF4-FFF2-40B4-BE49-F238E27FC236}">
                  <a16:creationId xmlns:a16="http://schemas.microsoft.com/office/drawing/2014/main" id="{02F97D24-EB51-4D92-AE47-D2249D3A43C0}"/>
                </a:ext>
              </a:extLst>
            </p:cNvPr>
            <p:cNvSpPr>
              <a:spLocks noChangeArrowheads="1"/>
            </p:cNvSpPr>
            <p:nvPr/>
          </p:nvSpPr>
          <p:spPr bwMode="auto">
            <a:xfrm flipV="1">
              <a:off x="3534" y="2542"/>
              <a:ext cx="249" cy="235"/>
            </a:xfrm>
            <a:custGeom>
              <a:avLst/>
              <a:gdLst>
                <a:gd name="T0" fmla="*/ 0 w 390"/>
                <a:gd name="T1" fmla="*/ 0 h 405"/>
                <a:gd name="T2" fmla="*/ 0 w 390"/>
                <a:gd name="T3" fmla="*/ 79 h 405"/>
                <a:gd name="T4" fmla="*/ 102 w 390"/>
                <a:gd name="T5" fmla="*/ 79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nvGrpSpPr>
            <p:cNvPr id="21" name="Group 13">
              <a:extLst>
                <a:ext uri="{FF2B5EF4-FFF2-40B4-BE49-F238E27FC236}">
                  <a16:creationId xmlns:a16="http://schemas.microsoft.com/office/drawing/2014/main" id="{B0416834-C2D0-430C-B605-A5F0393BA410}"/>
                </a:ext>
              </a:extLst>
            </p:cNvPr>
            <p:cNvGrpSpPr>
              <a:grpSpLocks/>
            </p:cNvGrpSpPr>
            <p:nvPr/>
          </p:nvGrpSpPr>
          <p:grpSpPr bwMode="auto">
            <a:xfrm>
              <a:off x="3541" y="2045"/>
              <a:ext cx="234" cy="248"/>
              <a:chOff x="3541" y="2045"/>
              <a:chExt cx="234" cy="248"/>
            </a:xfrm>
          </p:grpSpPr>
          <p:sp>
            <p:nvSpPr>
              <p:cNvPr id="28" name="Freeform 14">
                <a:extLst>
                  <a:ext uri="{FF2B5EF4-FFF2-40B4-BE49-F238E27FC236}">
                    <a16:creationId xmlns:a16="http://schemas.microsoft.com/office/drawing/2014/main" id="{1B31C758-ECD5-4590-95EB-01CE09FC7CC3}"/>
                  </a:ext>
                </a:extLst>
              </p:cNvPr>
              <p:cNvSpPr>
                <a:spLocks noChangeArrowheads="1"/>
              </p:cNvSpPr>
              <p:nvPr/>
            </p:nvSpPr>
            <p:spPr bwMode="auto">
              <a:xfrm rot="-5400000" flipH="1" flipV="1">
                <a:off x="3533" y="2055"/>
                <a:ext cx="249" cy="234"/>
              </a:xfrm>
              <a:custGeom>
                <a:avLst/>
                <a:gdLst>
                  <a:gd name="T0" fmla="*/ 0 w 390"/>
                  <a:gd name="T1" fmla="*/ 0 h 405"/>
                  <a:gd name="T2" fmla="*/ 0 w 390"/>
                  <a:gd name="T3" fmla="*/ 78 h 405"/>
                  <a:gd name="T4" fmla="*/ 102 w 390"/>
                  <a:gd name="T5" fmla="*/ 78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29" name="Line 15">
                <a:extLst>
                  <a:ext uri="{FF2B5EF4-FFF2-40B4-BE49-F238E27FC236}">
                    <a16:creationId xmlns:a16="http://schemas.microsoft.com/office/drawing/2014/main" id="{E706BBCC-BF94-42A4-976D-AAE67D9917A1}"/>
                  </a:ext>
                </a:extLst>
              </p:cNvPr>
              <p:cNvSpPr>
                <a:spLocks noChangeShapeType="1"/>
              </p:cNvSpPr>
              <p:nvPr/>
            </p:nvSpPr>
            <p:spPr bwMode="auto">
              <a:xfrm>
                <a:off x="3776" y="2045"/>
                <a:ext cx="1" cy="249"/>
              </a:xfrm>
              <a:prstGeom prst="line">
                <a:avLst/>
              </a:prstGeom>
              <a:noFill/>
              <a:ln w="57150">
                <a:solidFill>
                  <a:schemeClr val="tx1"/>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grpSp>
          <p:nvGrpSpPr>
            <p:cNvPr id="22" name="Group 16">
              <a:extLst>
                <a:ext uri="{FF2B5EF4-FFF2-40B4-BE49-F238E27FC236}">
                  <a16:creationId xmlns:a16="http://schemas.microsoft.com/office/drawing/2014/main" id="{2FA1A7E5-6F08-4D45-91DB-C896C8449834}"/>
                </a:ext>
              </a:extLst>
            </p:cNvPr>
            <p:cNvGrpSpPr>
              <a:grpSpLocks/>
            </p:cNvGrpSpPr>
            <p:nvPr/>
          </p:nvGrpSpPr>
          <p:grpSpPr bwMode="auto">
            <a:xfrm>
              <a:off x="3534" y="1117"/>
              <a:ext cx="248" cy="234"/>
              <a:chOff x="3534" y="1117"/>
              <a:chExt cx="248" cy="234"/>
            </a:xfrm>
          </p:grpSpPr>
          <p:sp>
            <p:nvSpPr>
              <p:cNvPr id="26" name="Freeform 17">
                <a:extLst>
                  <a:ext uri="{FF2B5EF4-FFF2-40B4-BE49-F238E27FC236}">
                    <a16:creationId xmlns:a16="http://schemas.microsoft.com/office/drawing/2014/main" id="{7D65C2EF-6860-4593-A7D0-871DB3E67AE2}"/>
                  </a:ext>
                </a:extLst>
              </p:cNvPr>
              <p:cNvSpPr>
                <a:spLocks noChangeArrowheads="1"/>
              </p:cNvSpPr>
              <p:nvPr/>
            </p:nvSpPr>
            <p:spPr bwMode="auto">
              <a:xfrm flipV="1">
                <a:off x="3534" y="1117"/>
                <a:ext cx="249" cy="235"/>
              </a:xfrm>
              <a:custGeom>
                <a:avLst/>
                <a:gdLst>
                  <a:gd name="T0" fmla="*/ 0 w 390"/>
                  <a:gd name="T1" fmla="*/ 0 h 405"/>
                  <a:gd name="T2" fmla="*/ 0 w 390"/>
                  <a:gd name="T3" fmla="*/ 79 h 405"/>
                  <a:gd name="T4" fmla="*/ 102 w 390"/>
                  <a:gd name="T5" fmla="*/ 79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27" name="Line 18">
                <a:extLst>
                  <a:ext uri="{FF2B5EF4-FFF2-40B4-BE49-F238E27FC236}">
                    <a16:creationId xmlns:a16="http://schemas.microsoft.com/office/drawing/2014/main" id="{EE8A1BAC-101E-4582-A218-060B8FBABBA5}"/>
                  </a:ext>
                </a:extLst>
              </p:cNvPr>
              <p:cNvSpPr>
                <a:spLocks noChangeShapeType="1"/>
              </p:cNvSpPr>
              <p:nvPr/>
            </p:nvSpPr>
            <p:spPr bwMode="auto">
              <a:xfrm>
                <a:off x="3534" y="1352"/>
                <a:ext cx="249" cy="1"/>
              </a:xfrm>
              <a:prstGeom prst="line">
                <a:avLst/>
              </a:prstGeom>
              <a:noFill/>
              <a:ln w="57150">
                <a:solidFill>
                  <a:schemeClr val="tx1"/>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sp>
          <p:nvSpPr>
            <p:cNvPr id="23" name="Rectangle 20">
              <a:extLst>
                <a:ext uri="{FF2B5EF4-FFF2-40B4-BE49-F238E27FC236}">
                  <a16:creationId xmlns:a16="http://schemas.microsoft.com/office/drawing/2014/main" id="{B0FEF675-A596-49BA-B872-9D8963388722}"/>
                </a:ext>
              </a:extLst>
            </p:cNvPr>
            <p:cNvSpPr>
              <a:spLocks noChangeArrowheads="1"/>
            </p:cNvSpPr>
            <p:nvPr/>
          </p:nvSpPr>
          <p:spPr bwMode="auto">
            <a:xfrm>
              <a:off x="3524" y="2998"/>
              <a:ext cx="268" cy="226"/>
            </a:xfrm>
            <a:prstGeom prst="rect">
              <a:avLst/>
            </a:prstGeom>
            <a:noFill/>
            <a:ln w="5715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24" name="Oval 21">
              <a:extLst>
                <a:ext uri="{FF2B5EF4-FFF2-40B4-BE49-F238E27FC236}">
                  <a16:creationId xmlns:a16="http://schemas.microsoft.com/office/drawing/2014/main" id="{EEF0C120-B036-4F2F-80BF-664889D88DA5}"/>
                </a:ext>
              </a:extLst>
            </p:cNvPr>
            <p:cNvSpPr>
              <a:spLocks noChangeArrowheads="1"/>
            </p:cNvSpPr>
            <p:nvPr/>
          </p:nvSpPr>
          <p:spPr bwMode="auto">
            <a:xfrm>
              <a:off x="3612" y="3067"/>
              <a:ext cx="91" cy="83"/>
            </a:xfrm>
            <a:prstGeom prst="ellipse">
              <a:avLst/>
            </a:prstGeom>
            <a:noFill/>
            <a:ln w="5715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Garamond" pitchFamily="18" charset="0"/>
                <a:ea typeface="+mn-ea"/>
                <a:cs typeface="+mn-cs"/>
              </a:endParaRPr>
            </a:p>
          </p:txBody>
        </p:sp>
        <p:sp>
          <p:nvSpPr>
            <p:cNvPr id="25" name="Freeform 22">
              <a:extLst>
                <a:ext uri="{FF2B5EF4-FFF2-40B4-BE49-F238E27FC236}">
                  <a16:creationId xmlns:a16="http://schemas.microsoft.com/office/drawing/2014/main" id="{35705191-882B-4130-BC78-12CB2D37C52F}"/>
                </a:ext>
              </a:extLst>
            </p:cNvPr>
            <p:cNvSpPr>
              <a:spLocks noChangeArrowheads="1"/>
            </p:cNvSpPr>
            <p:nvPr/>
          </p:nvSpPr>
          <p:spPr bwMode="auto">
            <a:xfrm flipH="1" flipV="1">
              <a:off x="3515" y="1589"/>
              <a:ext cx="249" cy="234"/>
            </a:xfrm>
            <a:custGeom>
              <a:avLst/>
              <a:gdLst>
                <a:gd name="T0" fmla="*/ 0 w 390"/>
                <a:gd name="T1" fmla="*/ 0 h 405"/>
                <a:gd name="T2" fmla="*/ 0 w 390"/>
                <a:gd name="T3" fmla="*/ 78 h 405"/>
                <a:gd name="T4" fmla="*/ 102 w 390"/>
                <a:gd name="T5" fmla="*/ 78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graphicFrame>
        <p:nvGraphicFramePr>
          <p:cNvPr id="30" name="Group 47">
            <a:extLst>
              <a:ext uri="{FF2B5EF4-FFF2-40B4-BE49-F238E27FC236}">
                <a16:creationId xmlns:a16="http://schemas.microsoft.com/office/drawing/2014/main" id="{74A5D525-5C12-48DC-BBBB-178A9BF88F80}"/>
              </a:ext>
            </a:extLst>
          </p:cNvPr>
          <p:cNvGraphicFramePr>
            <a:graphicFrameLocks noGrp="1"/>
          </p:cNvGraphicFramePr>
          <p:nvPr>
            <p:extLst/>
          </p:nvPr>
        </p:nvGraphicFramePr>
        <p:xfrm>
          <a:off x="958319" y="565795"/>
          <a:ext cx="1009650" cy="4797121"/>
        </p:xfrm>
        <a:graphic>
          <a:graphicData uri="http://schemas.openxmlformats.org/drawingml/2006/table">
            <a:tbl>
              <a:tblPr/>
              <a:tblGrid>
                <a:gridCol w="1009650">
                  <a:extLst>
                    <a:ext uri="{9D8B030D-6E8A-4147-A177-3AD203B41FA5}">
                      <a16:colId xmlns:a16="http://schemas.microsoft.com/office/drawing/2014/main" val="20000"/>
                    </a:ext>
                  </a:extLst>
                </a:gridCol>
              </a:tblGrid>
              <a:tr h="1274763">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br>
                        <a:rPr kumimoji="0" lang="en-US" sz="4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Times New Roman" pitchFamily="18" charset="0"/>
                        </a:rPr>
                      </a:br>
                      <a:r>
                        <a:rPr kumimoji="0" lang="en-CA" sz="4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Times New Roman" pitchFamily="18" charset="0"/>
                        </a:rPr>
                        <a:t>= 1</a:t>
                      </a:r>
                    </a:p>
                  </a:txBody>
                  <a:tcPr marL="90000" marR="90000" marT="69480" marB="4680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836613">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CA" sz="4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Times New Roman" pitchFamily="18" charset="0"/>
                        </a:rPr>
                        <a:t>= 2</a:t>
                      </a:r>
                    </a:p>
                  </a:txBody>
                  <a:tcPr marL="90000" marR="90000" marT="69480" marB="4680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830263">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CA" sz="4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Times New Roman" pitchFamily="18" charset="0"/>
                        </a:rPr>
                        <a:t>= 3</a:t>
                      </a:r>
                    </a:p>
                  </a:txBody>
                  <a:tcPr marL="90000" marR="90000" marT="69480" marB="4680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833438">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CA" sz="4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Times New Roman" pitchFamily="18" charset="0"/>
                        </a:rPr>
                        <a:t>= 4</a:t>
                      </a:r>
                    </a:p>
                  </a:txBody>
                  <a:tcPr marL="90000" marR="90000" marT="69480" marB="4680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906463">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CA" sz="4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Times New Roman" pitchFamily="18" charset="0"/>
                        </a:rPr>
                        <a:t>= 5</a:t>
                      </a:r>
                    </a:p>
                  </a:txBody>
                  <a:tcPr marL="90000" marR="90000" marT="69480" marB="4680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31" name="Group 48">
            <a:extLst>
              <a:ext uri="{FF2B5EF4-FFF2-40B4-BE49-F238E27FC236}">
                <a16:creationId xmlns:a16="http://schemas.microsoft.com/office/drawing/2014/main" id="{8D941AB6-39BE-411C-8E8C-9DDA813DDAFA}"/>
              </a:ext>
            </a:extLst>
          </p:cNvPr>
          <p:cNvGraphicFramePr>
            <a:graphicFrameLocks noGrp="1"/>
          </p:cNvGraphicFramePr>
          <p:nvPr>
            <p:extLst/>
          </p:nvPr>
        </p:nvGraphicFramePr>
        <p:xfrm>
          <a:off x="2751016" y="565794"/>
          <a:ext cx="1009650" cy="4797121"/>
        </p:xfrm>
        <a:graphic>
          <a:graphicData uri="http://schemas.openxmlformats.org/drawingml/2006/table">
            <a:tbl>
              <a:tblPr/>
              <a:tblGrid>
                <a:gridCol w="1009650">
                  <a:extLst>
                    <a:ext uri="{9D8B030D-6E8A-4147-A177-3AD203B41FA5}">
                      <a16:colId xmlns:a16="http://schemas.microsoft.com/office/drawing/2014/main" val="20000"/>
                    </a:ext>
                  </a:extLst>
                </a:gridCol>
              </a:tblGrid>
              <a:tr h="1437929">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br>
                        <a:rPr kumimoji="0" lang="en-US" sz="4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Times New Roman" pitchFamily="18" charset="0"/>
                        </a:rPr>
                      </a:br>
                      <a:r>
                        <a:rPr kumimoji="0" lang="en-CA" sz="4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Times New Roman" pitchFamily="18" charset="0"/>
                        </a:rPr>
                        <a:t>= 6</a:t>
                      </a:r>
                    </a:p>
                  </a:txBody>
                  <a:tcPr marL="90000" marR="90000" marT="69480" marB="4680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824200">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CA" sz="4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Times New Roman" pitchFamily="18" charset="0"/>
                        </a:rPr>
                        <a:t>= 7</a:t>
                      </a:r>
                    </a:p>
                  </a:txBody>
                  <a:tcPr marL="90000" marR="90000" marT="69480" marB="4680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819275">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CA" sz="4400" b="1" i="0" u="none" strike="noStrike" cap="none" normalizeH="0" baseline="0">
                          <a:ln>
                            <a:noFill/>
                          </a:ln>
                          <a:solidFill>
                            <a:schemeClr val="tx1"/>
                          </a:solidFill>
                          <a:effectLst>
                            <a:outerShdw blurRad="38100" dist="38100" dir="2700000" algn="tl">
                              <a:srgbClr val="000000">
                                <a:alpha val="43137"/>
                              </a:srgbClr>
                            </a:outerShdw>
                          </a:effectLst>
                          <a:latin typeface="Arial" charset="0"/>
                          <a:cs typeface="Times New Roman" pitchFamily="18" charset="0"/>
                        </a:rPr>
                        <a:t>= 8</a:t>
                      </a:r>
                    </a:p>
                  </a:txBody>
                  <a:tcPr marL="90000" marR="90000" marT="69480" marB="4680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820917">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CA" sz="4400" b="1" i="0" u="none" strike="noStrike" cap="none" normalizeH="0" baseline="0">
                          <a:ln>
                            <a:noFill/>
                          </a:ln>
                          <a:solidFill>
                            <a:schemeClr val="tx1"/>
                          </a:solidFill>
                          <a:effectLst>
                            <a:outerShdw blurRad="38100" dist="38100" dir="2700000" algn="tl">
                              <a:srgbClr val="000000">
                                <a:alpha val="43137"/>
                              </a:srgbClr>
                            </a:outerShdw>
                          </a:effectLst>
                          <a:latin typeface="Arial" charset="0"/>
                          <a:cs typeface="Times New Roman" pitchFamily="18" charset="0"/>
                        </a:rPr>
                        <a:t>= 9</a:t>
                      </a:r>
                    </a:p>
                  </a:txBody>
                  <a:tcPr marL="90000" marR="90000" marT="69480" marB="4680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894800">
                <a:tc>
                  <a:txBody>
                    <a:bodyPr/>
                    <a:lstStyle/>
                    <a:p>
                      <a:pPr marL="0" marR="0" lvl="0" indent="0" algn="l" defTabSz="457200" rtl="0" eaLnBrk="1" fontAlgn="base" latinLnBrk="0" hangingPunct="1">
                        <a:lnSpc>
                          <a:spcPct val="95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CA" sz="4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cs typeface="Times New Roman" pitchFamily="18" charset="0"/>
                        </a:rPr>
                        <a:t>= 0</a:t>
                      </a:r>
                    </a:p>
                  </a:txBody>
                  <a:tcPr marL="90000" marR="90000" marT="69480" marB="4680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992344540"/>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0 0 L 0.2 0 " pathEditMode="relative" rAng="0" ptsTypes="AA">
                                      <p:cBhvr>
                                        <p:cTn id="6" dur="1000" fill="hold"/>
                                        <p:tgtEl>
                                          <p:spTgt spid="2"/>
                                        </p:tgtEl>
                                        <p:attrNameLst>
                                          <p:attrName>ppt_x</p:attrName>
                                          <p:attrName>ppt_y</p:attrName>
                                        </p:attrNameLst>
                                      </p:cBhvr>
                                      <p:rCtr x="10000" y="0"/>
                                    </p:animMotion>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16"/>
          <p:cNvSpPr>
            <a:spLocks noChangeArrowheads="1"/>
          </p:cNvSpPr>
          <p:nvPr/>
        </p:nvSpPr>
        <p:spPr bwMode="auto">
          <a:xfrm>
            <a:off x="1760538" y="2192338"/>
            <a:ext cx="184150" cy="366712"/>
          </a:xfrm>
          <a:prstGeom prst="rect">
            <a:avLst/>
          </a:prstGeom>
          <a:noFill/>
          <a:ln w="9525">
            <a:no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7412" name="Rectangle 17"/>
          <p:cNvSpPr>
            <a:spLocks noChangeArrowheads="1"/>
          </p:cNvSpPr>
          <p:nvPr/>
        </p:nvSpPr>
        <p:spPr bwMode="auto">
          <a:xfrm>
            <a:off x="1760538" y="2192338"/>
            <a:ext cx="184150" cy="366712"/>
          </a:xfrm>
          <a:prstGeom prst="rect">
            <a:avLst/>
          </a:prstGeom>
          <a:noFill/>
          <a:ln w="9525">
            <a:no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7413" name="Rectangle 18"/>
          <p:cNvSpPr>
            <a:spLocks noChangeArrowheads="1"/>
          </p:cNvSpPr>
          <p:nvPr/>
        </p:nvSpPr>
        <p:spPr bwMode="auto">
          <a:xfrm>
            <a:off x="1760538" y="2192338"/>
            <a:ext cx="184150" cy="366712"/>
          </a:xfrm>
          <a:prstGeom prst="rect">
            <a:avLst/>
          </a:prstGeom>
          <a:noFill/>
          <a:ln w="9525">
            <a:no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27658" name="Title 1"/>
          <p:cNvSpPr>
            <a:spLocks noGrp="1"/>
          </p:cNvSpPr>
          <p:nvPr>
            <p:ph type="title"/>
          </p:nvPr>
        </p:nvSpPr>
        <p:spPr/>
        <p:txBody>
          <a:bodyPr/>
          <a:lstStyle/>
          <a:p>
            <a:pPr eaLnBrk="1" hangingPunct="1">
              <a:defRPr/>
            </a:pPr>
            <a:r>
              <a:rPr lang="en-US" sz="6000" dirty="0"/>
              <a:t>Test Time!</a:t>
            </a:r>
            <a:endParaRPr lang="en-CA" sz="6000" dirty="0"/>
          </a:p>
        </p:txBody>
      </p:sp>
      <p:grpSp>
        <p:nvGrpSpPr>
          <p:cNvPr id="9" name="Group 8"/>
          <p:cNvGrpSpPr/>
          <p:nvPr/>
        </p:nvGrpSpPr>
        <p:grpSpPr>
          <a:xfrm>
            <a:off x="2780146" y="1679575"/>
            <a:ext cx="1835566" cy="479425"/>
            <a:chOff x="2780146" y="1679575"/>
            <a:chExt cx="1835566" cy="479425"/>
          </a:xfrm>
        </p:grpSpPr>
        <p:sp>
          <p:nvSpPr>
            <p:cNvPr id="17419" name="Freeform 2"/>
            <p:cNvSpPr>
              <a:spLocks noChangeArrowheads="1"/>
            </p:cNvSpPr>
            <p:nvPr/>
          </p:nvSpPr>
          <p:spPr bwMode="auto">
            <a:xfrm>
              <a:off x="3578637" y="1700213"/>
              <a:ext cx="481012" cy="438150"/>
            </a:xfrm>
            <a:custGeom>
              <a:avLst/>
              <a:gdLst>
                <a:gd name="T0" fmla="*/ 0 w 390"/>
                <a:gd name="T1" fmla="*/ 0 h 405"/>
                <a:gd name="T2" fmla="*/ 0 w 390"/>
                <a:gd name="T3" fmla="*/ 128 h 405"/>
                <a:gd name="T4" fmla="*/ 183 w 390"/>
                <a:gd name="T5" fmla="*/ 128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nvGrpSpPr>
            <p:cNvPr id="4" name="Group 6"/>
            <p:cNvGrpSpPr>
              <a:grpSpLocks/>
            </p:cNvGrpSpPr>
            <p:nvPr/>
          </p:nvGrpSpPr>
          <p:grpSpPr bwMode="auto">
            <a:xfrm>
              <a:off x="2780146" y="1679575"/>
              <a:ext cx="436562" cy="479425"/>
              <a:chOff x="1789" y="1896"/>
              <a:chExt cx="275" cy="302"/>
            </a:xfrm>
          </p:grpSpPr>
          <p:sp>
            <p:nvSpPr>
              <p:cNvPr id="17428" name="Freeform 7"/>
              <p:cNvSpPr>
                <a:spLocks noChangeArrowheads="1"/>
              </p:cNvSpPr>
              <p:nvPr/>
            </p:nvSpPr>
            <p:spPr bwMode="auto">
              <a:xfrm rot="5400000" flipH="1" flipV="1">
                <a:off x="1776" y="1910"/>
                <a:ext cx="303" cy="276"/>
              </a:xfrm>
              <a:custGeom>
                <a:avLst/>
                <a:gdLst>
                  <a:gd name="T0" fmla="*/ 0 w 390"/>
                  <a:gd name="T1" fmla="*/ 0 h 405"/>
                  <a:gd name="T2" fmla="*/ 0 w 390"/>
                  <a:gd name="T3" fmla="*/ 128 h 405"/>
                  <a:gd name="T4" fmla="*/ 183 w 390"/>
                  <a:gd name="T5" fmla="*/ 128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7429" name="Line 8"/>
              <p:cNvSpPr>
                <a:spLocks noChangeShapeType="1"/>
              </p:cNvSpPr>
              <p:nvPr/>
            </p:nvSpPr>
            <p:spPr bwMode="auto">
              <a:xfrm flipV="1">
                <a:off x="1789" y="1895"/>
                <a:ext cx="1" cy="305"/>
              </a:xfrm>
              <a:prstGeom prst="line">
                <a:avLst/>
              </a:prstGeom>
              <a:noFill/>
              <a:ln w="57150">
                <a:solidFill>
                  <a:schemeClr val="tx1"/>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grpSp>
          <p:nvGrpSpPr>
            <p:cNvPr id="8" name="Group 7"/>
            <p:cNvGrpSpPr/>
            <p:nvPr/>
          </p:nvGrpSpPr>
          <p:grpSpPr>
            <a:xfrm>
              <a:off x="4222681" y="1825122"/>
              <a:ext cx="393031" cy="181936"/>
              <a:chOff x="5871411" y="2192338"/>
              <a:chExt cx="393031" cy="181936"/>
            </a:xfrm>
          </p:grpSpPr>
          <p:cxnSp>
            <p:nvCxnSpPr>
              <p:cNvPr id="7" name="Straight Connector 6"/>
              <p:cNvCxnSpPr/>
              <p:nvPr/>
            </p:nvCxnSpPr>
            <p:spPr bwMode="auto">
              <a:xfrm>
                <a:off x="5871411" y="2192338"/>
                <a:ext cx="385010"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5879432" y="2374274"/>
                <a:ext cx="385010"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grpSp>
      </p:grpSp>
      <p:grpSp>
        <p:nvGrpSpPr>
          <p:cNvPr id="10" name="Group 9"/>
          <p:cNvGrpSpPr/>
          <p:nvPr/>
        </p:nvGrpSpPr>
        <p:grpSpPr>
          <a:xfrm>
            <a:off x="2710762" y="3042735"/>
            <a:ext cx="1912971" cy="479425"/>
            <a:chOff x="2710762" y="3042735"/>
            <a:chExt cx="1912971" cy="479425"/>
          </a:xfrm>
        </p:grpSpPr>
        <p:grpSp>
          <p:nvGrpSpPr>
            <p:cNvPr id="3" name="Group 3"/>
            <p:cNvGrpSpPr>
              <a:grpSpLocks/>
            </p:cNvGrpSpPr>
            <p:nvPr/>
          </p:nvGrpSpPr>
          <p:grpSpPr bwMode="auto">
            <a:xfrm>
              <a:off x="3491665" y="3042735"/>
              <a:ext cx="436562" cy="479425"/>
              <a:chOff x="2171" y="1076"/>
              <a:chExt cx="275" cy="302"/>
            </a:xfrm>
          </p:grpSpPr>
          <p:sp>
            <p:nvSpPr>
              <p:cNvPr id="17430" name="Freeform 4"/>
              <p:cNvSpPr>
                <a:spLocks noChangeArrowheads="1"/>
              </p:cNvSpPr>
              <p:nvPr/>
            </p:nvSpPr>
            <p:spPr bwMode="auto">
              <a:xfrm rot="-5400000" flipH="1" flipV="1">
                <a:off x="2157" y="1091"/>
                <a:ext cx="303" cy="276"/>
              </a:xfrm>
              <a:custGeom>
                <a:avLst/>
                <a:gdLst>
                  <a:gd name="T0" fmla="*/ 0 w 390"/>
                  <a:gd name="T1" fmla="*/ 0 h 405"/>
                  <a:gd name="T2" fmla="*/ 0 w 390"/>
                  <a:gd name="T3" fmla="*/ 128 h 405"/>
                  <a:gd name="T4" fmla="*/ 183 w 390"/>
                  <a:gd name="T5" fmla="*/ 128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7431" name="Line 5"/>
              <p:cNvSpPr>
                <a:spLocks noChangeShapeType="1"/>
              </p:cNvSpPr>
              <p:nvPr/>
            </p:nvSpPr>
            <p:spPr bwMode="auto">
              <a:xfrm>
                <a:off x="2448" y="1076"/>
                <a:ext cx="1" cy="303"/>
              </a:xfrm>
              <a:prstGeom prst="line">
                <a:avLst/>
              </a:prstGeom>
              <a:noFill/>
              <a:ln w="57150">
                <a:solidFill>
                  <a:schemeClr val="tx1"/>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grpSp>
          <p:nvGrpSpPr>
            <p:cNvPr id="5" name="Group 10"/>
            <p:cNvGrpSpPr>
              <a:grpSpLocks/>
            </p:cNvGrpSpPr>
            <p:nvPr/>
          </p:nvGrpSpPr>
          <p:grpSpPr bwMode="auto">
            <a:xfrm>
              <a:off x="2710762" y="3063374"/>
              <a:ext cx="479425" cy="436562"/>
              <a:chOff x="1655" y="2766"/>
              <a:chExt cx="302" cy="275"/>
            </a:xfrm>
          </p:grpSpPr>
          <p:sp>
            <p:nvSpPr>
              <p:cNvPr id="17426" name="Freeform 11"/>
              <p:cNvSpPr>
                <a:spLocks noChangeArrowheads="1"/>
              </p:cNvSpPr>
              <p:nvPr/>
            </p:nvSpPr>
            <p:spPr bwMode="auto">
              <a:xfrm flipH="1" flipV="1">
                <a:off x="1655" y="2766"/>
                <a:ext cx="303" cy="276"/>
              </a:xfrm>
              <a:custGeom>
                <a:avLst/>
                <a:gdLst>
                  <a:gd name="T0" fmla="*/ 0 w 390"/>
                  <a:gd name="T1" fmla="*/ 0 h 405"/>
                  <a:gd name="T2" fmla="*/ 0 w 390"/>
                  <a:gd name="T3" fmla="*/ 128 h 405"/>
                  <a:gd name="T4" fmla="*/ 183 w 390"/>
                  <a:gd name="T5" fmla="*/ 128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7427" name="Line 12"/>
              <p:cNvSpPr>
                <a:spLocks noChangeShapeType="1"/>
              </p:cNvSpPr>
              <p:nvPr/>
            </p:nvSpPr>
            <p:spPr bwMode="auto">
              <a:xfrm flipH="1">
                <a:off x="1654" y="3042"/>
                <a:ext cx="305" cy="1"/>
              </a:xfrm>
              <a:prstGeom prst="line">
                <a:avLst/>
              </a:prstGeom>
              <a:noFill/>
              <a:ln w="57150">
                <a:solidFill>
                  <a:schemeClr val="tx1"/>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grpSp>
          <p:nvGrpSpPr>
            <p:cNvPr id="25" name="Group 24"/>
            <p:cNvGrpSpPr/>
            <p:nvPr/>
          </p:nvGrpSpPr>
          <p:grpSpPr>
            <a:xfrm>
              <a:off x="4230702" y="3191480"/>
              <a:ext cx="393031" cy="181936"/>
              <a:chOff x="5871411" y="2192338"/>
              <a:chExt cx="393031" cy="181936"/>
            </a:xfrm>
          </p:grpSpPr>
          <p:cxnSp>
            <p:nvCxnSpPr>
              <p:cNvPr id="26" name="Straight Connector 25"/>
              <p:cNvCxnSpPr/>
              <p:nvPr/>
            </p:nvCxnSpPr>
            <p:spPr bwMode="auto">
              <a:xfrm>
                <a:off x="5871411" y="2192338"/>
                <a:ext cx="385010"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27" name="Straight Connector 26"/>
              <p:cNvCxnSpPr/>
              <p:nvPr/>
            </p:nvCxnSpPr>
            <p:spPr bwMode="auto">
              <a:xfrm>
                <a:off x="5879432" y="2374274"/>
                <a:ext cx="385010"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grpSp>
      </p:grpSp>
      <p:grpSp>
        <p:nvGrpSpPr>
          <p:cNvPr id="11" name="Group 10"/>
          <p:cNvGrpSpPr/>
          <p:nvPr/>
        </p:nvGrpSpPr>
        <p:grpSpPr>
          <a:xfrm>
            <a:off x="2669455" y="4369006"/>
            <a:ext cx="1962299" cy="481012"/>
            <a:chOff x="2669455" y="4369006"/>
            <a:chExt cx="1962299" cy="481012"/>
          </a:xfrm>
        </p:grpSpPr>
        <p:sp>
          <p:nvSpPr>
            <p:cNvPr id="17422" name="Freeform 9"/>
            <p:cNvSpPr>
              <a:spLocks noChangeArrowheads="1"/>
            </p:cNvSpPr>
            <p:nvPr/>
          </p:nvSpPr>
          <p:spPr bwMode="auto">
            <a:xfrm rot="5400000" flipH="1" flipV="1">
              <a:off x="2648024" y="4390437"/>
              <a:ext cx="481012" cy="438150"/>
            </a:xfrm>
            <a:custGeom>
              <a:avLst/>
              <a:gdLst>
                <a:gd name="T0" fmla="*/ 0 w 390"/>
                <a:gd name="T1" fmla="*/ 0 h 405"/>
                <a:gd name="T2" fmla="*/ 0 w 390"/>
                <a:gd name="T3" fmla="*/ 128 h 405"/>
                <a:gd name="T4" fmla="*/ 183 w 390"/>
                <a:gd name="T5" fmla="*/ 128 h 405"/>
                <a:gd name="T6" fmla="*/ 0 60000 65536"/>
                <a:gd name="T7" fmla="*/ 0 60000 65536"/>
                <a:gd name="T8" fmla="*/ 0 60000 65536"/>
                <a:gd name="T9" fmla="*/ 0 w 390"/>
                <a:gd name="T10" fmla="*/ 0 h 405"/>
                <a:gd name="T11" fmla="*/ 390 w 390"/>
                <a:gd name="T12" fmla="*/ 405 h 405"/>
              </a:gdLst>
              <a:ahLst/>
              <a:cxnLst>
                <a:cxn ang="T6">
                  <a:pos x="T0" y="T1"/>
                </a:cxn>
                <a:cxn ang="T7">
                  <a:pos x="T2" y="T3"/>
                </a:cxn>
                <a:cxn ang="T8">
                  <a:pos x="T4" y="T5"/>
                </a:cxn>
              </a:cxnLst>
              <a:rect l="T9" t="T10" r="T11" b="T12"/>
              <a:pathLst>
                <a:path w="390" h="405">
                  <a:moveTo>
                    <a:pt x="0" y="0"/>
                  </a:moveTo>
                  <a:lnTo>
                    <a:pt x="0" y="405"/>
                  </a:lnTo>
                  <a:lnTo>
                    <a:pt x="390" y="405"/>
                  </a:lnTo>
                </a:path>
              </a:pathLst>
            </a:custGeom>
            <a:noFill/>
            <a:ln w="57150" cmpd="sng">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7424" name="Rectangle 14"/>
            <p:cNvSpPr>
              <a:spLocks noChangeArrowheads="1"/>
            </p:cNvSpPr>
            <p:nvPr/>
          </p:nvSpPr>
          <p:spPr bwMode="auto">
            <a:xfrm>
              <a:off x="3490870" y="4410075"/>
              <a:ext cx="433429" cy="422275"/>
            </a:xfrm>
            <a:prstGeom prst="rect">
              <a:avLst/>
            </a:prstGeom>
            <a:noFill/>
            <a:ln w="5715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nvGrpSpPr>
            <p:cNvPr id="28" name="Group 27"/>
            <p:cNvGrpSpPr/>
            <p:nvPr/>
          </p:nvGrpSpPr>
          <p:grpSpPr>
            <a:xfrm>
              <a:off x="4238723" y="4557838"/>
              <a:ext cx="393031" cy="181936"/>
              <a:chOff x="5871411" y="2192338"/>
              <a:chExt cx="393031" cy="181936"/>
            </a:xfrm>
          </p:grpSpPr>
          <p:cxnSp>
            <p:nvCxnSpPr>
              <p:cNvPr id="29" name="Straight Connector 28"/>
              <p:cNvCxnSpPr/>
              <p:nvPr/>
            </p:nvCxnSpPr>
            <p:spPr bwMode="auto">
              <a:xfrm>
                <a:off x="5871411" y="2192338"/>
                <a:ext cx="385010"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30" name="Straight Connector 29"/>
              <p:cNvCxnSpPr/>
              <p:nvPr/>
            </p:nvCxnSpPr>
            <p:spPr bwMode="auto">
              <a:xfrm>
                <a:off x="5879432" y="2374274"/>
                <a:ext cx="385010"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grpSp>
      </p:grpSp>
      <p:sp>
        <p:nvSpPr>
          <p:cNvPr id="31" name="TextBox 30"/>
          <p:cNvSpPr txBox="1"/>
          <p:nvPr/>
        </p:nvSpPr>
        <p:spPr>
          <a:xfrm>
            <a:off x="5044701" y="1440824"/>
            <a:ext cx="1359568" cy="101566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D62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23</a:t>
            </a:r>
          </a:p>
        </p:txBody>
      </p:sp>
      <p:sp>
        <p:nvSpPr>
          <p:cNvPr id="32" name="TextBox 31"/>
          <p:cNvSpPr txBox="1"/>
          <p:nvPr/>
        </p:nvSpPr>
        <p:spPr>
          <a:xfrm>
            <a:off x="5044701" y="2683648"/>
            <a:ext cx="1359568" cy="101566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D62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48</a:t>
            </a:r>
          </a:p>
        </p:txBody>
      </p:sp>
      <p:sp>
        <p:nvSpPr>
          <p:cNvPr id="33" name="TextBox 32"/>
          <p:cNvSpPr txBox="1"/>
          <p:nvPr/>
        </p:nvSpPr>
        <p:spPr>
          <a:xfrm>
            <a:off x="5044701" y="4050006"/>
            <a:ext cx="1359568" cy="101566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D62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15</a:t>
            </a:r>
          </a:p>
        </p:txBody>
      </p:sp>
    </p:spTree>
    <p:extLst>
      <p:ext uri="{BB962C8B-B14F-4D97-AF65-F5344CB8AC3E}">
        <p14:creationId xmlns:p14="http://schemas.microsoft.com/office/powerpoint/2010/main" val="33133243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1110658.jpg"/>
          <p:cNvPicPr>
            <a:picLocks noGrp="1" noChangeAspect="1"/>
          </p:cNvPicPr>
          <p:nvPr>
            <p:ph idx="4294967295"/>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0" y="0"/>
            <a:ext cx="9145603" cy="6858000"/>
          </a:xfrm>
          <a:ln w="38100" cap="sq">
            <a:solidFill>
              <a:srgbClr val="000000"/>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09361915"/>
      </p:ext>
    </p:extLst>
  </p:cSld>
  <p:clrMapOvr>
    <a:masterClrMapping/>
  </p:clrMapOvr>
  <p:transition spd="med">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age result"/>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66000"/>
                    </a14:imgEffect>
                  </a14:imgLayer>
                </a14:imgProps>
              </a:ext>
            </a:extLst>
          </a:blip>
          <a:srcRect l="18302" t="3290" r="18289" b="13767"/>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sz="6000" dirty="0"/>
              <a:t>Prior Knowledge</a:t>
            </a:r>
            <a:endParaRPr lang="en-CA" sz="6000" dirty="0"/>
          </a:p>
        </p:txBody>
      </p:sp>
      <p:sp>
        <p:nvSpPr>
          <p:cNvPr id="37" name="Content Placeholder 36"/>
          <p:cNvSpPr>
            <a:spLocks noGrp="1"/>
          </p:cNvSpPr>
          <p:nvPr>
            <p:ph idx="1"/>
          </p:nvPr>
        </p:nvSpPr>
        <p:spPr>
          <a:xfrm>
            <a:off x="233916" y="1854558"/>
            <a:ext cx="8676168" cy="3960088"/>
          </a:xfrm>
          <a:noFill/>
        </p:spPr>
        <p:txBody>
          <a:bodyPr/>
          <a:lstStyle/>
          <a:p>
            <a:pPr marL="0" lvl="0" indent="0" algn="ctr">
              <a:spcBef>
                <a:spcPts val="0"/>
              </a:spcBef>
              <a:buClr>
                <a:srgbClr val="FFCC00"/>
              </a:buClr>
              <a:buNone/>
              <a:defRPr/>
            </a:pPr>
            <a:r>
              <a:rPr lang="en-US" sz="4800" kern="1200" dirty="0"/>
              <a:t>Activating</a:t>
            </a:r>
            <a:r>
              <a:rPr lang="en-US" sz="4800" kern="1200" dirty="0">
                <a:solidFill>
                  <a:srgbClr val="FFFFFF"/>
                </a:solidFill>
              </a:rPr>
              <a:t> </a:t>
            </a:r>
            <a:r>
              <a:rPr lang="en-CA" sz="4800" kern="1200" dirty="0">
                <a:solidFill>
                  <a:srgbClr val="FFD629"/>
                </a:solidFill>
              </a:rPr>
              <a:t>helpful</a:t>
            </a:r>
            <a:r>
              <a:rPr lang="en-US" sz="4800" kern="1200" dirty="0">
                <a:solidFill>
                  <a:srgbClr val="FFFFFF"/>
                </a:solidFill>
              </a:rPr>
              <a:t> </a:t>
            </a:r>
          </a:p>
          <a:p>
            <a:pPr marL="0" lvl="0" indent="0" algn="ctr">
              <a:spcBef>
                <a:spcPts val="0"/>
              </a:spcBef>
              <a:buClr>
                <a:srgbClr val="FFCC00"/>
              </a:buClr>
              <a:buNone/>
              <a:defRPr/>
            </a:pPr>
            <a:r>
              <a:rPr lang="en-US" sz="4800" kern="1200" dirty="0">
                <a:solidFill>
                  <a:srgbClr val="FFFFFF"/>
                </a:solidFill>
              </a:rPr>
              <a:t>prior knowledge </a:t>
            </a:r>
          </a:p>
          <a:p>
            <a:pPr marL="0" lvl="0" indent="0" algn="ctr">
              <a:spcBef>
                <a:spcPts val="0"/>
              </a:spcBef>
              <a:buClr>
                <a:srgbClr val="FFCC00"/>
              </a:buClr>
              <a:buNone/>
              <a:defRPr/>
            </a:pPr>
            <a:r>
              <a:rPr lang="en-US" sz="4800" kern="1200" dirty="0">
                <a:solidFill>
                  <a:srgbClr val="FFFFFF"/>
                </a:solidFill>
              </a:rPr>
              <a:t>can </a:t>
            </a:r>
            <a:r>
              <a:rPr lang="en-US" sz="4800" kern="1200" dirty="0">
                <a:solidFill>
                  <a:srgbClr val="92D050"/>
                </a:solidFill>
              </a:rPr>
              <a:t>assist </a:t>
            </a:r>
          </a:p>
          <a:p>
            <a:pPr marL="0" lvl="0" indent="0" algn="ctr">
              <a:spcBef>
                <a:spcPts val="0"/>
              </a:spcBef>
              <a:buClr>
                <a:srgbClr val="FFCC00"/>
              </a:buClr>
              <a:buNone/>
              <a:defRPr/>
            </a:pPr>
            <a:r>
              <a:rPr lang="en-US" sz="4800" kern="1200" dirty="0">
                <a:solidFill>
                  <a:srgbClr val="FFFFFF"/>
                </a:solidFill>
              </a:rPr>
              <a:t>the learning </a:t>
            </a:r>
          </a:p>
          <a:p>
            <a:pPr marL="0" lvl="0" indent="0" algn="ctr">
              <a:spcBef>
                <a:spcPts val="0"/>
              </a:spcBef>
              <a:buClr>
                <a:srgbClr val="FFCC00"/>
              </a:buClr>
              <a:buNone/>
              <a:defRPr/>
            </a:pPr>
            <a:r>
              <a:rPr lang="en-US" sz="4800" kern="1200" dirty="0">
                <a:solidFill>
                  <a:srgbClr val="FFFFFF"/>
                </a:solidFill>
              </a:rPr>
              <a:t>of new ideas.</a:t>
            </a:r>
          </a:p>
        </p:txBody>
      </p:sp>
    </p:spTree>
    <p:extLst>
      <p:ext uri="{BB962C8B-B14F-4D97-AF65-F5344CB8AC3E}">
        <p14:creationId xmlns:p14="http://schemas.microsoft.com/office/powerpoint/2010/main" val="2758868198"/>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fade">
                                      <p:cBhvr>
                                        <p:cTn id="7" dur="500"/>
                                        <p:tgtEl>
                                          <p:spTgt spid="3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7">
                                            <p:txEl>
                                              <p:pRg st="1" end="1"/>
                                            </p:txEl>
                                          </p:spTgt>
                                        </p:tgtEl>
                                        <p:attrNameLst>
                                          <p:attrName>style.visibility</p:attrName>
                                        </p:attrNameLst>
                                      </p:cBhvr>
                                      <p:to>
                                        <p:strVal val="visible"/>
                                      </p:to>
                                    </p:set>
                                    <p:animEffect transition="in" filter="fade">
                                      <p:cBhvr>
                                        <p:cTn id="10" dur="500"/>
                                        <p:tgtEl>
                                          <p:spTgt spid="3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7">
                                            <p:txEl>
                                              <p:pRg st="2" end="2"/>
                                            </p:txEl>
                                          </p:spTgt>
                                        </p:tgtEl>
                                        <p:attrNameLst>
                                          <p:attrName>style.visibility</p:attrName>
                                        </p:attrNameLst>
                                      </p:cBhvr>
                                      <p:to>
                                        <p:strVal val="visible"/>
                                      </p:to>
                                    </p:set>
                                    <p:animEffect transition="in" filter="fade">
                                      <p:cBhvr>
                                        <p:cTn id="13" dur="500"/>
                                        <p:tgtEl>
                                          <p:spTgt spid="3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xEl>
                                              <p:pRg st="3" end="3"/>
                                            </p:txEl>
                                          </p:spTgt>
                                        </p:tgtEl>
                                        <p:attrNameLst>
                                          <p:attrName>style.visibility</p:attrName>
                                        </p:attrNameLst>
                                      </p:cBhvr>
                                      <p:to>
                                        <p:strVal val="visible"/>
                                      </p:to>
                                    </p:set>
                                    <p:animEffect transition="in" filter="fade">
                                      <p:cBhvr>
                                        <p:cTn id="16" dur="500"/>
                                        <p:tgtEl>
                                          <p:spTgt spid="37">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xEl>
                                              <p:pRg st="4" end="4"/>
                                            </p:txEl>
                                          </p:spTgt>
                                        </p:tgtEl>
                                        <p:attrNameLst>
                                          <p:attrName>style.visibility</p:attrName>
                                        </p:attrNameLst>
                                      </p:cBhvr>
                                      <p:to>
                                        <p:strVal val="visible"/>
                                      </p:to>
                                    </p:set>
                                    <p:animEffect transition="in" filter="fade">
                                      <p:cBhvr>
                                        <p:cTn id="19" dur="500"/>
                                        <p:tgtEl>
                                          <p:spTgt spid="3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009B51-D357-4F89-96B4-1C512A25B601}"/>
              </a:ext>
            </a:extLst>
          </p:cNvPr>
          <p:cNvSpPr>
            <a:spLocks noGrp="1"/>
          </p:cNvSpPr>
          <p:nvPr>
            <p:ph type="title"/>
          </p:nvPr>
        </p:nvSpPr>
        <p:spPr/>
        <p:txBody>
          <a:bodyPr/>
          <a:lstStyle/>
          <a:p>
            <a:r>
              <a:rPr lang="en-US" dirty="0"/>
              <a:t>Implications for Teaching</a:t>
            </a:r>
          </a:p>
        </p:txBody>
      </p:sp>
      <p:sp>
        <p:nvSpPr>
          <p:cNvPr id="5" name="Content Placeholder 4">
            <a:extLst>
              <a:ext uri="{FF2B5EF4-FFF2-40B4-BE49-F238E27FC236}">
                <a16:creationId xmlns:a16="http://schemas.microsoft.com/office/drawing/2014/main" id="{49EBF8B3-EB39-4E20-9797-C53843EE9ECA}"/>
              </a:ext>
            </a:extLst>
          </p:cNvPr>
          <p:cNvSpPr>
            <a:spLocks noGrp="1"/>
          </p:cNvSpPr>
          <p:nvPr>
            <p:ph idx="1"/>
          </p:nvPr>
        </p:nvSpPr>
        <p:spPr/>
        <p:txBody>
          <a:bodyPr/>
          <a:lstStyle/>
          <a:p>
            <a:pPr marL="0" indent="0">
              <a:buNone/>
            </a:pPr>
            <a:r>
              <a:rPr lang="en-US" dirty="0"/>
              <a:t>How can we use our understanding of prior knowledge to help our students learn?</a:t>
            </a:r>
          </a:p>
          <a:p>
            <a:r>
              <a:rPr lang="en-US" dirty="0">
                <a:solidFill>
                  <a:srgbClr val="92D050"/>
                </a:solidFill>
              </a:rPr>
              <a:t>Change your roles</a:t>
            </a:r>
          </a:p>
          <a:p>
            <a:r>
              <a:rPr lang="en-US" dirty="0">
                <a:solidFill>
                  <a:srgbClr val="92D050"/>
                </a:solidFill>
              </a:rPr>
              <a:t>Record ideas on your whiteboard (maximum 10 words per idea!)</a:t>
            </a:r>
          </a:p>
          <a:p>
            <a:r>
              <a:rPr lang="en-US" dirty="0">
                <a:solidFill>
                  <a:srgbClr val="92D050"/>
                </a:solidFill>
              </a:rPr>
              <a:t>When we are done, take a photo of your whiteboard</a:t>
            </a:r>
          </a:p>
          <a:p>
            <a:pPr marL="0" indent="0">
              <a:buNone/>
            </a:pPr>
            <a:endParaRPr lang="en-US" dirty="0"/>
          </a:p>
        </p:txBody>
      </p:sp>
    </p:spTree>
    <p:extLst>
      <p:ext uri="{BB962C8B-B14F-4D97-AF65-F5344CB8AC3E}">
        <p14:creationId xmlns:p14="http://schemas.microsoft.com/office/powerpoint/2010/main" val="66096130"/>
      </p:ext>
    </p:extLst>
  </p:cSld>
  <p:clrMapOvr>
    <a:masterClrMapping/>
  </p:clrMapOvr>
  <p:transition spd="med" advClick="0">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age result"/>
          <p:cNvPicPr>
            <a:picLocks noChangeAspect="1" noChangeArrowheads="1"/>
          </p:cNvPicPr>
          <p:nvPr/>
        </p:nvPicPr>
        <p:blipFill>
          <a:blip r:embed="rId3" cstate="print"/>
          <a:srcRect l="18302" t="3290" r="18289" b="13767"/>
          <a:stretch>
            <a:fillRect/>
          </a:stretch>
        </p:blipFill>
        <p:spPr bwMode="auto">
          <a:xfrm>
            <a:off x="0" y="1"/>
            <a:ext cx="9144000" cy="6858000"/>
          </a:xfrm>
          <a:prstGeom prst="rect">
            <a:avLst/>
          </a:prstGeom>
          <a:noFill/>
        </p:spPr>
      </p:pic>
      <p:sp>
        <p:nvSpPr>
          <p:cNvPr id="2" name="Title 1"/>
          <p:cNvSpPr>
            <a:spLocks noGrp="1"/>
          </p:cNvSpPr>
          <p:nvPr>
            <p:ph type="title"/>
          </p:nvPr>
        </p:nvSpPr>
        <p:spPr>
          <a:xfrm>
            <a:off x="0" y="-10362"/>
            <a:ext cx="9144000" cy="1143000"/>
          </a:xfrm>
        </p:spPr>
        <p:txBody>
          <a:bodyPr/>
          <a:lstStyle/>
          <a:p>
            <a:r>
              <a:rPr lang="en-GB" dirty="0"/>
              <a:t>Teaching is a Wiring Problem</a:t>
            </a:r>
            <a:endParaRPr lang="en-CA" dirty="0"/>
          </a:p>
        </p:txBody>
      </p:sp>
      <p:cxnSp>
        <p:nvCxnSpPr>
          <p:cNvPr id="9" name="Straight Connector 8"/>
          <p:cNvCxnSpPr>
            <a:stCxn id="6" idx="0"/>
          </p:cNvCxnSpPr>
          <p:nvPr/>
        </p:nvCxnSpPr>
        <p:spPr bwMode="auto">
          <a:xfrm flipV="1">
            <a:off x="1650671" y="3764478"/>
            <a:ext cx="486887" cy="415636"/>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0" name="Straight Connector 9"/>
          <p:cNvCxnSpPr>
            <a:stCxn id="6" idx="3"/>
            <a:endCxn id="7" idx="1"/>
          </p:cNvCxnSpPr>
          <p:nvPr/>
        </p:nvCxnSpPr>
        <p:spPr bwMode="auto">
          <a:xfrm>
            <a:off x="2327564" y="4530437"/>
            <a:ext cx="427511" cy="373084"/>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1" name="Straight Connector 10"/>
          <p:cNvCxnSpPr>
            <a:stCxn id="8" idx="2"/>
            <a:endCxn id="7" idx="0"/>
          </p:cNvCxnSpPr>
          <p:nvPr/>
        </p:nvCxnSpPr>
        <p:spPr bwMode="auto">
          <a:xfrm>
            <a:off x="2802577" y="3847606"/>
            <a:ext cx="706582" cy="688768"/>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22" name="Straight Connector 21"/>
          <p:cNvCxnSpPr>
            <a:endCxn id="17" idx="2"/>
          </p:cNvCxnSpPr>
          <p:nvPr/>
        </p:nvCxnSpPr>
        <p:spPr bwMode="auto">
          <a:xfrm flipV="1">
            <a:off x="2818410" y="2794661"/>
            <a:ext cx="665019" cy="314695"/>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29" name="Straight Connector 28"/>
          <p:cNvCxnSpPr>
            <a:stCxn id="17" idx="3"/>
            <a:endCxn id="21" idx="0"/>
          </p:cNvCxnSpPr>
          <p:nvPr/>
        </p:nvCxnSpPr>
        <p:spPr bwMode="auto">
          <a:xfrm>
            <a:off x="4290951" y="2420589"/>
            <a:ext cx="512619" cy="637308"/>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32" name="Straight Connector 31"/>
          <p:cNvCxnSpPr>
            <a:stCxn id="16" idx="3"/>
            <a:endCxn id="15" idx="0"/>
          </p:cNvCxnSpPr>
          <p:nvPr/>
        </p:nvCxnSpPr>
        <p:spPr bwMode="auto">
          <a:xfrm>
            <a:off x="6026727" y="1911929"/>
            <a:ext cx="568037" cy="637309"/>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35" name="Straight Connector 34"/>
          <p:cNvCxnSpPr>
            <a:stCxn id="15" idx="2"/>
            <a:endCxn id="20" idx="0"/>
          </p:cNvCxnSpPr>
          <p:nvPr/>
        </p:nvCxnSpPr>
        <p:spPr bwMode="auto">
          <a:xfrm>
            <a:off x="6594764" y="3297383"/>
            <a:ext cx="629392" cy="376052"/>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39" name="Straight Connector 38"/>
          <p:cNvCxnSpPr>
            <a:stCxn id="20" idx="2"/>
            <a:endCxn id="19" idx="0"/>
          </p:cNvCxnSpPr>
          <p:nvPr/>
        </p:nvCxnSpPr>
        <p:spPr bwMode="auto">
          <a:xfrm flipH="1">
            <a:off x="6973783" y="4421580"/>
            <a:ext cx="250373" cy="298859"/>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42" name="Straight Connector 41"/>
          <p:cNvCxnSpPr>
            <a:stCxn id="19" idx="1"/>
          </p:cNvCxnSpPr>
          <p:nvPr/>
        </p:nvCxnSpPr>
        <p:spPr bwMode="auto">
          <a:xfrm flipH="1">
            <a:off x="5759533" y="5144983"/>
            <a:ext cx="302816" cy="210788"/>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45" name="Straight Connector 44"/>
          <p:cNvCxnSpPr>
            <a:stCxn id="18" idx="2"/>
            <a:endCxn id="14" idx="0"/>
          </p:cNvCxnSpPr>
          <p:nvPr/>
        </p:nvCxnSpPr>
        <p:spPr bwMode="auto">
          <a:xfrm flipH="1">
            <a:off x="5046025" y="4841175"/>
            <a:ext cx="151407" cy="441367"/>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48" name="Straight Connector 47"/>
          <p:cNvCxnSpPr>
            <a:endCxn id="18" idx="0"/>
          </p:cNvCxnSpPr>
          <p:nvPr/>
        </p:nvCxnSpPr>
        <p:spPr bwMode="auto">
          <a:xfrm>
            <a:off x="4839196" y="3827818"/>
            <a:ext cx="358236" cy="265212"/>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50" name="Straight Connector 49"/>
          <p:cNvCxnSpPr/>
          <p:nvPr/>
        </p:nvCxnSpPr>
        <p:spPr bwMode="auto">
          <a:xfrm flipV="1">
            <a:off x="5642759" y="3241964"/>
            <a:ext cx="176150" cy="190013"/>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52" name="Straight Connector 51"/>
          <p:cNvCxnSpPr>
            <a:stCxn id="18" idx="3"/>
            <a:endCxn id="20" idx="1"/>
          </p:cNvCxnSpPr>
          <p:nvPr/>
        </p:nvCxnSpPr>
        <p:spPr bwMode="auto">
          <a:xfrm flipV="1">
            <a:off x="6004954" y="4047508"/>
            <a:ext cx="411679" cy="419595"/>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55" name="Straight Connector 54"/>
          <p:cNvCxnSpPr>
            <a:stCxn id="19" idx="1"/>
            <a:endCxn id="6" idx="3"/>
          </p:cNvCxnSpPr>
          <p:nvPr/>
        </p:nvCxnSpPr>
        <p:spPr bwMode="auto">
          <a:xfrm flipH="1" flipV="1">
            <a:off x="2327564" y="4530437"/>
            <a:ext cx="3734785" cy="614546"/>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58" name="Straight Connector 57"/>
          <p:cNvCxnSpPr>
            <a:stCxn id="19" idx="1"/>
            <a:endCxn id="17" idx="2"/>
          </p:cNvCxnSpPr>
          <p:nvPr/>
        </p:nvCxnSpPr>
        <p:spPr bwMode="auto">
          <a:xfrm flipH="1" flipV="1">
            <a:off x="3483429" y="2794661"/>
            <a:ext cx="2578920" cy="2350322"/>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61" name="Straight Connector 60"/>
          <p:cNvCxnSpPr>
            <a:stCxn id="20" idx="1"/>
            <a:endCxn id="16" idx="2"/>
          </p:cNvCxnSpPr>
          <p:nvPr/>
        </p:nvCxnSpPr>
        <p:spPr bwMode="auto">
          <a:xfrm flipH="1" flipV="1">
            <a:off x="5219205" y="2286001"/>
            <a:ext cx="1197428" cy="1761507"/>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64" name="Straight Connector 63"/>
          <p:cNvCxnSpPr>
            <a:stCxn id="21" idx="1"/>
            <a:endCxn id="7" idx="0"/>
          </p:cNvCxnSpPr>
          <p:nvPr/>
        </p:nvCxnSpPr>
        <p:spPr bwMode="auto">
          <a:xfrm flipH="1">
            <a:off x="3509159" y="3431970"/>
            <a:ext cx="486888" cy="1104404"/>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67" name="Straight Connector 66"/>
          <p:cNvCxnSpPr>
            <a:stCxn id="21" idx="3"/>
            <a:endCxn id="19" idx="0"/>
          </p:cNvCxnSpPr>
          <p:nvPr/>
        </p:nvCxnSpPr>
        <p:spPr bwMode="auto">
          <a:xfrm>
            <a:off x="5611092" y="3431970"/>
            <a:ext cx="1362691" cy="1288469"/>
          </a:xfrm>
          <a:prstGeom prst="line">
            <a:avLst/>
          </a:prstGeom>
          <a:solidFill>
            <a:schemeClr val="accent1"/>
          </a:solidFill>
          <a:ln w="76200" cap="flat" cmpd="sng" algn="ctr">
            <a:solidFill>
              <a:srgbClr val="FF0000"/>
            </a:solidFill>
            <a:prstDash val="solid"/>
            <a:round/>
            <a:headEnd type="none" w="med" len="med"/>
            <a:tailEnd type="none" w="med" len="med"/>
          </a:ln>
          <a:effectLst/>
        </p:spPr>
      </p:cxnSp>
      <p:grpSp>
        <p:nvGrpSpPr>
          <p:cNvPr id="3" name="Group 70"/>
          <p:cNvGrpSpPr/>
          <p:nvPr/>
        </p:nvGrpSpPr>
        <p:grpSpPr>
          <a:xfrm>
            <a:off x="973777" y="1537856"/>
            <a:ext cx="7057901" cy="4613562"/>
            <a:chOff x="973777" y="1537856"/>
            <a:chExt cx="7057901" cy="4613562"/>
          </a:xfrm>
        </p:grpSpPr>
        <p:sp>
          <p:nvSpPr>
            <p:cNvPr id="6" name="Rounded Rectangle 5"/>
            <p:cNvSpPr/>
            <p:nvPr/>
          </p:nvSpPr>
          <p:spPr bwMode="auto">
            <a:xfrm>
              <a:off x="973777" y="4180114"/>
              <a:ext cx="1353787" cy="7006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F </a:t>
              </a: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sym typeface="Symbol"/>
                </a:rPr>
                <a:t></a:t>
              </a: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 motion</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Rounded Rectangle 6"/>
            <p:cNvSpPr/>
            <p:nvPr/>
          </p:nvSpPr>
          <p:spPr bwMode="auto">
            <a:xfrm>
              <a:off x="2755075" y="4536374"/>
              <a:ext cx="1508167" cy="734293"/>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Stronger wins</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8" name="Rounded Rectangle 7"/>
            <p:cNvSpPr/>
            <p:nvPr/>
          </p:nvSpPr>
          <p:spPr bwMode="auto">
            <a:xfrm>
              <a:off x="1995054" y="3099461"/>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R </a:t>
              </a: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sym typeface="Symbol"/>
                </a:rPr>
                <a:t>, motion </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4" name="Rounded Rectangle 13"/>
            <p:cNvSpPr/>
            <p:nvPr/>
          </p:nvSpPr>
          <p:spPr bwMode="auto">
            <a:xfrm>
              <a:off x="4132614" y="5282542"/>
              <a:ext cx="1826822" cy="868876"/>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More effort = more resistance</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5" name="Rounded Rectangle 14"/>
            <p:cNvSpPr/>
            <p:nvPr/>
          </p:nvSpPr>
          <p:spPr bwMode="auto">
            <a:xfrm>
              <a:off x="5684322" y="2549238"/>
              <a:ext cx="1820883"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Heavy things  resist</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7" name="Rounded Rectangle 16"/>
            <p:cNvSpPr/>
            <p:nvPr/>
          </p:nvSpPr>
          <p:spPr bwMode="auto">
            <a:xfrm>
              <a:off x="2675906" y="2046516"/>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Force</a:t>
              </a:r>
              <a:r>
                <a:rPr kumimoji="0" lang="en-US" b="1" i="0" u="none" strike="noStrike" cap="none" normalizeH="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 deflects</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8" name="Rounded Rectangle 17"/>
            <p:cNvSpPr/>
            <p:nvPr/>
          </p:nvSpPr>
          <p:spPr bwMode="auto">
            <a:xfrm>
              <a:off x="4389909" y="4093030"/>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Change</a:t>
              </a:r>
              <a:r>
                <a:rPr kumimoji="0" lang="en-US" b="1" i="0" u="none" strike="noStrike" cap="none" normalizeH="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 takes time</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9" name="Rounded Rectangle 18"/>
            <p:cNvSpPr/>
            <p:nvPr/>
          </p:nvSpPr>
          <p:spPr bwMode="auto">
            <a:xfrm>
              <a:off x="6062349" y="4720439"/>
              <a:ext cx="1822868" cy="849088"/>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Objects</a:t>
              </a:r>
              <a:r>
                <a:rPr kumimoji="0" lang="en-US" b="1" i="0" u="none" strike="noStrike" cap="none" normalizeH="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 squish with force</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20" name="Rounded Rectangle 19"/>
            <p:cNvSpPr/>
            <p:nvPr/>
          </p:nvSpPr>
          <p:spPr bwMode="auto">
            <a:xfrm>
              <a:off x="6416633" y="3673435"/>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Opposites cancel</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21" name="Rounded Rectangle 20"/>
            <p:cNvSpPr/>
            <p:nvPr/>
          </p:nvSpPr>
          <p:spPr bwMode="auto">
            <a:xfrm>
              <a:off x="3996047" y="3057897"/>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Motion dies away</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6" name="Rounded Rectangle 15"/>
            <p:cNvSpPr/>
            <p:nvPr/>
          </p:nvSpPr>
          <p:spPr bwMode="auto">
            <a:xfrm>
              <a:off x="4411682" y="1537856"/>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Force spins</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grpSp>
      <p:cxnSp>
        <p:nvCxnSpPr>
          <p:cNvPr id="88" name="Straight Connector 87"/>
          <p:cNvCxnSpPr>
            <a:stCxn id="16" idx="2"/>
            <a:endCxn id="21" idx="0"/>
          </p:cNvCxnSpPr>
          <p:nvPr/>
        </p:nvCxnSpPr>
        <p:spPr bwMode="auto">
          <a:xfrm flipH="1">
            <a:off x="4803570" y="2286001"/>
            <a:ext cx="415635" cy="771896"/>
          </a:xfrm>
          <a:prstGeom prst="line">
            <a:avLst/>
          </a:prstGeom>
          <a:solidFill>
            <a:schemeClr val="accent1"/>
          </a:solidFill>
          <a:ln w="76200" cap="flat" cmpd="sng" algn="ctr">
            <a:solidFill>
              <a:srgbClr val="FF0000"/>
            </a:solidFill>
            <a:prstDash val="solid"/>
            <a:round/>
            <a:headEnd type="none" w="med" len="med"/>
            <a:tailEnd type="none" w="med" len="med"/>
          </a:ln>
          <a:effectLst/>
        </p:spPr>
      </p:cxnSp>
    </p:spTree>
  </p:cSld>
  <p:clrMapOvr>
    <a:masterClrMapping/>
  </p:clrMapOvr>
  <p:transition spd="med" advClick="0">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age result"/>
          <p:cNvPicPr>
            <a:picLocks noChangeAspect="1" noChangeArrowheads="1"/>
          </p:cNvPicPr>
          <p:nvPr/>
        </p:nvPicPr>
        <p:blipFill>
          <a:blip r:embed="rId3" cstate="print"/>
          <a:srcRect l="18302" t="3290" r="18289" b="13767"/>
          <a:stretch>
            <a:fillRect/>
          </a:stretch>
        </p:blipFill>
        <p:spPr bwMode="auto">
          <a:xfrm>
            <a:off x="0" y="1"/>
            <a:ext cx="9144000" cy="6858000"/>
          </a:xfrm>
          <a:prstGeom prst="rect">
            <a:avLst/>
          </a:prstGeom>
          <a:noFill/>
        </p:spPr>
      </p:pic>
      <p:sp>
        <p:nvSpPr>
          <p:cNvPr id="2" name="Title 1"/>
          <p:cNvSpPr>
            <a:spLocks noGrp="1"/>
          </p:cNvSpPr>
          <p:nvPr>
            <p:ph type="title"/>
          </p:nvPr>
        </p:nvSpPr>
        <p:spPr>
          <a:xfrm>
            <a:off x="0" y="-10362"/>
            <a:ext cx="9144000" cy="1143000"/>
          </a:xfrm>
        </p:spPr>
        <p:txBody>
          <a:bodyPr/>
          <a:lstStyle/>
          <a:p>
            <a:r>
              <a:rPr lang="en-US" dirty="0">
                <a:solidFill>
                  <a:srgbClr val="FFD629"/>
                </a:solidFill>
              </a:rPr>
              <a:t>How to make connections?</a:t>
            </a:r>
            <a:endParaRPr lang="en-CA" dirty="0">
              <a:solidFill>
                <a:srgbClr val="FFD629"/>
              </a:solidFill>
            </a:endParaRPr>
          </a:p>
        </p:txBody>
      </p:sp>
      <p:cxnSp>
        <p:nvCxnSpPr>
          <p:cNvPr id="9" name="Straight Connector 8"/>
          <p:cNvCxnSpPr>
            <a:stCxn id="6" idx="0"/>
          </p:cNvCxnSpPr>
          <p:nvPr/>
        </p:nvCxnSpPr>
        <p:spPr bwMode="auto">
          <a:xfrm flipV="1">
            <a:off x="1650671" y="3764478"/>
            <a:ext cx="486887" cy="415636"/>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0" name="Straight Connector 9"/>
          <p:cNvCxnSpPr>
            <a:stCxn id="6" idx="3"/>
            <a:endCxn id="7" idx="1"/>
          </p:cNvCxnSpPr>
          <p:nvPr/>
        </p:nvCxnSpPr>
        <p:spPr bwMode="auto">
          <a:xfrm>
            <a:off x="2327564" y="4530437"/>
            <a:ext cx="427511" cy="373084"/>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1" name="Straight Connector 10"/>
          <p:cNvCxnSpPr>
            <a:stCxn id="8" idx="2"/>
            <a:endCxn id="7" idx="0"/>
          </p:cNvCxnSpPr>
          <p:nvPr/>
        </p:nvCxnSpPr>
        <p:spPr bwMode="auto">
          <a:xfrm>
            <a:off x="2802577" y="3847606"/>
            <a:ext cx="706582" cy="688768"/>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22" name="Straight Connector 21"/>
          <p:cNvCxnSpPr>
            <a:endCxn id="17" idx="2"/>
          </p:cNvCxnSpPr>
          <p:nvPr/>
        </p:nvCxnSpPr>
        <p:spPr bwMode="auto">
          <a:xfrm flipV="1">
            <a:off x="2818410" y="2794661"/>
            <a:ext cx="665019" cy="314695"/>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29" name="Straight Connector 28"/>
          <p:cNvCxnSpPr>
            <a:stCxn id="17" idx="3"/>
            <a:endCxn id="21" idx="0"/>
          </p:cNvCxnSpPr>
          <p:nvPr/>
        </p:nvCxnSpPr>
        <p:spPr bwMode="auto">
          <a:xfrm>
            <a:off x="4290951" y="2420589"/>
            <a:ext cx="512619" cy="637308"/>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32" name="Straight Connector 31"/>
          <p:cNvCxnSpPr>
            <a:stCxn id="16" idx="3"/>
            <a:endCxn id="15" idx="0"/>
          </p:cNvCxnSpPr>
          <p:nvPr/>
        </p:nvCxnSpPr>
        <p:spPr bwMode="auto">
          <a:xfrm>
            <a:off x="6026727" y="1911929"/>
            <a:ext cx="568037" cy="637309"/>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35" name="Straight Connector 34"/>
          <p:cNvCxnSpPr>
            <a:stCxn id="15" idx="2"/>
            <a:endCxn id="20" idx="0"/>
          </p:cNvCxnSpPr>
          <p:nvPr/>
        </p:nvCxnSpPr>
        <p:spPr bwMode="auto">
          <a:xfrm>
            <a:off x="6594764" y="3297383"/>
            <a:ext cx="629392" cy="376052"/>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39" name="Straight Connector 38"/>
          <p:cNvCxnSpPr>
            <a:stCxn id="20" idx="2"/>
            <a:endCxn id="19" idx="0"/>
          </p:cNvCxnSpPr>
          <p:nvPr/>
        </p:nvCxnSpPr>
        <p:spPr bwMode="auto">
          <a:xfrm flipH="1">
            <a:off x="6973783" y="4421580"/>
            <a:ext cx="250373" cy="298859"/>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42" name="Straight Connector 41"/>
          <p:cNvCxnSpPr>
            <a:stCxn id="19" idx="1"/>
          </p:cNvCxnSpPr>
          <p:nvPr/>
        </p:nvCxnSpPr>
        <p:spPr bwMode="auto">
          <a:xfrm flipH="1">
            <a:off x="5759533" y="5144983"/>
            <a:ext cx="302816" cy="210788"/>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45" name="Straight Connector 44"/>
          <p:cNvCxnSpPr>
            <a:stCxn id="18" idx="2"/>
            <a:endCxn id="14" idx="0"/>
          </p:cNvCxnSpPr>
          <p:nvPr/>
        </p:nvCxnSpPr>
        <p:spPr bwMode="auto">
          <a:xfrm flipH="1">
            <a:off x="5046025" y="4841175"/>
            <a:ext cx="151407" cy="441367"/>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48" name="Straight Connector 47"/>
          <p:cNvCxnSpPr>
            <a:endCxn id="18" idx="0"/>
          </p:cNvCxnSpPr>
          <p:nvPr/>
        </p:nvCxnSpPr>
        <p:spPr bwMode="auto">
          <a:xfrm>
            <a:off x="4839196" y="3827818"/>
            <a:ext cx="358236" cy="265212"/>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50" name="Straight Connector 49"/>
          <p:cNvCxnSpPr/>
          <p:nvPr/>
        </p:nvCxnSpPr>
        <p:spPr bwMode="auto">
          <a:xfrm flipV="1">
            <a:off x="5642759" y="3241964"/>
            <a:ext cx="176150" cy="190013"/>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52" name="Straight Connector 51"/>
          <p:cNvCxnSpPr>
            <a:stCxn id="18" idx="3"/>
            <a:endCxn id="20" idx="1"/>
          </p:cNvCxnSpPr>
          <p:nvPr/>
        </p:nvCxnSpPr>
        <p:spPr bwMode="auto">
          <a:xfrm flipV="1">
            <a:off x="6004954" y="4047508"/>
            <a:ext cx="411679" cy="419595"/>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55" name="Straight Connector 54"/>
          <p:cNvCxnSpPr>
            <a:stCxn id="19" idx="1"/>
            <a:endCxn id="6" idx="3"/>
          </p:cNvCxnSpPr>
          <p:nvPr/>
        </p:nvCxnSpPr>
        <p:spPr bwMode="auto">
          <a:xfrm flipH="1" flipV="1">
            <a:off x="2327564" y="4530437"/>
            <a:ext cx="3734785" cy="614546"/>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58" name="Straight Connector 57"/>
          <p:cNvCxnSpPr>
            <a:stCxn id="19" idx="1"/>
            <a:endCxn id="17" idx="2"/>
          </p:cNvCxnSpPr>
          <p:nvPr/>
        </p:nvCxnSpPr>
        <p:spPr bwMode="auto">
          <a:xfrm flipH="1" flipV="1">
            <a:off x="3483429" y="2794661"/>
            <a:ext cx="2578920" cy="2350322"/>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61" name="Straight Connector 60"/>
          <p:cNvCxnSpPr>
            <a:stCxn id="20" idx="1"/>
            <a:endCxn id="16" idx="2"/>
          </p:cNvCxnSpPr>
          <p:nvPr/>
        </p:nvCxnSpPr>
        <p:spPr bwMode="auto">
          <a:xfrm flipH="1" flipV="1">
            <a:off x="5219205" y="2286001"/>
            <a:ext cx="1197428" cy="1761507"/>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64" name="Straight Connector 63"/>
          <p:cNvCxnSpPr>
            <a:stCxn id="21" idx="1"/>
            <a:endCxn id="7" idx="0"/>
          </p:cNvCxnSpPr>
          <p:nvPr/>
        </p:nvCxnSpPr>
        <p:spPr bwMode="auto">
          <a:xfrm flipH="1">
            <a:off x="3509159" y="3431970"/>
            <a:ext cx="486888" cy="1104404"/>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67" name="Straight Connector 66"/>
          <p:cNvCxnSpPr>
            <a:stCxn id="21" idx="3"/>
            <a:endCxn id="19" idx="0"/>
          </p:cNvCxnSpPr>
          <p:nvPr/>
        </p:nvCxnSpPr>
        <p:spPr bwMode="auto">
          <a:xfrm>
            <a:off x="5611092" y="3431970"/>
            <a:ext cx="1362691" cy="1288469"/>
          </a:xfrm>
          <a:prstGeom prst="line">
            <a:avLst/>
          </a:prstGeom>
          <a:solidFill>
            <a:schemeClr val="accent1"/>
          </a:solidFill>
          <a:ln w="76200" cap="flat" cmpd="sng" algn="ctr">
            <a:solidFill>
              <a:srgbClr val="FF0000"/>
            </a:solidFill>
            <a:prstDash val="solid"/>
            <a:round/>
            <a:headEnd type="none" w="med" len="med"/>
            <a:tailEnd type="none" w="med" len="med"/>
          </a:ln>
          <a:effectLst/>
        </p:spPr>
      </p:cxnSp>
      <p:grpSp>
        <p:nvGrpSpPr>
          <p:cNvPr id="71" name="Group 70"/>
          <p:cNvGrpSpPr/>
          <p:nvPr/>
        </p:nvGrpSpPr>
        <p:grpSpPr>
          <a:xfrm>
            <a:off x="973777" y="1537856"/>
            <a:ext cx="7057901" cy="4613562"/>
            <a:chOff x="973777" y="1537856"/>
            <a:chExt cx="7057901" cy="4613562"/>
          </a:xfrm>
        </p:grpSpPr>
        <p:sp>
          <p:nvSpPr>
            <p:cNvPr id="6" name="Rounded Rectangle 5"/>
            <p:cNvSpPr/>
            <p:nvPr/>
          </p:nvSpPr>
          <p:spPr bwMode="auto">
            <a:xfrm>
              <a:off x="973777" y="4180114"/>
              <a:ext cx="1353787" cy="7006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F </a:t>
              </a: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sym typeface="Symbol"/>
                </a:rPr>
                <a:t></a:t>
              </a: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 motion</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7" name="Rounded Rectangle 6"/>
            <p:cNvSpPr/>
            <p:nvPr/>
          </p:nvSpPr>
          <p:spPr bwMode="auto">
            <a:xfrm>
              <a:off x="2755075" y="4536374"/>
              <a:ext cx="1508167" cy="734293"/>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Stronger wins</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8" name="Rounded Rectangle 7"/>
            <p:cNvSpPr/>
            <p:nvPr/>
          </p:nvSpPr>
          <p:spPr bwMode="auto">
            <a:xfrm>
              <a:off x="1995054" y="3099461"/>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R </a:t>
              </a: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sym typeface="Symbol"/>
                </a:rPr>
                <a:t>, motion </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4" name="Rounded Rectangle 13"/>
            <p:cNvSpPr/>
            <p:nvPr/>
          </p:nvSpPr>
          <p:spPr bwMode="auto">
            <a:xfrm>
              <a:off x="4132614" y="5282542"/>
              <a:ext cx="1826822" cy="868876"/>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More effort = more resistance</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5" name="Rounded Rectangle 14"/>
            <p:cNvSpPr/>
            <p:nvPr/>
          </p:nvSpPr>
          <p:spPr bwMode="auto">
            <a:xfrm>
              <a:off x="5684322" y="2549238"/>
              <a:ext cx="1820883"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Heavy things  resist</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6" name="Rounded Rectangle 15"/>
            <p:cNvSpPr/>
            <p:nvPr/>
          </p:nvSpPr>
          <p:spPr bwMode="auto">
            <a:xfrm>
              <a:off x="4411682" y="1537856"/>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Force spins</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7" name="Rounded Rectangle 16"/>
            <p:cNvSpPr/>
            <p:nvPr/>
          </p:nvSpPr>
          <p:spPr bwMode="auto">
            <a:xfrm>
              <a:off x="2675906" y="2046516"/>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Force deflects</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8" name="Rounded Rectangle 17"/>
            <p:cNvSpPr/>
            <p:nvPr/>
          </p:nvSpPr>
          <p:spPr bwMode="auto">
            <a:xfrm>
              <a:off x="4389909" y="4093030"/>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Change takes time</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9" name="Rounded Rectangle 18"/>
            <p:cNvSpPr/>
            <p:nvPr/>
          </p:nvSpPr>
          <p:spPr bwMode="auto">
            <a:xfrm>
              <a:off x="6062349" y="4720439"/>
              <a:ext cx="1822868" cy="849088"/>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Objects squish with force</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20" name="Rounded Rectangle 19"/>
            <p:cNvSpPr/>
            <p:nvPr/>
          </p:nvSpPr>
          <p:spPr bwMode="auto">
            <a:xfrm>
              <a:off x="6416633" y="3673435"/>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Opposites cancel</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21" name="Rounded Rectangle 20"/>
            <p:cNvSpPr/>
            <p:nvPr/>
          </p:nvSpPr>
          <p:spPr bwMode="auto">
            <a:xfrm>
              <a:off x="3996047" y="3057897"/>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Motion dies away</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grpSp>
      <p:cxnSp>
        <p:nvCxnSpPr>
          <p:cNvPr id="88" name="Straight Connector 87"/>
          <p:cNvCxnSpPr>
            <a:stCxn id="16" idx="2"/>
            <a:endCxn id="21" idx="0"/>
          </p:cNvCxnSpPr>
          <p:nvPr/>
        </p:nvCxnSpPr>
        <p:spPr bwMode="auto">
          <a:xfrm flipH="1">
            <a:off x="4803570" y="2286001"/>
            <a:ext cx="415635" cy="771896"/>
          </a:xfrm>
          <a:prstGeom prst="line">
            <a:avLst/>
          </a:prstGeom>
          <a:solidFill>
            <a:schemeClr val="accent1"/>
          </a:solidFill>
          <a:ln w="762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877364375"/>
      </p:ext>
    </p:extLst>
  </p:cSld>
  <p:clrMapOvr>
    <a:masterClrMapping/>
  </p:clrMapOvr>
  <p:transition spd="med" advClick="0">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p:cNvPicPr>
            <a:picLocks noChangeAspect="1" noChangeArrowheads="1"/>
          </p:cNvPicPr>
          <p:nvPr/>
        </p:nvPicPr>
        <p:blipFill>
          <a:blip r:embed="rId3" cstate="print"/>
          <a:srcRect l="18302" t="3290" r="18289" b="13767"/>
          <a:stretch>
            <a:fillRect/>
          </a:stretch>
        </p:blipFill>
        <p:spPr bwMode="auto">
          <a:xfrm>
            <a:off x="0" y="1"/>
            <a:ext cx="9144000" cy="6858000"/>
          </a:xfrm>
          <a:prstGeom prst="rect">
            <a:avLst/>
          </a:prstGeom>
          <a:noFill/>
        </p:spPr>
      </p:pic>
      <p:sp>
        <p:nvSpPr>
          <p:cNvPr id="2" name="Title 1"/>
          <p:cNvSpPr>
            <a:spLocks noGrp="1"/>
          </p:cNvSpPr>
          <p:nvPr>
            <p:ph type="title"/>
          </p:nvPr>
        </p:nvSpPr>
        <p:spPr>
          <a:xfrm>
            <a:off x="0" y="-10362"/>
            <a:ext cx="9144000" cy="1143000"/>
          </a:xfrm>
        </p:spPr>
        <p:txBody>
          <a:bodyPr/>
          <a:lstStyle/>
          <a:p>
            <a:r>
              <a:rPr lang="en-US" sz="5400" dirty="0"/>
              <a:t>Cognitive Learning Cycle</a:t>
            </a:r>
          </a:p>
        </p:txBody>
      </p:sp>
      <p:sp>
        <p:nvSpPr>
          <p:cNvPr id="8" name="Oval 7"/>
          <p:cNvSpPr/>
          <p:nvPr/>
        </p:nvSpPr>
        <p:spPr bwMode="auto">
          <a:xfrm>
            <a:off x="745959" y="2538663"/>
            <a:ext cx="2875546" cy="3098967"/>
          </a:xfrm>
          <a:prstGeom prst="ellipse">
            <a:avLst/>
          </a:prstGeom>
          <a:solidFill>
            <a:srgbClr val="0099CC">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Frontal Integrative Cortex</a:t>
            </a:r>
          </a:p>
        </p:txBody>
      </p:sp>
      <p:sp>
        <p:nvSpPr>
          <p:cNvPr id="10" name="Oval 9"/>
          <p:cNvSpPr/>
          <p:nvPr/>
        </p:nvSpPr>
        <p:spPr bwMode="auto">
          <a:xfrm>
            <a:off x="2967789" y="1143001"/>
            <a:ext cx="2542673" cy="2395119"/>
          </a:xfrm>
          <a:prstGeom prst="ellipse">
            <a:avLst/>
          </a:prstGeom>
          <a:solidFill>
            <a:schemeClr val="accent2">
              <a:lumMod val="75000"/>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Premotor and Motor</a:t>
            </a:r>
          </a:p>
        </p:txBody>
      </p:sp>
      <p:sp>
        <p:nvSpPr>
          <p:cNvPr id="11" name="Oval 10"/>
          <p:cNvSpPr/>
          <p:nvPr/>
        </p:nvSpPr>
        <p:spPr bwMode="auto">
          <a:xfrm>
            <a:off x="4925629" y="2062584"/>
            <a:ext cx="3327330" cy="2971798"/>
          </a:xfrm>
          <a:prstGeom prst="ellipse">
            <a:avLst/>
          </a:prstGeom>
          <a:solidFill>
            <a:srgbClr val="00B05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Sensory and </a:t>
            </a:r>
            <a:r>
              <a:rPr kumimoji="0" lang="en-US" sz="2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Postsensory</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2" name="Oval 11"/>
          <p:cNvSpPr/>
          <p:nvPr/>
        </p:nvSpPr>
        <p:spPr bwMode="auto">
          <a:xfrm>
            <a:off x="3597442" y="4477089"/>
            <a:ext cx="2839453" cy="2395119"/>
          </a:xfrm>
          <a:prstGeom prst="ellipse">
            <a:avLst/>
          </a:prstGeom>
          <a:solidFill>
            <a:schemeClr val="bg2">
              <a:lumMod val="50000"/>
              <a:lumOff val="50000"/>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Temporal Integrative Cortex</a:t>
            </a:r>
          </a:p>
        </p:txBody>
      </p:sp>
      <p:sp>
        <p:nvSpPr>
          <p:cNvPr id="17" name="TextBox 16"/>
          <p:cNvSpPr txBox="1"/>
          <p:nvPr/>
        </p:nvSpPr>
        <p:spPr>
          <a:xfrm>
            <a:off x="180474" y="6333482"/>
            <a:ext cx="5005137"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Zull</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J. </a:t>
            </a:r>
            <a:r>
              <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Art of Changing the Brain. 2002</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Oval 8"/>
          <p:cNvSpPr/>
          <p:nvPr/>
        </p:nvSpPr>
        <p:spPr bwMode="auto">
          <a:xfrm>
            <a:off x="745959" y="2538663"/>
            <a:ext cx="2875546" cy="3098967"/>
          </a:xfrm>
          <a:prstGeom prst="ellipse">
            <a:avLst/>
          </a:prstGeom>
          <a:solidFill>
            <a:srgbClr val="0099CC">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Plan</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3" name="Oval 12"/>
          <p:cNvSpPr/>
          <p:nvPr/>
        </p:nvSpPr>
        <p:spPr bwMode="auto">
          <a:xfrm>
            <a:off x="2967789" y="1143001"/>
            <a:ext cx="2542673" cy="2395119"/>
          </a:xfrm>
          <a:prstGeom prst="ellipse">
            <a:avLst/>
          </a:prstGeom>
          <a:solidFill>
            <a:schemeClr val="accent2">
              <a:lumMod val="75000"/>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Test</a:t>
            </a:r>
          </a:p>
        </p:txBody>
      </p:sp>
      <p:sp>
        <p:nvSpPr>
          <p:cNvPr id="14" name="Oval 13"/>
          <p:cNvSpPr/>
          <p:nvPr/>
        </p:nvSpPr>
        <p:spPr bwMode="auto">
          <a:xfrm>
            <a:off x="4925629" y="2062584"/>
            <a:ext cx="3327330" cy="2971798"/>
          </a:xfrm>
          <a:prstGeom prst="ellipse">
            <a:avLst/>
          </a:prstGeom>
          <a:solidFill>
            <a:srgbClr val="00B05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Input</a:t>
            </a:r>
          </a:p>
        </p:txBody>
      </p:sp>
      <p:sp>
        <p:nvSpPr>
          <p:cNvPr id="15" name="Oval 14"/>
          <p:cNvSpPr/>
          <p:nvPr/>
        </p:nvSpPr>
        <p:spPr bwMode="auto">
          <a:xfrm>
            <a:off x="3597442" y="4477089"/>
            <a:ext cx="2892293" cy="2395119"/>
          </a:xfrm>
          <a:prstGeom prst="ellipse">
            <a:avLst/>
          </a:prstGeom>
          <a:solidFill>
            <a:schemeClr val="bg2">
              <a:lumMod val="50000"/>
              <a:lumOff val="50000"/>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Assign Meaning</a:t>
            </a:r>
          </a:p>
        </p:txBody>
      </p:sp>
      <p:sp>
        <p:nvSpPr>
          <p:cNvPr id="16" name="Arrow: Circular 15"/>
          <p:cNvSpPr/>
          <p:nvPr/>
        </p:nvSpPr>
        <p:spPr bwMode="auto">
          <a:xfrm rot="19927635">
            <a:off x="3366830" y="3093204"/>
            <a:ext cx="1885945" cy="1828800"/>
          </a:xfrm>
          <a:prstGeom prst="circularArrow">
            <a:avLst>
              <a:gd name="adj1" fmla="val 12500"/>
              <a:gd name="adj2" fmla="val 1142319"/>
              <a:gd name="adj3" fmla="val 20457681"/>
              <a:gd name="adj4" fmla="val 2170521"/>
              <a:gd name="adj5" fmla="val 12500"/>
            </a:avLst>
          </a:prstGeom>
          <a:solidFill>
            <a:schemeClr val="accent1"/>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Tree>
    <p:extLst>
      <p:ext uri="{BB962C8B-B14F-4D97-AF65-F5344CB8AC3E}">
        <p14:creationId xmlns:p14="http://schemas.microsoft.com/office/powerpoint/2010/main" val="3310383122"/>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10" grpId="0" animBg="1"/>
      <p:bldP spid="11" grpId="0" animBg="1"/>
      <p:bldP spid="12" grpId="0" animBg="1"/>
      <p:bldP spid="9" grpId="0" animBg="1"/>
      <p:bldP spid="13" grpId="0" animBg="1"/>
      <p:bldP spid="14" grpId="0" animBg="1"/>
      <p:bldP spid="15" grpId="0" animBg="1"/>
      <p:bldP spid="1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0EA77-9954-1347-A3F1-8E8DC673DBBC}"/>
              </a:ext>
            </a:extLst>
          </p:cNvPr>
          <p:cNvSpPr>
            <a:spLocks noGrp="1"/>
          </p:cNvSpPr>
          <p:nvPr>
            <p:ph type="title"/>
          </p:nvPr>
        </p:nvSpPr>
        <p:spPr/>
        <p:txBody>
          <a:bodyPr/>
          <a:lstStyle/>
          <a:p>
            <a:r>
              <a:rPr lang="en-CA" sz="6000" dirty="0"/>
              <a:t>Brain’s Learning Engine</a:t>
            </a:r>
            <a:endParaRPr lang="en-US" sz="6000" dirty="0"/>
          </a:p>
        </p:txBody>
      </p:sp>
      <p:sp>
        <p:nvSpPr>
          <p:cNvPr id="4" name="Content Placeholder 3">
            <a:extLst>
              <a:ext uri="{FF2B5EF4-FFF2-40B4-BE49-F238E27FC236}">
                <a16:creationId xmlns:a16="http://schemas.microsoft.com/office/drawing/2014/main" id="{AF64C09B-6737-4F7B-964A-4701DB046382}"/>
              </a:ext>
            </a:extLst>
          </p:cNvPr>
          <p:cNvSpPr>
            <a:spLocks noGrp="1"/>
          </p:cNvSpPr>
          <p:nvPr>
            <p:ph idx="1"/>
          </p:nvPr>
        </p:nvSpPr>
        <p:spPr>
          <a:xfrm>
            <a:off x="0" y="6566170"/>
            <a:ext cx="9144000" cy="291830"/>
          </a:xfrm>
        </p:spPr>
        <p:txBody>
          <a:bodyPr/>
          <a:lstStyle/>
          <a:p>
            <a:pPr marL="0" indent="0" algn="ctr">
              <a:buNone/>
            </a:pPr>
            <a:r>
              <a:rPr lang="en-US" sz="1200" dirty="0"/>
              <a:t>The Connectome Project, NIH 2012</a:t>
            </a:r>
          </a:p>
        </p:txBody>
      </p:sp>
      <p:pic>
        <p:nvPicPr>
          <p:cNvPr id="3" name="brain connections">
            <a:hlinkClick r:id="" action="ppaction://media"/>
            <a:extLst>
              <a:ext uri="{FF2B5EF4-FFF2-40B4-BE49-F238E27FC236}">
                <a16:creationId xmlns:a16="http://schemas.microsoft.com/office/drawing/2014/main" id="{3B2937D8-B40F-499D-ABBC-1EE5B6174EAB}"/>
              </a:ext>
            </a:extLst>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1215190" y="1619951"/>
            <a:ext cx="6483070" cy="4797021"/>
          </a:xfrm>
          <a:prstGeom prst="rect">
            <a:avLst/>
          </a:prstGeom>
        </p:spPr>
      </p:pic>
      <p:sp>
        <p:nvSpPr>
          <p:cNvPr id="5" name="Content Placeholder 3">
            <a:extLst>
              <a:ext uri="{FF2B5EF4-FFF2-40B4-BE49-F238E27FC236}">
                <a16:creationId xmlns:a16="http://schemas.microsoft.com/office/drawing/2014/main" id="{4EB7BDF1-1600-49FA-AD20-D44166CA3864}"/>
              </a:ext>
            </a:extLst>
          </p:cNvPr>
          <p:cNvSpPr txBox="1">
            <a:spLocks/>
          </p:cNvSpPr>
          <p:nvPr/>
        </p:nvSpPr>
        <p:spPr bwMode="auto">
          <a:xfrm>
            <a:off x="0" y="1146949"/>
            <a:ext cx="9144000" cy="5553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b="1">
                <a:solidFill>
                  <a:schemeClr val="tx1"/>
                </a:solidFill>
                <a:effectLst>
                  <a:outerShdw blurRad="38100" dist="38100" dir="2700000" algn="tl">
                    <a:srgbClr val="000000"/>
                  </a:outerShdw>
                </a:effectLst>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b="1">
                <a:solidFill>
                  <a:schemeClr val="tx1"/>
                </a:solidFill>
                <a:effectLst>
                  <a:outerShdw blurRad="38100" dist="38100" dir="2700000" algn="tl">
                    <a:srgbClr val="000000"/>
                  </a:outerShdw>
                </a:effectLst>
                <a:latin typeface="Arial" pitchFamily="34" charset="0"/>
                <a:cs typeface="Arial" pitchFamily="34" charset="0"/>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b="1">
                <a:solidFill>
                  <a:schemeClr val="tx1"/>
                </a:solidFill>
                <a:effectLst>
                  <a:outerShdw blurRad="38100" dist="38100" dir="2700000" algn="tl">
                    <a:srgbClr val="000000"/>
                  </a:outerShdw>
                </a:effectLst>
                <a:latin typeface="Arial" pitchFamily="34" charset="0"/>
                <a:cs typeface="Arial" pitchFamily="34" charset="0"/>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0" marR="0" lvl="0" indent="0" algn="ctr" defTabSz="914400" rtl="0" eaLnBrk="0" fontAlgn="base" latinLnBrk="0" hangingPunct="0">
              <a:lnSpc>
                <a:spcPct val="100000"/>
              </a:lnSpc>
              <a:spcBef>
                <a:spcPct val="20000"/>
              </a:spcBef>
              <a:spcAft>
                <a:spcPct val="0"/>
              </a:spcAft>
              <a:buClr>
                <a:srgbClr val="FFCC00"/>
              </a:buClr>
              <a:buSzPct val="70000"/>
              <a:buFont typeface="Wingdings" pitchFamily="2" charset="2"/>
              <a:buNone/>
              <a:tabLst/>
              <a:defRPr/>
            </a:pPr>
            <a:r>
              <a:rPr kumimoji="0" lang="en-US" sz="3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n-ea"/>
                <a:cs typeface="Arial" pitchFamily="34" charset="0"/>
              </a:rPr>
              <a:t>How the brain is </a:t>
            </a:r>
            <a:r>
              <a:rPr kumimoji="0" lang="en-US" sz="3600" b="1" i="0" u="none" strike="noStrike" kern="0" cap="none" spc="0" normalizeH="0" baseline="0" noProof="0" dirty="0">
                <a:ln>
                  <a:noFill/>
                </a:ln>
                <a:solidFill>
                  <a:srgbClr val="92D050"/>
                </a:solidFill>
                <a:effectLst>
                  <a:outerShdw blurRad="38100" dist="38100" dir="2700000" algn="tl">
                    <a:srgbClr val="000000"/>
                  </a:outerShdw>
                </a:effectLst>
                <a:uLnTx/>
                <a:uFillTx/>
                <a:latin typeface="Arial" pitchFamily="34" charset="0"/>
                <a:ea typeface="+mn-ea"/>
                <a:cs typeface="Arial" pitchFamily="34" charset="0"/>
              </a:rPr>
              <a:t>hardwired</a:t>
            </a:r>
            <a:r>
              <a:rPr kumimoji="0" lang="en-US" sz="3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n-ea"/>
                <a:cs typeface="Arial" pitchFamily="34" charset="0"/>
              </a:rPr>
              <a:t> to learn</a:t>
            </a:r>
          </a:p>
        </p:txBody>
      </p:sp>
    </p:spTree>
    <p:extLst>
      <p:ext uri="{BB962C8B-B14F-4D97-AF65-F5344CB8AC3E}">
        <p14:creationId xmlns:p14="http://schemas.microsoft.com/office/powerpoint/2010/main" val="2799850784"/>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bwMode="auto">
          <a:xfrm>
            <a:off x="-1" y="0"/>
            <a:ext cx="2481943" cy="6858000"/>
          </a:xfrm>
          <a:prstGeom prst="rect">
            <a:avLst/>
          </a:prstGeom>
          <a:solidFill>
            <a:srgbClr val="000000"/>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pic>
        <p:nvPicPr>
          <p:cNvPr id="21506" name="Picture 1"/>
          <p:cNvPicPr>
            <a:picLocks noChangeAspect="1" noChangeArrowheads="1"/>
          </p:cNvPicPr>
          <p:nvPr/>
        </p:nvPicPr>
        <p:blipFill rotWithShape="1">
          <a:blip r:embed="rId3" cstate="print"/>
          <a:srcRect l="24528" t="12743" r="17423" b="46084"/>
          <a:stretch/>
        </p:blipFill>
        <p:spPr bwMode="auto">
          <a:xfrm>
            <a:off x="-1" y="92578"/>
            <a:ext cx="7914291" cy="6765422"/>
          </a:xfrm>
          <a:prstGeom prst="rect">
            <a:avLst/>
          </a:prstGeom>
          <a:noFill/>
          <a:ln w="9525">
            <a:noFill/>
            <a:round/>
            <a:headEnd/>
            <a:tailEnd/>
          </a:ln>
        </p:spPr>
      </p:pic>
      <p:sp>
        <p:nvSpPr>
          <p:cNvPr id="20" name="Rectangle 19"/>
          <p:cNvSpPr/>
          <p:nvPr/>
        </p:nvSpPr>
        <p:spPr bwMode="auto">
          <a:xfrm>
            <a:off x="3133076" y="2456368"/>
            <a:ext cx="2877848" cy="2103284"/>
          </a:xfrm>
          <a:prstGeom prst="rect">
            <a:avLst/>
          </a:prstGeom>
          <a:solidFill>
            <a:schemeClr val="tx1"/>
          </a:solidFill>
          <a:ln w="762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Science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of Learning</a:t>
            </a:r>
            <a:endParaRPr kumimoji="0" lang="en-CA"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grpSp>
        <p:nvGrpSpPr>
          <p:cNvPr id="24" name="Group 23"/>
          <p:cNvGrpSpPr/>
          <p:nvPr/>
        </p:nvGrpSpPr>
        <p:grpSpPr>
          <a:xfrm>
            <a:off x="525378" y="382620"/>
            <a:ext cx="3020235" cy="2073748"/>
            <a:chOff x="5523684" y="672661"/>
            <a:chExt cx="3020235" cy="2073748"/>
          </a:xfrm>
        </p:grpSpPr>
        <p:sp>
          <p:nvSpPr>
            <p:cNvPr id="21" name="Rectangle 20"/>
            <p:cNvSpPr/>
            <p:nvPr/>
          </p:nvSpPr>
          <p:spPr bwMode="auto">
            <a:xfrm>
              <a:off x="5523684" y="672661"/>
              <a:ext cx="2877848" cy="1453845"/>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Brain Workings</a:t>
              </a:r>
              <a:endParaRPr kumimoji="0" lang="en-CA"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23" name="Straight Connector 22"/>
            <p:cNvCxnSpPr>
              <a:cxnSpLocks/>
            </p:cNvCxnSpPr>
            <p:nvPr/>
          </p:nvCxnSpPr>
          <p:spPr bwMode="auto">
            <a:xfrm flipH="1" flipV="1">
              <a:off x="7653415" y="2126506"/>
              <a:ext cx="890504" cy="619903"/>
            </a:xfrm>
            <a:prstGeom prst="line">
              <a:avLst/>
            </a:prstGeom>
            <a:solidFill>
              <a:schemeClr val="accent1"/>
            </a:solidFill>
            <a:ln w="76200" cap="flat" cmpd="sng" algn="ctr">
              <a:solidFill>
                <a:srgbClr val="00B050"/>
              </a:solidFill>
              <a:prstDash val="solid"/>
              <a:round/>
              <a:headEnd type="none" w="med" len="med"/>
              <a:tailEnd type="none" w="med" len="med"/>
            </a:ln>
            <a:effectLst/>
          </p:spPr>
        </p:cxnSp>
      </p:grpSp>
      <p:grpSp>
        <p:nvGrpSpPr>
          <p:cNvPr id="8" name="Group 7"/>
          <p:cNvGrpSpPr/>
          <p:nvPr/>
        </p:nvGrpSpPr>
        <p:grpSpPr>
          <a:xfrm>
            <a:off x="5491016" y="476198"/>
            <a:ext cx="3097495" cy="1980170"/>
            <a:chOff x="4689182" y="1417187"/>
            <a:chExt cx="3097495" cy="1980170"/>
          </a:xfrm>
        </p:grpSpPr>
        <p:sp>
          <p:nvSpPr>
            <p:cNvPr id="9" name="Rectangle 8"/>
            <p:cNvSpPr/>
            <p:nvPr/>
          </p:nvSpPr>
          <p:spPr bwMode="auto">
            <a:xfrm>
              <a:off x="4766442" y="1417187"/>
              <a:ext cx="3020235" cy="1453845"/>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Emotion</a:t>
              </a:r>
              <a:endParaRPr kumimoji="0" lang="en-CA"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10" name="Straight Connector 9"/>
            <p:cNvCxnSpPr>
              <a:cxnSpLocks/>
            </p:cNvCxnSpPr>
            <p:nvPr/>
          </p:nvCxnSpPr>
          <p:spPr bwMode="auto">
            <a:xfrm flipH="1">
              <a:off x="4689182" y="2858743"/>
              <a:ext cx="643971" cy="538614"/>
            </a:xfrm>
            <a:prstGeom prst="line">
              <a:avLst/>
            </a:prstGeom>
            <a:solidFill>
              <a:schemeClr val="accent1"/>
            </a:solidFill>
            <a:ln w="76200" cap="flat" cmpd="sng" algn="ctr">
              <a:solidFill>
                <a:srgbClr val="00B050"/>
              </a:solidFill>
              <a:prstDash val="solid"/>
              <a:round/>
              <a:headEnd type="none" w="med" len="med"/>
              <a:tailEnd type="none" w="med" len="med"/>
            </a:ln>
            <a:effectLst/>
          </p:spPr>
        </p:cxnSp>
      </p:grpSp>
      <p:grpSp>
        <p:nvGrpSpPr>
          <p:cNvPr id="11" name="Group 10"/>
          <p:cNvGrpSpPr/>
          <p:nvPr/>
        </p:nvGrpSpPr>
        <p:grpSpPr>
          <a:xfrm>
            <a:off x="667763" y="4559652"/>
            <a:ext cx="3020235" cy="2073748"/>
            <a:chOff x="2333844" y="779502"/>
            <a:chExt cx="3020235" cy="2073748"/>
          </a:xfrm>
        </p:grpSpPr>
        <p:sp>
          <p:nvSpPr>
            <p:cNvPr id="12" name="Rectangle 11"/>
            <p:cNvSpPr/>
            <p:nvPr/>
          </p:nvSpPr>
          <p:spPr bwMode="auto">
            <a:xfrm>
              <a:off x="2333844" y="1399405"/>
              <a:ext cx="3020235" cy="1453845"/>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Prior Knowledge</a:t>
              </a:r>
              <a:endParaRPr kumimoji="0" lang="en-CA"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13" name="Straight Connector 12"/>
            <p:cNvCxnSpPr>
              <a:cxnSpLocks/>
              <a:stCxn id="12" idx="0"/>
            </p:cNvCxnSpPr>
            <p:nvPr/>
          </p:nvCxnSpPr>
          <p:spPr bwMode="auto">
            <a:xfrm flipV="1">
              <a:off x="3843962" y="779502"/>
              <a:ext cx="1510117" cy="619903"/>
            </a:xfrm>
            <a:prstGeom prst="line">
              <a:avLst/>
            </a:prstGeom>
            <a:solidFill>
              <a:schemeClr val="accent1"/>
            </a:solidFill>
            <a:ln w="76200" cap="flat" cmpd="sng" algn="ctr">
              <a:solidFill>
                <a:srgbClr val="00B050"/>
              </a:solidFill>
              <a:prstDash val="solid"/>
              <a:round/>
              <a:headEnd type="none" w="med" len="med"/>
              <a:tailEnd type="none" w="med" len="med"/>
            </a:ln>
            <a:effectLst/>
          </p:spPr>
        </p:cxnSp>
      </p:grpSp>
      <p:grpSp>
        <p:nvGrpSpPr>
          <p:cNvPr id="14" name="Group 13"/>
          <p:cNvGrpSpPr/>
          <p:nvPr/>
        </p:nvGrpSpPr>
        <p:grpSpPr>
          <a:xfrm>
            <a:off x="5074418" y="4559653"/>
            <a:ext cx="3656957" cy="2073747"/>
            <a:chOff x="1697122" y="779503"/>
            <a:chExt cx="3656957" cy="2073747"/>
          </a:xfrm>
        </p:grpSpPr>
        <p:sp>
          <p:nvSpPr>
            <p:cNvPr id="15" name="Rectangle 14"/>
            <p:cNvSpPr/>
            <p:nvPr/>
          </p:nvSpPr>
          <p:spPr bwMode="auto">
            <a:xfrm>
              <a:off x="1697122" y="1399405"/>
              <a:ext cx="3656957" cy="1453845"/>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3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Cognitive Learning Cycle</a:t>
              </a:r>
            </a:p>
          </p:txBody>
        </p:sp>
        <p:cxnSp>
          <p:nvCxnSpPr>
            <p:cNvPr id="16" name="Straight Connector 15"/>
            <p:cNvCxnSpPr>
              <a:cxnSpLocks/>
              <a:stCxn id="15" idx="0"/>
            </p:cNvCxnSpPr>
            <p:nvPr/>
          </p:nvCxnSpPr>
          <p:spPr bwMode="auto">
            <a:xfrm flipH="1" flipV="1">
              <a:off x="1940603" y="779503"/>
              <a:ext cx="1584998" cy="619902"/>
            </a:xfrm>
            <a:prstGeom prst="line">
              <a:avLst/>
            </a:prstGeom>
            <a:solidFill>
              <a:schemeClr val="accent1"/>
            </a:solidFill>
            <a:ln w="76200" cap="flat" cmpd="sng" algn="ctr">
              <a:solidFill>
                <a:srgbClr val="00B050"/>
              </a:solidFill>
              <a:prstDash val="solid"/>
              <a:round/>
              <a:headEnd type="none" w="med" len="med"/>
              <a:tailEnd type="none" w="med" len="med"/>
            </a:ln>
            <a:effectLst/>
          </p:spPr>
        </p:cxnSp>
      </p:grpSp>
    </p:spTree>
    <p:extLst>
      <p:ext uri="{BB962C8B-B14F-4D97-AF65-F5344CB8AC3E}">
        <p14:creationId xmlns:p14="http://schemas.microsoft.com/office/powerpoint/2010/main" val="3171523315"/>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p:cNvPicPr>
            <a:picLocks noChangeAspect="1" noChangeArrowheads="1"/>
          </p:cNvPicPr>
          <p:nvPr/>
        </p:nvPicPr>
        <p:blipFill>
          <a:blip r:embed="rId3" cstate="print"/>
          <a:srcRect l="18302" t="3290" r="18289" b="13767"/>
          <a:stretch>
            <a:fillRect/>
          </a:stretch>
        </p:blipFill>
        <p:spPr bwMode="auto">
          <a:xfrm>
            <a:off x="0" y="1"/>
            <a:ext cx="9144000" cy="6858000"/>
          </a:xfrm>
          <a:prstGeom prst="rect">
            <a:avLst/>
          </a:prstGeom>
          <a:noFill/>
        </p:spPr>
      </p:pic>
      <p:sp>
        <p:nvSpPr>
          <p:cNvPr id="8" name="Oval 7"/>
          <p:cNvSpPr/>
          <p:nvPr/>
        </p:nvSpPr>
        <p:spPr bwMode="auto">
          <a:xfrm>
            <a:off x="745959" y="2538663"/>
            <a:ext cx="2875546" cy="3098967"/>
          </a:xfrm>
          <a:prstGeom prst="ellipse">
            <a:avLst/>
          </a:prstGeom>
          <a:solidFill>
            <a:srgbClr val="0099CC">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Plan</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0" name="Oval 9"/>
          <p:cNvSpPr/>
          <p:nvPr/>
        </p:nvSpPr>
        <p:spPr bwMode="auto">
          <a:xfrm>
            <a:off x="2967789" y="1143001"/>
            <a:ext cx="2542673" cy="2395119"/>
          </a:xfrm>
          <a:prstGeom prst="ellipse">
            <a:avLst/>
          </a:prstGeom>
          <a:solidFill>
            <a:schemeClr val="accent2">
              <a:lumMod val="75000"/>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Test</a:t>
            </a:r>
          </a:p>
        </p:txBody>
      </p:sp>
      <p:sp>
        <p:nvSpPr>
          <p:cNvPr id="11" name="Oval 10"/>
          <p:cNvSpPr/>
          <p:nvPr/>
        </p:nvSpPr>
        <p:spPr bwMode="auto">
          <a:xfrm>
            <a:off x="4925629" y="2062584"/>
            <a:ext cx="3327330" cy="2971798"/>
          </a:xfrm>
          <a:prstGeom prst="ellipse">
            <a:avLst/>
          </a:prstGeom>
          <a:solidFill>
            <a:srgbClr val="00B05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Input</a:t>
            </a:r>
          </a:p>
        </p:txBody>
      </p:sp>
      <p:sp>
        <p:nvSpPr>
          <p:cNvPr id="12" name="Oval 11"/>
          <p:cNvSpPr/>
          <p:nvPr/>
        </p:nvSpPr>
        <p:spPr bwMode="auto">
          <a:xfrm>
            <a:off x="3597442" y="4477089"/>
            <a:ext cx="2892293" cy="2395119"/>
          </a:xfrm>
          <a:prstGeom prst="ellipse">
            <a:avLst/>
          </a:prstGeom>
          <a:solidFill>
            <a:schemeClr val="bg2">
              <a:lumMod val="50000"/>
              <a:lumOff val="50000"/>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Assign Meaning</a:t>
            </a:r>
          </a:p>
        </p:txBody>
      </p:sp>
      <p:sp>
        <p:nvSpPr>
          <p:cNvPr id="9" name="Arrow: Circular 8"/>
          <p:cNvSpPr/>
          <p:nvPr/>
        </p:nvSpPr>
        <p:spPr bwMode="auto">
          <a:xfrm rot="19927635">
            <a:off x="3366830" y="3093204"/>
            <a:ext cx="1885945" cy="1828800"/>
          </a:xfrm>
          <a:prstGeom prst="circularArrow">
            <a:avLst>
              <a:gd name="adj1" fmla="val 12500"/>
              <a:gd name="adj2" fmla="val 1142319"/>
              <a:gd name="adj3" fmla="val 20457681"/>
              <a:gd name="adj4" fmla="val 2170521"/>
              <a:gd name="adj5" fmla="val 12500"/>
            </a:avLst>
          </a:prstGeom>
          <a:solidFill>
            <a:schemeClr val="accent1"/>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3" name="TextBox 12"/>
          <p:cNvSpPr txBox="1"/>
          <p:nvPr/>
        </p:nvSpPr>
        <p:spPr>
          <a:xfrm>
            <a:off x="180474" y="6333482"/>
            <a:ext cx="5005137"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Zull</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J. </a:t>
            </a:r>
            <a:r>
              <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Art of Changing the Brain. 2002</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Title 1"/>
          <p:cNvSpPr>
            <a:spLocks noGrp="1"/>
          </p:cNvSpPr>
          <p:nvPr>
            <p:ph type="title"/>
          </p:nvPr>
        </p:nvSpPr>
        <p:spPr>
          <a:xfrm>
            <a:off x="0" y="-10362"/>
            <a:ext cx="9144000" cy="1377094"/>
          </a:xfrm>
        </p:spPr>
        <p:txBody>
          <a:bodyPr/>
          <a:lstStyle/>
          <a:p>
            <a:r>
              <a:rPr lang="en-US" dirty="0"/>
              <a:t>In which part of this cycle can teachers participate?</a:t>
            </a:r>
          </a:p>
        </p:txBody>
      </p:sp>
      <p:sp>
        <p:nvSpPr>
          <p:cNvPr id="18" name="Arrow: Down 17"/>
          <p:cNvSpPr/>
          <p:nvPr/>
        </p:nvSpPr>
        <p:spPr bwMode="auto">
          <a:xfrm rot="2780460">
            <a:off x="6402643" y="1563007"/>
            <a:ext cx="1079529" cy="3013766"/>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vert270"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Electric Concepts</a:t>
            </a:r>
          </a:p>
        </p:txBody>
      </p:sp>
      <p:sp>
        <p:nvSpPr>
          <p:cNvPr id="19" name="Arrow: Down 18"/>
          <p:cNvSpPr/>
          <p:nvPr/>
        </p:nvSpPr>
        <p:spPr bwMode="auto">
          <a:xfrm rot="2780460">
            <a:off x="7215472" y="2264920"/>
            <a:ext cx="1154242" cy="2567123"/>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vert270"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Strategies/Tips</a:t>
            </a:r>
          </a:p>
        </p:txBody>
      </p:sp>
      <p:sp>
        <p:nvSpPr>
          <p:cNvPr id="20" name="Arrow: Down 19"/>
          <p:cNvSpPr/>
          <p:nvPr/>
        </p:nvSpPr>
        <p:spPr bwMode="auto">
          <a:xfrm rot="2780460">
            <a:off x="6132534" y="747975"/>
            <a:ext cx="1075207" cy="2711948"/>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vert270"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Sample Circuits</a:t>
            </a:r>
          </a:p>
        </p:txBody>
      </p:sp>
    </p:spTree>
    <p:extLst>
      <p:ext uri="{BB962C8B-B14F-4D97-AF65-F5344CB8AC3E}">
        <p14:creationId xmlns:p14="http://schemas.microsoft.com/office/powerpoint/2010/main" val="3614755082"/>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p:cNvPicPr>
            <a:picLocks noChangeAspect="1" noChangeArrowheads="1"/>
          </p:cNvPicPr>
          <p:nvPr/>
        </p:nvPicPr>
        <p:blipFill>
          <a:blip r:embed="rId3" cstate="print"/>
          <a:srcRect l="18302" t="3290" r="18289" b="13767"/>
          <a:stretch>
            <a:fillRect/>
          </a:stretch>
        </p:blipFill>
        <p:spPr bwMode="auto">
          <a:xfrm>
            <a:off x="0" y="1"/>
            <a:ext cx="9144000" cy="6858000"/>
          </a:xfrm>
          <a:prstGeom prst="rect">
            <a:avLst/>
          </a:prstGeom>
          <a:noFill/>
        </p:spPr>
      </p:pic>
      <p:sp>
        <p:nvSpPr>
          <p:cNvPr id="8" name="Oval 7"/>
          <p:cNvSpPr/>
          <p:nvPr/>
        </p:nvSpPr>
        <p:spPr bwMode="auto">
          <a:xfrm>
            <a:off x="745959" y="2538663"/>
            <a:ext cx="2875546" cy="3098967"/>
          </a:xfrm>
          <a:prstGeom prst="ellipse">
            <a:avLst/>
          </a:prstGeom>
          <a:solidFill>
            <a:srgbClr val="0099CC">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Plan</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0" name="Oval 9"/>
          <p:cNvSpPr/>
          <p:nvPr/>
        </p:nvSpPr>
        <p:spPr bwMode="auto">
          <a:xfrm>
            <a:off x="2967789" y="1143001"/>
            <a:ext cx="2542673" cy="2395119"/>
          </a:xfrm>
          <a:prstGeom prst="ellipse">
            <a:avLst/>
          </a:prstGeom>
          <a:solidFill>
            <a:schemeClr val="accent2">
              <a:lumMod val="75000"/>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Test</a:t>
            </a:r>
          </a:p>
        </p:txBody>
      </p:sp>
      <p:sp>
        <p:nvSpPr>
          <p:cNvPr id="11" name="Oval 10"/>
          <p:cNvSpPr/>
          <p:nvPr/>
        </p:nvSpPr>
        <p:spPr bwMode="auto">
          <a:xfrm>
            <a:off x="4925629" y="2062584"/>
            <a:ext cx="3327330" cy="2971798"/>
          </a:xfrm>
          <a:prstGeom prst="ellipse">
            <a:avLst/>
          </a:prstGeom>
          <a:solidFill>
            <a:srgbClr val="00B05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Input</a:t>
            </a:r>
          </a:p>
        </p:txBody>
      </p:sp>
      <p:sp>
        <p:nvSpPr>
          <p:cNvPr id="12" name="Oval 11"/>
          <p:cNvSpPr/>
          <p:nvPr/>
        </p:nvSpPr>
        <p:spPr bwMode="auto">
          <a:xfrm>
            <a:off x="3597442" y="4477089"/>
            <a:ext cx="2892293" cy="2395119"/>
          </a:xfrm>
          <a:prstGeom prst="ellipse">
            <a:avLst/>
          </a:prstGeom>
          <a:solidFill>
            <a:schemeClr val="bg2">
              <a:lumMod val="50000"/>
              <a:lumOff val="50000"/>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Assign Meaning</a:t>
            </a:r>
          </a:p>
        </p:txBody>
      </p:sp>
      <p:sp>
        <p:nvSpPr>
          <p:cNvPr id="13" name="TextBox 12"/>
          <p:cNvSpPr txBox="1"/>
          <p:nvPr/>
        </p:nvSpPr>
        <p:spPr>
          <a:xfrm>
            <a:off x="180474" y="6333482"/>
            <a:ext cx="5005137"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Zull</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J. </a:t>
            </a:r>
            <a:r>
              <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Art of Changing the Brain. 2002</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Title 1"/>
          <p:cNvSpPr>
            <a:spLocks noGrp="1"/>
          </p:cNvSpPr>
          <p:nvPr>
            <p:ph type="title"/>
          </p:nvPr>
        </p:nvSpPr>
        <p:spPr>
          <a:xfrm>
            <a:off x="0" y="-10362"/>
            <a:ext cx="9144000" cy="1377094"/>
          </a:xfrm>
        </p:spPr>
        <p:txBody>
          <a:bodyPr/>
          <a:lstStyle/>
          <a:p>
            <a:r>
              <a:rPr lang="en-US" dirty="0"/>
              <a:t>In which part of this cycle can teachers participate?</a:t>
            </a:r>
          </a:p>
        </p:txBody>
      </p:sp>
      <p:sp>
        <p:nvSpPr>
          <p:cNvPr id="14" name="Oval 13"/>
          <p:cNvSpPr/>
          <p:nvPr/>
        </p:nvSpPr>
        <p:spPr bwMode="auto">
          <a:xfrm>
            <a:off x="4925629" y="2062584"/>
            <a:ext cx="3327330" cy="2971798"/>
          </a:xfrm>
          <a:prstGeom prst="ellipse">
            <a:avLst/>
          </a:prstGeom>
          <a:solidFill>
            <a:srgbClr val="00B050"/>
          </a:solid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Lots of Input!</a:t>
            </a:r>
          </a:p>
        </p:txBody>
      </p:sp>
      <p:sp>
        <p:nvSpPr>
          <p:cNvPr id="15" name="Oval 14"/>
          <p:cNvSpPr/>
          <p:nvPr/>
        </p:nvSpPr>
        <p:spPr bwMode="auto">
          <a:xfrm>
            <a:off x="3585412" y="4477089"/>
            <a:ext cx="2839453" cy="2395119"/>
          </a:xfrm>
          <a:prstGeom prst="ellipse">
            <a:avLst/>
          </a:prstGeom>
          <a:solidFill>
            <a:srgbClr val="0A47FF"/>
          </a:solid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Little Reflection to Assign Meaning</a:t>
            </a:r>
          </a:p>
        </p:txBody>
      </p:sp>
      <p:sp>
        <p:nvSpPr>
          <p:cNvPr id="16" name="Oval 15"/>
          <p:cNvSpPr/>
          <p:nvPr/>
        </p:nvSpPr>
        <p:spPr bwMode="auto">
          <a:xfrm>
            <a:off x="672581" y="2554872"/>
            <a:ext cx="2945684" cy="3098967"/>
          </a:xfrm>
          <a:prstGeom prst="ellipse">
            <a:avLst/>
          </a:prstGeom>
          <a:solidFill>
            <a:srgbClr val="0099CC"/>
          </a:solidFill>
          <a:ln w="762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Move info around,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math</a:t>
            </a:r>
          </a:p>
        </p:txBody>
      </p:sp>
      <p:sp>
        <p:nvSpPr>
          <p:cNvPr id="17" name="Oval 16"/>
          <p:cNvSpPr/>
          <p:nvPr/>
        </p:nvSpPr>
        <p:spPr bwMode="auto">
          <a:xfrm>
            <a:off x="2954819" y="1149488"/>
            <a:ext cx="2542673" cy="2395119"/>
          </a:xfrm>
          <a:prstGeom prst="ellipse">
            <a:avLst/>
          </a:prstGeom>
          <a:solidFill>
            <a:srgbClr val="753FCE"/>
          </a:solid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Little Active Testing</a:t>
            </a:r>
          </a:p>
        </p:txBody>
      </p:sp>
      <p:sp>
        <p:nvSpPr>
          <p:cNvPr id="9" name="Arrow: Circular 8"/>
          <p:cNvSpPr/>
          <p:nvPr/>
        </p:nvSpPr>
        <p:spPr bwMode="auto">
          <a:xfrm rot="19927635">
            <a:off x="3366830" y="3093204"/>
            <a:ext cx="1885945" cy="1828800"/>
          </a:xfrm>
          <a:prstGeom prst="circularArrow">
            <a:avLst>
              <a:gd name="adj1" fmla="val 12500"/>
              <a:gd name="adj2" fmla="val 1142319"/>
              <a:gd name="adj3" fmla="val 20457681"/>
              <a:gd name="adj4" fmla="val 2170521"/>
              <a:gd name="adj5" fmla="val 12500"/>
            </a:avLst>
          </a:prstGeom>
          <a:solidFill>
            <a:schemeClr val="accent1"/>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Tree>
    <p:extLst>
      <p:ext uri="{BB962C8B-B14F-4D97-AF65-F5344CB8AC3E}">
        <p14:creationId xmlns:p14="http://schemas.microsoft.com/office/powerpoint/2010/main" val="3631268530"/>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p:cNvPicPr>
            <a:picLocks noChangeAspect="1" noChangeArrowheads="1"/>
          </p:cNvPicPr>
          <p:nvPr/>
        </p:nvPicPr>
        <p:blipFill>
          <a:blip r:embed="rId3" cstate="print"/>
          <a:srcRect l="18302" t="3290" r="18289" b="13767"/>
          <a:stretch>
            <a:fillRect/>
          </a:stretch>
        </p:blipFill>
        <p:spPr bwMode="auto">
          <a:xfrm>
            <a:off x="0" y="1"/>
            <a:ext cx="9144000" cy="6858000"/>
          </a:xfrm>
          <a:prstGeom prst="rect">
            <a:avLst/>
          </a:prstGeom>
          <a:noFill/>
        </p:spPr>
      </p:pic>
      <p:sp>
        <p:nvSpPr>
          <p:cNvPr id="8" name="Oval 7"/>
          <p:cNvSpPr/>
          <p:nvPr/>
        </p:nvSpPr>
        <p:spPr bwMode="auto">
          <a:xfrm>
            <a:off x="411253" y="2538663"/>
            <a:ext cx="3210252" cy="3098967"/>
          </a:xfrm>
          <a:prstGeom prst="ellipse">
            <a:avLst/>
          </a:prstGeom>
          <a:solidFill>
            <a:srgbClr val="0099CC">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Predict, Plan</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0" name="Oval 9"/>
          <p:cNvSpPr/>
          <p:nvPr/>
        </p:nvSpPr>
        <p:spPr bwMode="auto">
          <a:xfrm>
            <a:off x="2967789" y="1143001"/>
            <a:ext cx="2542673" cy="2395119"/>
          </a:xfrm>
          <a:prstGeom prst="ellipse">
            <a:avLst/>
          </a:prstGeom>
          <a:solidFill>
            <a:schemeClr val="accent2">
              <a:lumMod val="75000"/>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Test</a:t>
            </a:r>
          </a:p>
        </p:txBody>
      </p:sp>
      <p:sp>
        <p:nvSpPr>
          <p:cNvPr id="11" name="Oval 10"/>
          <p:cNvSpPr/>
          <p:nvPr/>
        </p:nvSpPr>
        <p:spPr bwMode="auto">
          <a:xfrm>
            <a:off x="4925629" y="2062584"/>
            <a:ext cx="3327330" cy="2971798"/>
          </a:xfrm>
          <a:prstGeom prst="ellipse">
            <a:avLst/>
          </a:prstGeom>
          <a:solidFill>
            <a:srgbClr val="00B05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Input</a:t>
            </a:r>
          </a:p>
        </p:txBody>
      </p:sp>
      <p:sp>
        <p:nvSpPr>
          <p:cNvPr id="12" name="Oval 11"/>
          <p:cNvSpPr/>
          <p:nvPr/>
        </p:nvSpPr>
        <p:spPr bwMode="auto">
          <a:xfrm>
            <a:off x="3597442" y="4477089"/>
            <a:ext cx="2892293" cy="2395119"/>
          </a:xfrm>
          <a:prstGeom prst="ellipse">
            <a:avLst/>
          </a:prstGeom>
          <a:solidFill>
            <a:schemeClr val="bg2">
              <a:lumMod val="50000"/>
              <a:lumOff val="50000"/>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Assign Meaning</a:t>
            </a:r>
          </a:p>
        </p:txBody>
      </p:sp>
      <p:sp>
        <p:nvSpPr>
          <p:cNvPr id="9" name="Arrow: Circular 8"/>
          <p:cNvSpPr/>
          <p:nvPr/>
        </p:nvSpPr>
        <p:spPr bwMode="auto">
          <a:xfrm rot="19927635">
            <a:off x="3366830" y="3093204"/>
            <a:ext cx="1885945" cy="1828800"/>
          </a:xfrm>
          <a:prstGeom prst="circularArrow">
            <a:avLst>
              <a:gd name="adj1" fmla="val 12500"/>
              <a:gd name="adj2" fmla="val 1142319"/>
              <a:gd name="adj3" fmla="val 20457681"/>
              <a:gd name="adj4" fmla="val 2170521"/>
              <a:gd name="adj5" fmla="val 12500"/>
            </a:avLst>
          </a:prstGeom>
          <a:solidFill>
            <a:schemeClr val="accent1"/>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3" name="TextBox 12"/>
          <p:cNvSpPr txBox="1"/>
          <p:nvPr/>
        </p:nvSpPr>
        <p:spPr>
          <a:xfrm>
            <a:off x="180474" y="6333482"/>
            <a:ext cx="5005137"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Zull</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J. </a:t>
            </a:r>
            <a:r>
              <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Art of Changing the Brain. 2002</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Title 1"/>
          <p:cNvSpPr>
            <a:spLocks noGrp="1"/>
          </p:cNvSpPr>
          <p:nvPr>
            <p:ph type="title"/>
          </p:nvPr>
        </p:nvSpPr>
        <p:spPr>
          <a:xfrm>
            <a:off x="0" y="-10362"/>
            <a:ext cx="9144000" cy="1377094"/>
          </a:xfrm>
        </p:spPr>
        <p:txBody>
          <a:bodyPr/>
          <a:lstStyle/>
          <a:p>
            <a:r>
              <a:rPr lang="en-US" sz="4800" dirty="0"/>
              <a:t>Only students can connect!</a:t>
            </a:r>
          </a:p>
        </p:txBody>
      </p:sp>
      <p:sp>
        <p:nvSpPr>
          <p:cNvPr id="18" name="Arrow: Down 17"/>
          <p:cNvSpPr/>
          <p:nvPr/>
        </p:nvSpPr>
        <p:spPr bwMode="auto">
          <a:xfrm rot="2780460">
            <a:off x="7180636" y="1009828"/>
            <a:ext cx="1546173" cy="2537429"/>
          </a:xfrm>
          <a:prstGeom prst="downArrow">
            <a:avLst/>
          </a:prstGeom>
          <a:solidFill>
            <a:srgbClr val="FF0000"/>
          </a:solidFill>
          <a:ln w="38100" cap="flat" cmpd="sng" algn="ctr">
            <a:solidFill>
              <a:schemeClr val="bg2"/>
            </a:solid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Teacher</a:t>
            </a:r>
          </a:p>
        </p:txBody>
      </p:sp>
      <p:sp>
        <p:nvSpPr>
          <p:cNvPr id="14" name="Arrow: Down 13">
            <a:extLst>
              <a:ext uri="{FF2B5EF4-FFF2-40B4-BE49-F238E27FC236}">
                <a16:creationId xmlns:a16="http://schemas.microsoft.com/office/drawing/2014/main" id="{2D321120-ABE3-45E0-BBBE-F52058404B43}"/>
              </a:ext>
            </a:extLst>
          </p:cNvPr>
          <p:cNvSpPr/>
          <p:nvPr/>
        </p:nvSpPr>
        <p:spPr bwMode="auto">
          <a:xfrm rot="2780460">
            <a:off x="5660620" y="3783740"/>
            <a:ext cx="1269314" cy="2217547"/>
          </a:xfrm>
          <a:prstGeom prst="downArrow">
            <a:avLst/>
          </a:prstGeom>
          <a:solidFill>
            <a:schemeClr val="accent1"/>
          </a:solidFill>
          <a:ln w="38100" cap="flat" cmpd="sng" algn="ctr">
            <a:solidFill>
              <a:schemeClr val="bg2"/>
            </a:solid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Student</a:t>
            </a:r>
          </a:p>
        </p:txBody>
      </p:sp>
      <p:sp>
        <p:nvSpPr>
          <p:cNvPr id="15" name="Arrow: Down 14">
            <a:extLst>
              <a:ext uri="{FF2B5EF4-FFF2-40B4-BE49-F238E27FC236}">
                <a16:creationId xmlns:a16="http://schemas.microsoft.com/office/drawing/2014/main" id="{FB47E160-0CAE-4C71-958D-F952AD56B362}"/>
              </a:ext>
            </a:extLst>
          </p:cNvPr>
          <p:cNvSpPr/>
          <p:nvPr/>
        </p:nvSpPr>
        <p:spPr bwMode="auto">
          <a:xfrm rot="7923226">
            <a:off x="2277309" y="4161646"/>
            <a:ext cx="1269314" cy="2217547"/>
          </a:xfrm>
          <a:prstGeom prst="downArrow">
            <a:avLst/>
          </a:prstGeom>
          <a:solidFill>
            <a:schemeClr val="accent1"/>
          </a:solidFill>
          <a:ln w="38100" cap="flat" cmpd="sng" algn="ctr">
            <a:solidFill>
              <a:schemeClr val="bg2"/>
            </a:solid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Student</a:t>
            </a:r>
          </a:p>
        </p:txBody>
      </p:sp>
      <p:sp>
        <p:nvSpPr>
          <p:cNvPr id="16" name="Arrow: Down 15">
            <a:extLst>
              <a:ext uri="{FF2B5EF4-FFF2-40B4-BE49-F238E27FC236}">
                <a16:creationId xmlns:a16="http://schemas.microsoft.com/office/drawing/2014/main" id="{28EA770F-775C-4094-9BF4-DCCFDA4EFCB8}"/>
              </a:ext>
            </a:extLst>
          </p:cNvPr>
          <p:cNvSpPr/>
          <p:nvPr/>
        </p:nvSpPr>
        <p:spPr bwMode="auto">
          <a:xfrm rot="13862152">
            <a:off x="2033784" y="1679268"/>
            <a:ext cx="1269314" cy="2217547"/>
          </a:xfrm>
          <a:prstGeom prst="downArrow">
            <a:avLst/>
          </a:prstGeom>
          <a:solidFill>
            <a:schemeClr val="accent1"/>
          </a:solidFill>
          <a:ln w="38100" cap="flat" cmpd="sng" algn="ctr">
            <a:solidFill>
              <a:schemeClr val="bg2"/>
            </a:solidFill>
            <a:prstDash val="solid"/>
            <a:round/>
            <a:headEnd type="none" w="med" len="med"/>
            <a:tailEnd type="none" w="med" len="med"/>
          </a:ln>
          <a:effectLst/>
        </p:spPr>
        <p:txBody>
          <a:bodyPr vert="vert" wrap="squar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Student</a:t>
            </a:r>
          </a:p>
        </p:txBody>
      </p:sp>
      <p:sp>
        <p:nvSpPr>
          <p:cNvPr id="17" name="Arrow: Down 16">
            <a:extLst>
              <a:ext uri="{FF2B5EF4-FFF2-40B4-BE49-F238E27FC236}">
                <a16:creationId xmlns:a16="http://schemas.microsoft.com/office/drawing/2014/main" id="{8D4113BD-52B6-4FD6-89EF-BA502B63F137}"/>
              </a:ext>
            </a:extLst>
          </p:cNvPr>
          <p:cNvSpPr/>
          <p:nvPr/>
        </p:nvSpPr>
        <p:spPr bwMode="auto">
          <a:xfrm rot="18365921">
            <a:off x="5212501" y="1360611"/>
            <a:ext cx="1269314" cy="2217547"/>
          </a:xfrm>
          <a:prstGeom prst="downArrow">
            <a:avLst/>
          </a:prstGeom>
          <a:solidFill>
            <a:schemeClr val="accent1"/>
          </a:solidFill>
          <a:ln w="38100" cap="flat" cmpd="sng" algn="ctr">
            <a:solidFill>
              <a:schemeClr val="bg2"/>
            </a:solidFill>
            <a:prstDash val="solid"/>
            <a:round/>
            <a:headEnd type="none" w="med" len="med"/>
            <a:tailEnd type="none" w="med" len="med"/>
          </a:ln>
          <a:effectLst/>
        </p:spPr>
        <p:txBody>
          <a:bodyPr vert="vert" wrap="squar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Student</a:t>
            </a:r>
          </a:p>
        </p:txBody>
      </p:sp>
    </p:spTree>
    <p:extLst>
      <p:ext uri="{BB962C8B-B14F-4D97-AF65-F5344CB8AC3E}">
        <p14:creationId xmlns:p14="http://schemas.microsoft.com/office/powerpoint/2010/main" val="701631322"/>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4" grpId="0" animBg="1"/>
      <p:bldP spid="15" grpId="0" animBg="1"/>
      <p:bldP spid="16" grpId="0" animBg="1"/>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017&quot;&gt;&lt;object type=&quot;3&quot; unique_id=&quot;10024&quot;&gt;&lt;property id=&quot;20148&quot; value=&quot;5&quot;/&gt;&lt;property id=&quot;20300&quot; value=&quot;Slide 7 - &amp;quot;The Problem with Lectures&amp;quot;&quot;/&gt;&lt;property id=&quot;20307&quot; value=&quot;427&quot;/&gt;&lt;/object&gt;&lt;object type=&quot;3&quot; unique_id=&quot;10025&quot;&gt;&lt;property id=&quot;20148&quot; value=&quot;5&quot;/&gt;&lt;property id=&quot;20300&quot; value=&quot;Slide 13&quot;/&gt;&lt;property id=&quot;20307&quot; value=&quot;402&quot;/&gt;&lt;/object&gt;&lt;object type=&quot;3&quot; unique_id=&quot;10044&quot;&gt;&lt;property id=&quot;20148&quot; value=&quot;5&quot;/&gt;&lt;property id=&quot;20300&quot; value=&quot;Slide 5 - &amp;quot;Mazur’s Discovery&amp;quot;&quot;/&gt;&lt;property id=&quot;20307&quot; value=&quot;390&quot;/&gt;&lt;/object&gt;&lt;object type=&quot;3&quot; unique_id=&quot;10045&quot;&gt;&lt;property id=&quot;20148&quot; value=&quot;5&quot;/&gt;&lt;property id=&quot;20300&quot; value=&quot;Slide 6 - &amp;quot;Mazur’s Discovery&amp;quot;&quot;/&gt;&lt;property id=&quot;20307&quot; value=&quot;391&quot;/&gt;&lt;/object&gt;&lt;object type=&quot;3&quot; unique_id=&quot;10064&quot;&gt;&lt;property id=&quot;20148&quot; value=&quot;5&quot;/&gt;&lt;property id=&quot;20300&quot; value=&quot;Slide 11 - &amp;quot;Answer: Physics Education Research&amp;quot;&quot;/&gt;&lt;property id=&quot;20307&quot; value=&quot;319&quot;/&gt;&lt;/object&gt;&lt;object type=&quot;3&quot; unique_id=&quot;10065&quot;&gt;&lt;property id=&quot;20148&quot; value=&quot;5&quot;/&gt;&lt;property id=&quot;20300&quot; value=&quot;Slide 19 - &amp;quot;Force Concept Inventory (FCI)&amp;quot;&quot;/&gt;&lt;property id=&quot;20307&quot; value=&quot;361&quot;/&gt;&lt;/object&gt;&lt;object type=&quot;3&quot; unique_id=&quot;10067&quot;&gt;&lt;property id=&quot;20148&quot; value=&quot;5&quot;/&gt;&lt;property id=&quot;20300&quot; value=&quot;Slide 22 - &amp;quot;Force Concept Inventory (FCI)&amp;quot;&quot;/&gt;&lt;property id=&quot;20307&quot; value=&quot;370&quot;/&gt;&lt;/object&gt;&lt;object type=&quot;3&quot; unique_id=&quot;10076&quot;&gt;&lt;property id=&quot;20148&quot; value=&quot;5&quot;/&gt;&lt;property id=&quot;20300&quot; value=&quot;Slide 31 - &amp;quot;meyercreations.com/physics&amp;quot;&quot;/&gt;&lt;property id=&quot;20307&quot; value=&quot;362&quot;/&gt;&lt;/object&gt;&lt;object type=&quot;3&quot; unique_id=&quot;10077&quot;&gt;&lt;property id=&quot;20148&quot; value=&quot;5&quot;/&gt;&lt;property id=&quot;20300&quot; value=&quot;Slide 32&quot;/&gt;&lt;property id=&quot;20307&quot; value=&quot;363&quot;/&gt;&lt;/object&gt;&lt;object type=&quot;3&quot; unique_id=&quot;13354&quot;&gt;&lt;property id=&quot;20148&quot; value=&quot;5&quot;/&gt;&lt;property id=&quot;20300&quot; value=&quot;Slide 1 - &amp;quot;The Problem with Lectures&amp;quot;&quot;/&gt;&lt;property id=&quot;20307&quot; value=&quot;463&quot;/&gt;&lt;/object&gt;&lt;object type=&quot;3&quot; unique_id=&quot;13355&quot;&gt;&lt;property id=&quot;20148&quot; value=&quot;5&quot;/&gt;&lt;property id=&quot;20300&quot; value=&quot;Slide 10 - &amp;quot;Question: What’s Going on Upstairs?&amp;quot;&quot;/&gt;&lt;property id=&quot;20307&quot; value=&quot;474&quot;/&gt;&lt;/object&gt;&lt;object type=&quot;3&quot; unique_id=&quot;13363&quot;&gt;&lt;property id=&quot;20148&quot; value=&quot;5&quot;/&gt;&lt;property id=&quot;20300&quot; value=&quot;Slide 23 - &amp;quot;Other Surveys&amp;quot;&quot;/&gt;&lt;property id=&quot;20307&quot; value=&quot;464&quot;/&gt;&lt;/object&gt;&lt;object type=&quot;3&quot; unique_id=&quot;13364&quot;&gt;&lt;property id=&quot;20148&quot; value=&quot;5&quot;/&gt;&lt;property id=&quot;20300&quot; value=&quot;Slide 25 - &amp;quot;Success: Rich Problem Solving&amp;quot;&quot;/&gt;&lt;property id=&quot;20307&quot; value=&quot;472&quot;/&gt;&lt;/object&gt;&lt;object type=&quot;3&quot; unique_id=&quot;13365&quot;&gt;&lt;property id=&quot;20148&quot; value=&quot;5&quot;/&gt;&lt;property id=&quot;20300&quot; value=&quot;Slide 27 - &amp;quot;Success: A Median Student’s Test&amp;quot;&quot;/&gt;&lt;property id=&quot;20307&quot; value=&quot;473&quot;/&gt;&lt;/object&gt;&lt;object type=&quot;3&quot; unique_id=&quot;13822&quot;&gt;&lt;property id=&quot;20148&quot; value=&quot;5&quot;/&gt;&lt;property id=&quot;20300&quot; value=&quot;Slide 35 - &amp;quot;The Reform Imperative&amp;quot;&quot;/&gt;&lt;property id=&quot;20307&quot; value=&quot;475&quot;/&gt;&lt;/object&gt;&lt;object type=&quot;3&quot; unique_id=&quot;13823&quot;&gt;&lt;property id=&quot;20148&quot; value=&quot;5&quot;/&gt;&lt;property id=&quot;20300&quot; value=&quot;Slide 37 - &amp;quot;The Reform Imperative&amp;quot;&quot;/&gt;&lt;property id=&quot;20307&quot; value=&quot;476&quot;/&gt;&lt;/object&gt;&lt;object type=&quot;3&quot; unique_id=&quot;13825&quot;&gt;&lt;property id=&quot;20148&quot; value=&quot;5&quot;/&gt;&lt;property id=&quot;20300&quot; value=&quot;Slide 38 - &amp;quot;The Reform Imperative&amp;quot;&quot;/&gt;&lt;property id=&quot;20307&quot; value=&quot;478&quot;/&gt;&lt;/object&gt;&lt;object type=&quot;3&quot; unique_id=&quot;14178&quot;&gt;&lt;property id=&quot;20148&quot; value=&quot;5&quot;/&gt;&lt;property id=&quot;20300&quot; value=&quot;Slide 2 - &amp;quot;The Problem with Lectures&amp;quot;&quot;/&gt;&lt;property id=&quot;20307&quot; value=&quot;479&quot;/&gt;&lt;/object&gt;&lt;object type=&quot;3&quot; unique_id=&quot;14179&quot;&gt;&lt;property id=&quot;20148&quot; value=&quot;5&quot;/&gt;&lt;property id=&quot;20300&quot; value=&quot;Slide 3 - &amp;quot;Eric Mazur&amp;quot;&quot;/&gt;&lt;property id=&quot;20307&quot; value=&quot;481&quot;/&gt;&lt;/object&gt;&lt;object type=&quot;3&quot; unique_id=&quot;14180&quot;&gt;&lt;property id=&quot;20148&quot; value=&quot;5&quot;/&gt;&lt;property id=&quot;20300&quot; value=&quot;Slide 12 - &amp;quot;Tool: Force Concept Inventory&amp;quot;&quot;/&gt;&lt;property id=&quot;20307&quot; value=&quot;480&quot;/&gt;&lt;/object&gt;&lt;object type=&quot;3&quot; unique_id=&quot;14597&quot;&gt;&lt;property id=&quot;20148&quot; value=&quot;5&quot;/&gt;&lt;property id=&quot;20300&quot; value=&quot;Slide 8 - &amp;quot;Best Lesson Ever&amp;quot;&quot;/&gt;&lt;property id=&quot;20307&quot; value=&quot;482&quot;/&gt;&lt;/object&gt;&lt;object type=&quot;3&quot; unique_id=&quot;14598&quot;&gt;&lt;property id=&quot;20148&quot; value=&quot;5&quot;/&gt;&lt;property id=&quot;20300&quot; value=&quot;Slide 16 - &amp;quot;A PER Classroom&amp;quot;&quot;/&gt;&lt;property id=&quot;20307&quot; value=&quot;483&quot;/&gt;&lt;/object&gt;&lt;object type=&quot;3&quot; unique_id=&quot;15065&quot;&gt;&lt;property id=&quot;20148&quot; value=&quot;5&quot;/&gt;&lt;property id=&quot;20300&quot; value=&quot;Slide 17 - &amp;quot;No Lectures  Guided Inquiry Activities&amp;quot;&quot;/&gt;&lt;property id=&quot;20307&quot; value=&quot;484&quot;/&gt;&lt;/object&gt;&lt;object type=&quot;3&quot; unique_id=&quot;15066&quot;&gt;&lt;property id=&quot;20148&quot; value=&quot;5&quot;/&gt;&lt;property id=&quot;20300&quot; value=&quot;Slide 18 - &amp;quot;Students Explain to Students&amp;quot;&quot;/&gt;&lt;property id=&quot;20307&quot; value=&quot;485&quot;/&gt;&lt;/object&gt;&lt;object type=&quot;3&quot; unique_id=&quot;15298&quot;&gt;&lt;property id=&quot;20148&quot; value=&quot;5&quot;/&gt;&lt;property id=&quot;20300&quot; value=&quot;Slide 20 - &amp;quot;FCI: Pretest (Starting Gr. 12)&amp;quot;&quot;/&gt;&lt;property id=&quot;20307&quot; value=&quot;486&quot;/&gt;&lt;/object&gt;&lt;object type=&quot;3&quot; unique_id=&quot;15299&quot;&gt;&lt;property id=&quot;20148&quot; value=&quot;5&quot;/&gt;&lt;property id=&quot;20300&quot; value=&quot;Slide 21 - &amp;quot;FCI: Posttest (Finishing Gr. 12)&amp;quot;&quot;/&gt;&lt;property id=&quot;20307&quot; value=&quot;487&quot;/&gt;&lt;/object&gt;&lt;object type=&quot;3&quot; unique_id=&quot;15487&quot;&gt;&lt;property id=&quot;20148&quot; value=&quot;5&quot;/&gt;&lt;property id=&quot;20300&quot; value=&quot;Slide 26 - &amp;quot;Success: HomeWork with Vitamins!&amp;quot;&quot;/&gt;&lt;property id=&quot;20307&quot; value=&quot;488&quot;/&gt;&lt;/object&gt;&lt;object type=&quot;3&quot; unique_id=&quot;15680&quot;&gt;&lt;property id=&quot;20148&quot; value=&quot;5&quot;/&gt;&lt;property id=&quot;20300&quot; value=&quot;Slide 24 - &amp;quot;Success: Daily Class Work&amp;quot;&quot;/&gt;&lt;property id=&quot;20307&quot; value=&quot;490&quot;/&gt;&lt;/object&gt;&lt;object type=&quot;3&quot; unique_id=&quot;15819&quot;&gt;&lt;property id=&quot;20148&quot; value=&quot;5&quot;/&gt;&lt;property id=&quot;20300&quot; value=&quot;Slide 4 - &amp;quot;High-tech Jiffy Pop?&amp;quot;&quot;/&gt;&lt;property id=&quot;20307&quot; value=&quot;491&quot;/&gt;&lt;/object&gt;&lt;object type=&quot;3&quot; unique_id=&quot;15820&quot;&gt;&lt;property id=&quot;20148&quot; value=&quot;5&quot;/&gt;&lt;property id=&quot;20300&quot; value=&quot;Slide 15&quot;/&gt;&lt;property id=&quot;20307&quot; value=&quot;492&quot;/&gt;&lt;/object&gt;&lt;object type=&quot;3&quot; unique_id=&quot;16037&quot;&gt;&lt;property id=&quot;20148&quot; value=&quot;5&quot;/&gt;&lt;property id=&quot;20300&quot; value=&quot;Slide 36 - &amp;quot;The Reform Imperative&amp;quot;&quot;/&gt;&lt;property id=&quot;20307&quot; value=&quot;493&quot;/&gt;&lt;/object&gt;&lt;object type=&quot;3&quot; unique_id=&quot;16150&quot;&gt;&lt;property id=&quot;20148&quot; value=&quot;5&quot;/&gt;&lt;property id=&quot;20300&quot; value=&quot;Slide 14&quot;/&gt;&lt;property id=&quot;20307&quot; value=&quot;494&quot;/&gt;&lt;/object&gt;&lt;object type=&quot;3&quot; unique_id=&quot;16266&quot;&gt;&lt;property id=&quot;20148&quot; value=&quot;5&quot;/&gt;&lt;property id=&quot;20300&quot; value=&quot;Slide 28 - &amp;quot;Dip Your Toes in the PER Pool&amp;quot;&quot;/&gt;&lt;property id=&quot;20307&quot; value=&quot;495&quot;/&gt;&lt;/object&gt;&lt;object type=&quot;3&quot; unique_id=&quot;16420&quot;&gt;&lt;property id=&quot;20148&quot; value=&quot;5&quot;/&gt;&lt;property id=&quot;20300&quot; value=&quot;Slide 29 - &amp;quot;Or Dive Right In&amp;quot;&quot;/&gt;&lt;property id=&quot;20307&quot; value=&quot;496&quot;/&gt;&lt;/object&gt;&lt;object type=&quot;3&quot; unique_id=&quot;16421&quot;&gt;&lt;property id=&quot;20148&quot; value=&quot;5&quot;/&gt;&lt;property id=&quot;20300&quot; value=&quot;Slide 30 - &amp;quot;Or Dive Right In&amp;quot;&quot;/&gt;&lt;property id=&quot;20307&quot; value=&quot;497&quot;/&gt;&lt;/object&gt;&lt;object type=&quot;3&quot; unique_id=&quot;16811&quot;&gt;&lt;property id=&quot;20148&quot; value=&quot;5&quot;/&gt;&lt;property id=&quot;20300&quot; value=&quot;Slide 9&quot;/&gt;&lt;property id=&quot;20307&quot; value=&quot;498&quot;/&gt;&lt;/object&gt;&lt;object type=&quot;3&quot; unique_id=&quot;16812&quot;&gt;&lt;property id=&quot;20148&quot; value=&quot;5&quot;/&gt;&lt;property id=&quot;20300&quot; value=&quot;Slide 39 - &amp;quot;Try It: You’ll Like It!&amp;quot;&quot;/&gt;&lt;property id=&quot;20307&quot; value=&quot;499&quot;/&gt;&lt;/object&gt;&lt;object type=&quot;3&quot; unique_id=&quot;20491&quot;&gt;&lt;property id=&quot;20148&quot; value=&quot;5&quot;/&gt;&lt;property id=&quot;20300&quot; value=&quot;Slide 34&quot;/&gt;&lt;property id=&quot;20307&quot; value=&quot;500&quot;/&gt;&lt;/object&gt;&lt;object type=&quot;3&quot; unique_id=&quot;20745&quot;&gt;&lt;property id=&quot;20148&quot; value=&quot;5&quot;/&gt;&lt;property id=&quot;20300&quot; value=&quot;Slide 33&quot;/&gt;&lt;property id=&quot;20307&quot; value=&quot;501&quot;/&gt;&lt;/object&gt;&lt;/object&gt;&lt;object type=&quot;8&quot; unique_id=&quot;10149&quot;&gt;&lt;/object&gt;&lt;/object&gt;&lt;/database&gt;"/>
  <p:tag name="SECTOMILLISECCONVERTED" val="1"/>
</p:tagLst>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Fading Grid</Template>
  <TotalTime>11082</TotalTime>
  <Words>2781</Words>
  <Application>Microsoft Office PowerPoint</Application>
  <PresentationFormat>On-screen Show (4:3)</PresentationFormat>
  <Paragraphs>617</Paragraphs>
  <Slides>116</Slides>
  <Notes>66</Notes>
  <HiddenSlides>0</HiddenSlides>
  <MMClips>12</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116</vt:i4>
      </vt:variant>
    </vt:vector>
  </HeadingPairs>
  <TitlesOfParts>
    <vt:vector size="128" baseType="lpstr">
      <vt:lpstr>Arial</vt:lpstr>
      <vt:lpstr>Arial Black</vt:lpstr>
      <vt:lpstr>Calibri</vt:lpstr>
      <vt:lpstr>Garamond</vt:lpstr>
      <vt:lpstr>Symbol</vt:lpstr>
      <vt:lpstr>Times New Roman</vt:lpstr>
      <vt:lpstr>Wingdings</vt:lpstr>
      <vt:lpstr>Stream</vt:lpstr>
      <vt:lpstr>1_Stream</vt:lpstr>
      <vt:lpstr>3_Stream</vt:lpstr>
      <vt:lpstr>4_Stream</vt:lpstr>
      <vt:lpstr>5_Stream</vt:lpstr>
      <vt:lpstr>A Scientific Model  for Learning</vt:lpstr>
      <vt:lpstr>PowerPoint Presentation</vt:lpstr>
      <vt:lpstr>You just finished your academic training …</vt:lpstr>
      <vt:lpstr>PowerPoint Presentation</vt:lpstr>
      <vt:lpstr>PowerPoint Presentation</vt:lpstr>
      <vt:lpstr>“The Noble Profession”: Teaching</vt:lpstr>
      <vt:lpstr>Great Teachers</vt:lpstr>
      <vt:lpstr>Great Teachers</vt:lpstr>
      <vt:lpstr>PowerPoint Presentation</vt:lpstr>
      <vt:lpstr>What is your main  teaching experience?</vt:lpstr>
      <vt:lpstr>What is your academic background?</vt:lpstr>
      <vt:lpstr>What are we going to do today?</vt:lpstr>
      <vt:lpstr>PowerPoint Presentation</vt:lpstr>
      <vt:lpstr>Feynman at Caltech</vt:lpstr>
      <vt:lpstr>PowerPoint Presentation</vt:lpstr>
      <vt:lpstr>PowerPoint Presentation</vt:lpstr>
      <vt:lpstr>PowerPoint Presentation</vt:lpstr>
      <vt:lpstr>Good Teaching?</vt:lpstr>
      <vt:lpstr>PowerPoint Presentation</vt:lpstr>
      <vt:lpstr>Question Time!</vt:lpstr>
      <vt:lpstr>PowerPoint Presentation</vt:lpstr>
      <vt:lpstr>Force Concept Inventory Scores</vt:lpstr>
      <vt:lpstr>PowerPoint Presentation</vt:lpstr>
      <vt:lpstr>Best Lesson Ever</vt:lpstr>
      <vt:lpstr>PowerPoint Presentation</vt:lpstr>
      <vt:lpstr>Teacher Doesn’t Matter</vt:lpstr>
      <vt:lpstr>Teacher Doesn’t Matter</vt:lpstr>
      <vt:lpstr>A Scientific Revolution for Teaching</vt:lpstr>
      <vt:lpstr>What happens in students’ brains when they learn?</vt:lpstr>
      <vt:lpstr>My Proposal:</vt:lpstr>
      <vt:lpstr>PowerPoint Presentation</vt:lpstr>
      <vt:lpstr>PowerPoint Presentation</vt:lpstr>
      <vt:lpstr>PowerPoint Presentation</vt:lpstr>
      <vt:lpstr>Grey Matter Grows with Learning</vt:lpstr>
      <vt:lpstr>Watch the Brain Learn</vt:lpstr>
      <vt:lpstr>Watch the Brain Learn</vt:lpstr>
      <vt:lpstr>The Skilled Expert</vt:lpstr>
      <vt:lpstr>The Novice</vt:lpstr>
      <vt:lpstr>Structured Groups</vt:lpstr>
      <vt:lpstr>Implications for Teaching</vt:lpstr>
      <vt:lpstr>Who is our student?</vt:lpstr>
      <vt:lpstr>PowerPoint Presentation</vt:lpstr>
      <vt:lpstr>Survivor</vt:lpstr>
      <vt:lpstr>Control its Body</vt:lpstr>
      <vt:lpstr>Avoid Danger</vt:lpstr>
      <vt:lpstr>Find Pleasurable Things</vt:lpstr>
      <vt:lpstr>Understand its Environment</vt:lpstr>
      <vt:lpstr>PowerPoint Presentation</vt:lpstr>
      <vt:lpstr>PowerPoint Presentation</vt:lpstr>
      <vt:lpstr>Deeply Wired</vt:lpstr>
      <vt:lpstr>PowerPoint Presentation</vt:lpstr>
      <vt:lpstr>This guy would say …</vt:lpstr>
      <vt:lpstr>PowerPoint Presentation</vt:lpstr>
      <vt:lpstr>Learning in Action</vt:lpstr>
      <vt:lpstr>Why that response?</vt:lpstr>
      <vt:lpstr>PowerPoint Presentation</vt:lpstr>
      <vt:lpstr>Pleasure!</vt:lpstr>
      <vt:lpstr>Fundamental Rule of Neuroscience</vt:lpstr>
      <vt:lpstr>Doing Science</vt:lpstr>
      <vt:lpstr>Implications for Teaching</vt:lpstr>
      <vt:lpstr>Skill-Testing Question</vt:lpstr>
      <vt:lpstr>Skill-Testing Question</vt:lpstr>
      <vt:lpstr>Empty Vessel Model</vt:lpstr>
      <vt:lpstr>Knowledge is built from primitive pieces</vt:lpstr>
      <vt:lpstr>As we learn, connections grow</vt:lpstr>
      <vt:lpstr>Networks of knowledge resources form</vt:lpstr>
      <vt:lpstr>Prior Knowledge</vt:lpstr>
      <vt:lpstr>PowerPoint Presentation</vt:lpstr>
      <vt:lpstr>Prior Knowledge</vt:lpstr>
      <vt:lpstr>You want this network to activate</vt:lpstr>
      <vt:lpstr>Instead, this one is activated!</vt:lpstr>
      <vt:lpstr>Both are in there!</vt:lpstr>
      <vt:lpstr>Prior Knowledge</vt:lpstr>
      <vt:lpstr>The Expert</vt:lpstr>
      <vt:lpstr>The Novice</vt:lpstr>
      <vt:lpstr>Learning = connecting new ideas to our prior knowledge</vt:lpstr>
      <vt:lpstr>Prior Knowledge</vt:lpstr>
      <vt:lpstr>PowerPoint Presentation</vt:lpstr>
      <vt:lpstr>Math Problem!</vt:lpstr>
      <vt:lpstr>Math Problem?</vt:lpstr>
      <vt:lpstr>Time for a test!</vt:lpstr>
      <vt:lpstr>Learn This!</vt:lpstr>
      <vt:lpstr>Test Time!</vt:lpstr>
      <vt:lpstr>Discuss!</vt:lpstr>
      <vt:lpstr>PowerPoint Presentation</vt:lpstr>
      <vt:lpstr>PowerPoint Presentation</vt:lpstr>
      <vt:lpstr>PowerPoint Presentation</vt:lpstr>
      <vt:lpstr>PowerPoint Presentation</vt:lpstr>
      <vt:lpstr>Test Time!</vt:lpstr>
      <vt:lpstr>Prior Knowledge</vt:lpstr>
      <vt:lpstr>Implications for Teaching</vt:lpstr>
      <vt:lpstr>Teaching is a Wiring Problem</vt:lpstr>
      <vt:lpstr>How to make connections?</vt:lpstr>
      <vt:lpstr>Cognitive Learning Cycle</vt:lpstr>
      <vt:lpstr>Brain’s Learning Engine</vt:lpstr>
      <vt:lpstr>PowerPoint Presentation</vt:lpstr>
      <vt:lpstr>In which part of this cycle can teachers participate?</vt:lpstr>
      <vt:lpstr>In which part of this cycle can teachers participate?</vt:lpstr>
      <vt:lpstr>Only students can connect!</vt:lpstr>
      <vt:lpstr>Do, Test</vt:lpstr>
      <vt:lpstr>Scientific Model:</vt:lpstr>
      <vt:lpstr>Implications for Teaching</vt:lpstr>
      <vt:lpstr>Oomph!</vt:lpstr>
      <vt:lpstr>Oomph!</vt:lpstr>
      <vt:lpstr>PowerPoint Presentation</vt:lpstr>
      <vt:lpstr>Pedagogy: Constructivism</vt:lpstr>
      <vt:lpstr>Active Learning</vt:lpstr>
      <vt:lpstr>Active Learning Reduces Failures</vt:lpstr>
      <vt:lpstr>Improves Student Performance</vt:lpstr>
      <vt:lpstr>Force Concept Inventory Scores</vt:lpstr>
      <vt:lpstr>Good Teaching?</vt:lpstr>
      <vt:lpstr>Why is this Important?</vt:lpstr>
      <vt:lpstr>The “Brilliance” Stereotype</vt:lpstr>
      <vt:lpstr>Ontario Association of Physics Teachers</vt:lpstr>
      <vt:lpstr>Teaching is an   </vt:lpstr>
      <vt:lpstr>Design Specifications: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Electricity by Inquiry</dc:title>
  <dc:creator>Chris Meyer</dc:creator>
  <cp:lastModifiedBy>Chris Meyer</cp:lastModifiedBy>
  <cp:revision>919</cp:revision>
  <cp:lastPrinted>2014-10-16T13:09:03Z</cp:lastPrinted>
  <dcterms:created xsi:type="dcterms:W3CDTF">2011-11-28T00:45:59Z</dcterms:created>
  <dcterms:modified xsi:type="dcterms:W3CDTF">2018-02-23T02:48:41Z</dcterms:modified>
</cp:coreProperties>
</file>