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 id="2147484274" r:id="rId2"/>
    <p:sldMasterId id="2147484289" r:id="rId3"/>
  </p:sldMasterIdLst>
  <p:notesMasterIdLst>
    <p:notesMasterId r:id="rId89"/>
  </p:notesMasterIdLst>
  <p:sldIdLst>
    <p:sldId id="997" r:id="rId4"/>
    <p:sldId id="1063" r:id="rId5"/>
    <p:sldId id="1064" r:id="rId6"/>
    <p:sldId id="1094" r:id="rId7"/>
    <p:sldId id="1065" r:id="rId8"/>
    <p:sldId id="1066" r:id="rId9"/>
    <p:sldId id="1067" r:id="rId10"/>
    <p:sldId id="1068" r:id="rId11"/>
    <p:sldId id="1069" r:id="rId12"/>
    <p:sldId id="1070" r:id="rId13"/>
    <p:sldId id="949" r:id="rId14"/>
    <p:sldId id="1072" r:id="rId15"/>
    <p:sldId id="1073" r:id="rId16"/>
    <p:sldId id="950" r:id="rId17"/>
    <p:sldId id="872" r:id="rId18"/>
    <p:sldId id="874" r:id="rId19"/>
    <p:sldId id="1075" r:id="rId20"/>
    <p:sldId id="1000" r:id="rId21"/>
    <p:sldId id="841" r:id="rId22"/>
    <p:sldId id="842" r:id="rId23"/>
    <p:sldId id="843" r:id="rId24"/>
    <p:sldId id="998" r:id="rId25"/>
    <p:sldId id="889" r:id="rId26"/>
    <p:sldId id="845" r:id="rId27"/>
    <p:sldId id="999" r:id="rId28"/>
    <p:sldId id="847" r:id="rId29"/>
    <p:sldId id="1076" r:id="rId30"/>
    <p:sldId id="1077" r:id="rId31"/>
    <p:sldId id="853" r:id="rId32"/>
    <p:sldId id="1001" r:id="rId33"/>
    <p:sldId id="1079" r:id="rId34"/>
    <p:sldId id="1050" r:id="rId35"/>
    <p:sldId id="1051" r:id="rId36"/>
    <p:sldId id="1004" r:id="rId37"/>
    <p:sldId id="1017" r:id="rId38"/>
    <p:sldId id="1078" r:id="rId39"/>
    <p:sldId id="1005" r:id="rId40"/>
    <p:sldId id="1006" r:id="rId41"/>
    <p:sldId id="1007" r:id="rId42"/>
    <p:sldId id="1080" r:id="rId43"/>
    <p:sldId id="1081" r:id="rId44"/>
    <p:sldId id="1018" r:id="rId45"/>
    <p:sldId id="1019" r:id="rId46"/>
    <p:sldId id="1047" r:id="rId47"/>
    <p:sldId id="1022" r:id="rId48"/>
    <p:sldId id="1023" r:id="rId49"/>
    <p:sldId id="1024" r:id="rId50"/>
    <p:sldId id="1083" r:id="rId51"/>
    <p:sldId id="1084" r:id="rId52"/>
    <p:sldId id="1082" r:id="rId53"/>
    <p:sldId id="1025" r:id="rId54"/>
    <p:sldId id="1026" r:id="rId55"/>
    <p:sldId id="1027" r:id="rId56"/>
    <p:sldId id="1028" r:id="rId57"/>
    <p:sldId id="1029" r:id="rId58"/>
    <p:sldId id="1032" r:id="rId59"/>
    <p:sldId id="1035" r:id="rId60"/>
    <p:sldId id="1036" r:id="rId61"/>
    <p:sldId id="1038" r:id="rId62"/>
    <p:sldId id="857" r:id="rId63"/>
    <p:sldId id="1055" r:id="rId64"/>
    <p:sldId id="1085" r:id="rId65"/>
    <p:sldId id="1039" r:id="rId66"/>
    <p:sldId id="1037" r:id="rId67"/>
    <p:sldId id="1086" r:id="rId68"/>
    <p:sldId id="953" r:id="rId69"/>
    <p:sldId id="1087" r:id="rId70"/>
    <p:sldId id="1088" r:id="rId71"/>
    <p:sldId id="1089" r:id="rId72"/>
    <p:sldId id="1091" r:id="rId73"/>
    <p:sldId id="1092" r:id="rId74"/>
    <p:sldId id="1042" r:id="rId75"/>
    <p:sldId id="1040" r:id="rId76"/>
    <p:sldId id="1041" r:id="rId77"/>
    <p:sldId id="1043" r:id="rId78"/>
    <p:sldId id="1044" r:id="rId79"/>
    <p:sldId id="1096" r:id="rId80"/>
    <p:sldId id="1061" r:id="rId81"/>
    <p:sldId id="931" r:id="rId82"/>
    <p:sldId id="942" r:id="rId83"/>
    <p:sldId id="943" r:id="rId84"/>
    <p:sldId id="945" r:id="rId85"/>
    <p:sldId id="996" r:id="rId86"/>
    <p:sldId id="927" r:id="rId87"/>
    <p:sldId id="1095" r:id="rId88"/>
  </p:sldIdLst>
  <p:sldSz cx="9144000" cy="6858000" type="screen4x3"/>
  <p:notesSz cx="6858000" cy="9144000"/>
  <p:custDataLst>
    <p:tags r:id="rId90"/>
  </p:custDataLst>
  <p:defaultTextStyle>
    <a:defPPr>
      <a:defRPr lang="en-US"/>
    </a:defPPr>
    <a:lvl1pPr algn="l" rtl="0" eaLnBrk="0" fontAlgn="base" hangingPunct="0">
      <a:spcBef>
        <a:spcPct val="0"/>
      </a:spcBef>
      <a:spcAft>
        <a:spcPct val="0"/>
      </a:spcAft>
      <a:defRPr kern="1200">
        <a:solidFill>
          <a:schemeClr val="tx1"/>
        </a:solidFill>
        <a:latin typeface="Garamond" pitchFamily="18" charset="0"/>
        <a:ea typeface="+mn-ea"/>
        <a:cs typeface="+mn-cs"/>
      </a:defRPr>
    </a:lvl1pPr>
    <a:lvl2pPr marL="457200" algn="l" rtl="0" eaLnBrk="0" fontAlgn="base" hangingPunct="0">
      <a:spcBef>
        <a:spcPct val="0"/>
      </a:spcBef>
      <a:spcAft>
        <a:spcPct val="0"/>
      </a:spcAft>
      <a:defRPr kern="1200">
        <a:solidFill>
          <a:schemeClr val="tx1"/>
        </a:solidFill>
        <a:latin typeface="Garamond" pitchFamily="18" charset="0"/>
        <a:ea typeface="+mn-ea"/>
        <a:cs typeface="+mn-cs"/>
      </a:defRPr>
    </a:lvl2pPr>
    <a:lvl3pPr marL="914400" algn="l" rtl="0" eaLnBrk="0" fontAlgn="base" hangingPunct="0">
      <a:spcBef>
        <a:spcPct val="0"/>
      </a:spcBef>
      <a:spcAft>
        <a:spcPct val="0"/>
      </a:spcAft>
      <a:defRPr kern="1200">
        <a:solidFill>
          <a:schemeClr val="tx1"/>
        </a:solidFill>
        <a:latin typeface="Garamond" pitchFamily="18" charset="0"/>
        <a:ea typeface="+mn-ea"/>
        <a:cs typeface="+mn-cs"/>
      </a:defRPr>
    </a:lvl3pPr>
    <a:lvl4pPr marL="1371600" algn="l" rtl="0" eaLnBrk="0" fontAlgn="base" hangingPunct="0">
      <a:spcBef>
        <a:spcPct val="0"/>
      </a:spcBef>
      <a:spcAft>
        <a:spcPct val="0"/>
      </a:spcAft>
      <a:defRPr kern="1200">
        <a:solidFill>
          <a:schemeClr val="tx1"/>
        </a:solidFill>
        <a:latin typeface="Garamond" pitchFamily="18" charset="0"/>
        <a:ea typeface="+mn-ea"/>
        <a:cs typeface="+mn-cs"/>
      </a:defRPr>
    </a:lvl4pPr>
    <a:lvl5pPr marL="1828800" algn="l" rtl="0" eaLnBrk="0" fontAlgn="base" hangingPunct="0">
      <a:spcBef>
        <a:spcPct val="0"/>
      </a:spcBef>
      <a:spcAft>
        <a:spcPct val="0"/>
      </a:spcAft>
      <a:defRPr kern="1200">
        <a:solidFill>
          <a:schemeClr val="tx1"/>
        </a:solidFill>
        <a:latin typeface="Garamond" pitchFamily="18" charset="0"/>
        <a:ea typeface="+mn-ea"/>
        <a:cs typeface="+mn-cs"/>
      </a:defRPr>
    </a:lvl5pPr>
    <a:lvl6pPr marL="2286000" algn="l" defTabSz="914400" rtl="0" eaLnBrk="1" latinLnBrk="0" hangingPunct="1">
      <a:defRPr kern="1200">
        <a:solidFill>
          <a:schemeClr val="tx1"/>
        </a:solidFill>
        <a:latin typeface="Garamond" pitchFamily="18" charset="0"/>
        <a:ea typeface="+mn-ea"/>
        <a:cs typeface="+mn-cs"/>
      </a:defRPr>
    </a:lvl6pPr>
    <a:lvl7pPr marL="2743200" algn="l" defTabSz="914400" rtl="0" eaLnBrk="1" latinLnBrk="0" hangingPunct="1">
      <a:defRPr kern="1200">
        <a:solidFill>
          <a:schemeClr val="tx1"/>
        </a:solidFill>
        <a:latin typeface="Garamond" pitchFamily="18" charset="0"/>
        <a:ea typeface="+mn-ea"/>
        <a:cs typeface="+mn-cs"/>
      </a:defRPr>
    </a:lvl7pPr>
    <a:lvl8pPr marL="3200400" algn="l" defTabSz="914400" rtl="0" eaLnBrk="1" latinLnBrk="0" hangingPunct="1">
      <a:defRPr kern="1200">
        <a:solidFill>
          <a:schemeClr val="tx1"/>
        </a:solidFill>
        <a:latin typeface="Garamond" pitchFamily="18" charset="0"/>
        <a:ea typeface="+mn-ea"/>
        <a:cs typeface="+mn-cs"/>
      </a:defRPr>
    </a:lvl8pPr>
    <a:lvl9pPr marL="3657600" algn="l" defTabSz="914400" rtl="0" eaLnBrk="1" latinLnBrk="0" hangingPunct="1">
      <a:defRPr kern="1200">
        <a:solidFill>
          <a:schemeClr val="tx1"/>
        </a:solidFill>
        <a:latin typeface="Garamond"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D629"/>
    <a:srgbClr val="F8F8F8"/>
    <a:srgbClr val="00B050"/>
    <a:srgbClr val="753FCE"/>
    <a:srgbClr val="0099CC"/>
    <a:srgbClr val="0A47FF"/>
    <a:srgbClr val="826900"/>
    <a:srgbClr val="89DFA4"/>
    <a:srgbClr val="AC8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20" autoAdjust="0"/>
    <p:restoredTop sz="94110" autoAdjust="0"/>
  </p:normalViewPr>
  <p:slideViewPr>
    <p:cSldViewPr snapToGrid="0">
      <p:cViewPr varScale="1">
        <p:scale>
          <a:sx n="80" d="100"/>
          <a:sy n="80" d="100"/>
        </p:scale>
        <p:origin x="60" y="492"/>
      </p:cViewPr>
      <p:guideLst>
        <p:guide orient="horz" pos="2160"/>
        <p:guide pos="2880"/>
      </p:guideLst>
    </p:cSldViewPr>
  </p:slideViewPr>
  <p:notesTextViewPr>
    <p:cViewPr>
      <p:scale>
        <a:sx n="100" d="100"/>
        <a:sy n="100" d="100"/>
      </p:scale>
      <p:origin x="0" y="0"/>
    </p:cViewPr>
  </p:notesTextViewPr>
  <p:notesViewPr>
    <p:cSldViewPr snapToGrid="0">
      <p:cViewPr varScale="1">
        <p:scale>
          <a:sx n="82" d="100"/>
          <a:sy n="82" d="100"/>
        </p:scale>
        <p:origin x="-200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tags" Target="tags/tag1.xml"/><Relationship Id="rId95" Type="http://schemas.microsoft.com/office/2015/10/relationships/revisionInfo" Target="revisionInfo.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9549AAC6-9640-4234-8CFE-23BA13838A41}" type="datetimeFigureOut">
              <a:rPr lang="en-US"/>
              <a:pPr>
                <a:defRPr/>
              </a:pPr>
              <a:t>8/20/2017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FB94444D-C6C5-4A71-BB06-A1DD9A0DDE06}" type="slidenum">
              <a:rPr lang="en-US"/>
              <a:pPr>
                <a:defRPr/>
              </a:pPr>
              <a:t>‹#›</a:t>
            </a:fld>
            <a:endParaRPr lang="en-US"/>
          </a:p>
        </p:txBody>
      </p:sp>
    </p:spTree>
    <p:extLst>
      <p:ext uri="{BB962C8B-B14F-4D97-AF65-F5344CB8AC3E}">
        <p14:creationId xmlns:p14="http://schemas.microsoft.com/office/powerpoint/2010/main" val="31483804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227760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2887927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18</a:t>
            </a:fld>
            <a:endParaRPr lang="en-US"/>
          </a:p>
        </p:txBody>
      </p:sp>
    </p:spTree>
    <p:extLst>
      <p:ext uri="{BB962C8B-B14F-4D97-AF65-F5344CB8AC3E}">
        <p14:creationId xmlns:p14="http://schemas.microsoft.com/office/powerpoint/2010/main" val="3395124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19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20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And if you give them to a cranky expert,</a:t>
            </a:r>
            <a:r>
              <a:rPr lang="en-US" baseline="0"/>
              <a:t> they will growl with disdain:</a:t>
            </a:r>
          </a:p>
          <a:p>
            <a:r>
              <a:rPr lang="en-US" baseline="0"/>
              <a:t>But they provide a revolutionary window into our students understanding and the effectiveness of our instruction.</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21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3362564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 now we have</a:t>
            </a:r>
            <a:r>
              <a:rPr lang="en-US" baseline="0" dirty="0"/>
              <a:t> an answer: how much do students improve under the benefit of out wisdom?</a:t>
            </a:r>
          </a:p>
          <a:p>
            <a:r>
              <a:rPr lang="en-US" baseline="0" dirty="0"/>
              <a:t>And what happens to the rest?</a:t>
            </a:r>
            <a:r>
              <a:rPr lang="en-GB" baseline="0" dirty="0"/>
              <a:t> Why didn’t our carefully crafted wisdom stick?</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23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All of us teachers have long sensed that this was the case. We have all had the experience …</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24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2928637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bwMode="auto">
          <a:xfrm>
            <a:off x="1143000" y="693738"/>
            <a:ext cx="4570413" cy="3429000"/>
          </a:xfrm>
          <a:solidFill>
            <a:srgbClr val="FFFFFF"/>
          </a:solidFill>
          <a:ln>
            <a:solidFill>
              <a:srgbClr val="000000"/>
            </a:solidFill>
            <a:miter lim="800000"/>
            <a:headEnd/>
            <a:tailEnd/>
          </a:ln>
        </p:spPr>
      </p:sp>
      <p:sp>
        <p:nvSpPr>
          <p:cNvPr id="53251" name="Rectangle 2"/>
          <p:cNvSpPr>
            <a:spLocks noGrp="1" noChangeArrowheads="1"/>
          </p:cNvSpPr>
          <p:nvPr>
            <p:ph type="body" idx="1"/>
          </p:nvPr>
        </p:nvSpPr>
        <p:spPr bwMode="auto">
          <a:noFill/>
        </p:spPr>
        <p:txBody>
          <a:bodyPr wrap="none" numCol="1" anchor="ctr" anchorCtr="0" compatLnSpc="1">
            <a:prstTxWarp prst="textNoShape">
              <a:avLst/>
            </a:prstTxWarp>
          </a:bodyPr>
          <a:lstStyle/>
          <a:p>
            <a:pPr eaLnBrk="1" hangingPunct="1">
              <a:spcBef>
                <a:spcPct val="0"/>
              </a:spcBef>
            </a:pPr>
            <a:r>
              <a:rPr lang="en-US" dirty="0"/>
              <a:t>While we are left wondering:</a:t>
            </a:r>
          </a:p>
          <a:p>
            <a:pPr eaLnBrk="1" hangingPunct="1">
              <a:spcBef>
                <a:spcPct val="0"/>
              </a:spcBef>
            </a:pPr>
            <a:r>
              <a:rPr lang="en-US" dirty="0"/>
              <a:t>… </a:t>
            </a:r>
            <a:r>
              <a:rPr lang="en-US" baseline="0" dirty="0"/>
              <a:t>how did I get stuck teaching this course and when can I get back to my research.</a:t>
            </a:r>
            <a:endParaRPr lang="en-CA"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927709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355005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FCI was part</a:t>
            </a:r>
            <a:r>
              <a:rPr lang="en-US" baseline="0" dirty="0"/>
              <a:t> of the early wave of research that began to transform teaching into an empirical science. Almost thirty years later, we are in the midst of a full scientific revolution for teaching.  The excitement and great potential of this is what brings me here today. When we harness the powers of science, we can replace our instinctual reactions to our students’ learning difficulties:</a:t>
            </a:r>
            <a:endParaRPr lang="en-US" dirty="0"/>
          </a:p>
        </p:txBody>
      </p:sp>
      <p:sp>
        <p:nvSpPr>
          <p:cNvPr id="4" name="Slide Number Placeholder 3"/>
          <p:cNvSpPr>
            <a:spLocks noGrp="1"/>
          </p:cNvSpPr>
          <p:nvPr>
            <p:ph type="sldNum" sz="quarter" idx="10"/>
          </p:nvPr>
        </p:nvSpPr>
        <p:spPr/>
        <p:txBody>
          <a:bodyPr/>
          <a:lstStyle/>
          <a:p>
            <a:pPr>
              <a:defRPr/>
            </a:pPr>
            <a:fld id="{FC2592BF-9787-48A8-8A3C-56749D6FC0AD}" type="slidenum">
              <a:rPr lang="en-US"/>
              <a:pPr>
                <a:defRPr/>
              </a:pPr>
              <a:t>29</a:t>
            </a:fld>
            <a:endParaRPr lang="en-US"/>
          </a:p>
        </p:txBody>
      </p:sp>
    </p:spTree>
    <p:extLst>
      <p:ext uri="{BB962C8B-B14F-4D97-AF65-F5344CB8AC3E}">
        <p14:creationId xmlns:p14="http://schemas.microsoft.com/office/powerpoint/2010/main" val="36394716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bwMode="auto">
          <a:xfrm>
            <a:off x="1143000" y="693738"/>
            <a:ext cx="4570413" cy="3429000"/>
          </a:xfrm>
          <a:solidFill>
            <a:srgbClr val="FFFFFF"/>
          </a:solidFill>
          <a:ln>
            <a:solidFill>
              <a:srgbClr val="000000"/>
            </a:solidFill>
            <a:miter lim="800000"/>
            <a:headEnd/>
            <a:tailEnd/>
          </a:ln>
        </p:spPr>
      </p:sp>
      <p:sp>
        <p:nvSpPr>
          <p:cNvPr id="53251" name="Rectangle 2"/>
          <p:cNvSpPr>
            <a:spLocks noGrp="1" noChangeArrowheads="1"/>
          </p:cNvSpPr>
          <p:nvPr>
            <p:ph type="body" idx="1"/>
          </p:nvPr>
        </p:nvSpPr>
        <p:spPr bwMode="auto">
          <a:noFill/>
        </p:spPr>
        <p:txBody>
          <a:bodyPr wrap="none" numCol="1" anchor="ctr" anchorCtr="0" compatLnSpc="1">
            <a:prstTxWarp prst="textNoShape">
              <a:avLst/>
            </a:prstTxWarp>
          </a:bodyPr>
          <a:lstStyle/>
          <a:p>
            <a:pPr eaLnBrk="1" hangingPunct="1">
              <a:spcBef>
                <a:spcPct val="0"/>
              </a:spcBef>
            </a:pPr>
            <a:endParaRPr lang="en-CA" dirty="0"/>
          </a:p>
        </p:txBody>
      </p:sp>
    </p:spTree>
    <p:extLst>
      <p:ext uri="{BB962C8B-B14F-4D97-AF65-F5344CB8AC3E}">
        <p14:creationId xmlns:p14="http://schemas.microsoft.com/office/powerpoint/2010/main" val="136646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bwMode="auto">
          <a:xfrm>
            <a:off x="1143000" y="693738"/>
            <a:ext cx="4570413" cy="3429000"/>
          </a:xfrm>
          <a:solidFill>
            <a:srgbClr val="FFFFFF"/>
          </a:solidFill>
          <a:ln>
            <a:solidFill>
              <a:srgbClr val="000000"/>
            </a:solidFill>
            <a:miter lim="800000"/>
            <a:headEnd/>
            <a:tailEnd/>
          </a:ln>
        </p:spPr>
      </p:sp>
      <p:sp>
        <p:nvSpPr>
          <p:cNvPr id="53251" name="Rectangle 2"/>
          <p:cNvSpPr>
            <a:spLocks noGrp="1" noChangeArrowheads="1"/>
          </p:cNvSpPr>
          <p:nvPr>
            <p:ph type="body" idx="1"/>
          </p:nvPr>
        </p:nvSpPr>
        <p:spPr bwMode="auto">
          <a:noFill/>
        </p:spPr>
        <p:txBody>
          <a:bodyPr wrap="none" numCol="1" anchor="ctr" anchorCtr="0" compatLnSpc="1">
            <a:prstTxWarp prst="textNoShape">
              <a:avLst/>
            </a:prstTxWarp>
          </a:bodyPr>
          <a:lstStyle/>
          <a:p>
            <a:pPr eaLnBrk="1" hangingPunct="1">
              <a:spcBef>
                <a:spcPct val="0"/>
              </a:spcBef>
            </a:pPr>
            <a:endParaRPr lang="en-CA" dirty="0"/>
          </a:p>
        </p:txBody>
      </p:sp>
    </p:spTree>
    <p:extLst>
      <p:ext uri="{BB962C8B-B14F-4D97-AF65-F5344CB8AC3E}">
        <p14:creationId xmlns:p14="http://schemas.microsoft.com/office/powerpoint/2010/main" val="4281390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bwMode="auto">
          <a:xfrm>
            <a:off x="1143000" y="693738"/>
            <a:ext cx="4570413" cy="3429000"/>
          </a:xfrm>
          <a:solidFill>
            <a:srgbClr val="FFFFFF"/>
          </a:solidFill>
          <a:ln>
            <a:solidFill>
              <a:srgbClr val="000000"/>
            </a:solidFill>
            <a:miter lim="800000"/>
            <a:headEnd/>
            <a:tailEnd/>
          </a:ln>
        </p:spPr>
      </p:sp>
      <p:sp>
        <p:nvSpPr>
          <p:cNvPr id="53251" name="Rectangle 2"/>
          <p:cNvSpPr>
            <a:spLocks noGrp="1" noChangeArrowheads="1"/>
          </p:cNvSpPr>
          <p:nvPr>
            <p:ph type="body" idx="1"/>
          </p:nvPr>
        </p:nvSpPr>
        <p:spPr bwMode="auto">
          <a:noFill/>
        </p:spPr>
        <p:txBody>
          <a:bodyPr wrap="none" numCol="1" anchor="ctr" anchorCtr="0" compatLnSpc="1">
            <a:prstTxWarp prst="textNoShape">
              <a:avLst/>
            </a:prstTxWarp>
          </a:bodyPr>
          <a:lstStyle/>
          <a:p>
            <a:pPr eaLnBrk="1" hangingPunct="1">
              <a:spcBef>
                <a:spcPct val="0"/>
              </a:spcBef>
            </a:pPr>
            <a:endParaRPr lang="en-CA" dirty="0"/>
          </a:p>
        </p:txBody>
      </p:sp>
    </p:spTree>
    <p:extLst>
      <p:ext uri="{BB962C8B-B14F-4D97-AF65-F5344CB8AC3E}">
        <p14:creationId xmlns:p14="http://schemas.microsoft.com/office/powerpoint/2010/main" val="20330629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bwMode="auto">
          <a:xfrm>
            <a:off x="1143000" y="693738"/>
            <a:ext cx="4570413" cy="3429000"/>
          </a:xfrm>
          <a:solidFill>
            <a:srgbClr val="FFFFFF"/>
          </a:solidFill>
          <a:ln>
            <a:solidFill>
              <a:srgbClr val="000000"/>
            </a:solidFill>
            <a:miter lim="800000"/>
            <a:headEnd/>
            <a:tailEnd/>
          </a:ln>
        </p:spPr>
      </p:sp>
      <p:sp>
        <p:nvSpPr>
          <p:cNvPr id="53251" name="Rectangle 2"/>
          <p:cNvSpPr>
            <a:spLocks noGrp="1" noChangeArrowheads="1"/>
          </p:cNvSpPr>
          <p:nvPr>
            <p:ph type="body" idx="1"/>
          </p:nvPr>
        </p:nvSpPr>
        <p:spPr bwMode="auto">
          <a:noFill/>
        </p:spPr>
        <p:txBody>
          <a:bodyPr wrap="none" numCol="1" anchor="ctr" anchorCtr="0" compatLnSpc="1">
            <a:prstTxWarp prst="textNoShape">
              <a:avLst/>
            </a:prstTxWarp>
          </a:bodyPr>
          <a:lstStyle/>
          <a:p>
            <a:r>
              <a:rPr lang="en-US" dirty="0"/>
              <a:t>Billions of neurons</a:t>
            </a:r>
          </a:p>
          <a:p>
            <a:r>
              <a:rPr lang="en-US" dirty="0"/>
              <a:t>10 000 connections per neuron</a:t>
            </a:r>
          </a:p>
          <a:p>
            <a:r>
              <a:rPr lang="en-US" dirty="0"/>
              <a:t>Learning takes place when neurons repeatedly fire together</a:t>
            </a:r>
          </a:p>
          <a:p>
            <a:r>
              <a:rPr lang="en-US" dirty="0"/>
              <a:t>Connections strengthen</a:t>
            </a:r>
          </a:p>
          <a:p>
            <a:pPr eaLnBrk="1" hangingPunct="1">
              <a:spcBef>
                <a:spcPct val="0"/>
              </a:spcBef>
            </a:pPr>
            <a:endParaRPr lang="en-CA" dirty="0"/>
          </a:p>
        </p:txBody>
      </p:sp>
    </p:spTree>
    <p:extLst>
      <p:ext uri="{BB962C8B-B14F-4D97-AF65-F5344CB8AC3E}">
        <p14:creationId xmlns:p14="http://schemas.microsoft.com/office/powerpoint/2010/main" val="4218254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632178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bwMode="auto">
          <a:xfrm>
            <a:off x="1143000" y="693738"/>
            <a:ext cx="4570413" cy="3429000"/>
          </a:xfrm>
          <a:solidFill>
            <a:srgbClr val="FFFFFF"/>
          </a:solidFill>
          <a:ln>
            <a:solidFill>
              <a:srgbClr val="000000"/>
            </a:solidFill>
            <a:miter lim="800000"/>
            <a:headEnd/>
            <a:tailEnd/>
          </a:ln>
        </p:spPr>
      </p:sp>
      <p:sp>
        <p:nvSpPr>
          <p:cNvPr id="53251" name="Rectangle 2"/>
          <p:cNvSpPr>
            <a:spLocks noGrp="1" noChangeArrowheads="1"/>
          </p:cNvSpPr>
          <p:nvPr>
            <p:ph type="body" idx="1"/>
          </p:nvPr>
        </p:nvSpPr>
        <p:spPr bwMode="auto">
          <a:noFill/>
        </p:spPr>
        <p:txBody>
          <a:bodyPr wrap="none" numCol="1" anchor="ctr" anchorCtr="0" compatLnSpc="1">
            <a:prstTxWarp prst="textNoShape">
              <a:avLst/>
            </a:prstTxWarp>
          </a:bodyPr>
          <a:lstStyle/>
          <a:p>
            <a:pPr eaLnBrk="1" hangingPunct="1">
              <a:spcBef>
                <a:spcPct val="0"/>
              </a:spcBef>
            </a:pPr>
            <a:endParaRPr lang="en-CA" dirty="0"/>
          </a:p>
        </p:txBody>
      </p:sp>
    </p:spTree>
    <p:extLst>
      <p:ext uri="{BB962C8B-B14F-4D97-AF65-F5344CB8AC3E}">
        <p14:creationId xmlns:p14="http://schemas.microsoft.com/office/powerpoint/2010/main" val="10114950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13249891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3170109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9782807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25255349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18208369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19427466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a:t>
            </a:r>
            <a:r>
              <a:rPr lang="en-US" baseline="0" dirty="0"/>
              <a:t> few examples to help us compare the explanatory power of these two models.</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37805603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cover this material</a:t>
            </a:r>
            <a:r>
              <a:rPr lang="en-US" baseline="0" dirty="0"/>
              <a:t> …. Why does this happen.</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13701594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23452284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38000279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18961023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20725773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1728834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stand</a:t>
            </a:r>
            <a:r>
              <a:rPr lang="en-US" baseline="0" dirty="0"/>
              <a:t> on tables. You know someone’s really teaching when …</a:t>
            </a:r>
          </a:p>
          <a:p>
            <a:r>
              <a:rPr lang="en-US" baseline="0" dirty="0"/>
              <a:t>But wherein lies their power? How far does the power of the charismatic teacher extend?</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11</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12851646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bwMode="auto">
          <a:xfrm>
            <a:off x="1143000" y="693738"/>
            <a:ext cx="4570413" cy="3429000"/>
          </a:xfrm>
          <a:solidFill>
            <a:srgbClr val="FFFFFF"/>
          </a:solidFill>
          <a:ln>
            <a:solidFill>
              <a:srgbClr val="000000"/>
            </a:solidFill>
            <a:miter lim="800000"/>
            <a:headEnd/>
            <a:tailEnd/>
          </a:ln>
        </p:spPr>
      </p:sp>
      <p:sp>
        <p:nvSpPr>
          <p:cNvPr id="53251" name="Rectangle 2"/>
          <p:cNvSpPr>
            <a:spLocks noGrp="1" noChangeArrowheads="1"/>
          </p:cNvSpPr>
          <p:nvPr>
            <p:ph type="body" idx="1"/>
          </p:nvPr>
        </p:nvSpPr>
        <p:spPr bwMode="auto">
          <a:noFill/>
        </p:spPr>
        <p:txBody>
          <a:bodyPr wrap="none" numCol="1" anchor="ctr" anchorCtr="0" compatLnSpc="1">
            <a:prstTxWarp prst="textNoShape">
              <a:avLst/>
            </a:prstTxWarp>
          </a:bodyPr>
          <a:lstStyle/>
          <a:p>
            <a:pPr eaLnBrk="1" hangingPunct="1">
              <a:spcBef>
                <a:spcPct val="0"/>
              </a:spcBef>
            </a:pPr>
            <a:endParaRPr lang="en-CA" dirty="0"/>
          </a:p>
        </p:txBody>
      </p:sp>
    </p:spTree>
    <p:extLst>
      <p:ext uri="{BB962C8B-B14F-4D97-AF65-F5344CB8AC3E}">
        <p14:creationId xmlns:p14="http://schemas.microsoft.com/office/powerpoint/2010/main" val="22142844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40309033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Based on perception-cycle that brainy organisms use to interact with their environment.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When this cycle operates well, the brain makes rich sets of connections.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28172508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bwMode="auto">
          <a:xfrm>
            <a:off x="1143000" y="693738"/>
            <a:ext cx="4570413" cy="3429000"/>
          </a:xfrm>
          <a:solidFill>
            <a:srgbClr val="FFFFFF"/>
          </a:solidFill>
          <a:ln>
            <a:solidFill>
              <a:srgbClr val="000000"/>
            </a:solidFill>
            <a:miter lim="800000"/>
            <a:headEnd/>
            <a:tailEnd/>
          </a:ln>
        </p:spPr>
      </p:sp>
      <p:sp>
        <p:nvSpPr>
          <p:cNvPr id="53251" name="Rectangle 2"/>
          <p:cNvSpPr>
            <a:spLocks noGrp="1" noChangeArrowheads="1"/>
          </p:cNvSpPr>
          <p:nvPr>
            <p:ph type="body" idx="1"/>
          </p:nvPr>
        </p:nvSpPr>
        <p:spPr bwMode="auto">
          <a:noFill/>
        </p:spPr>
        <p:txBody>
          <a:bodyPr wrap="none" numCol="1" anchor="ctr" anchorCtr="0" compatLnSpc="1">
            <a:prstTxWarp prst="textNoShape">
              <a:avLst/>
            </a:prstTxWarp>
          </a:bodyPr>
          <a:lstStyle/>
          <a:p>
            <a:pPr eaLnBrk="1" hangingPunct="1">
              <a:spcBef>
                <a:spcPct val="0"/>
              </a:spcBef>
            </a:pPr>
            <a:endParaRPr lang="en-CA" dirty="0"/>
          </a:p>
        </p:txBody>
      </p:sp>
    </p:spTree>
    <p:extLst>
      <p:ext uri="{BB962C8B-B14F-4D97-AF65-F5344CB8AC3E}">
        <p14:creationId xmlns:p14="http://schemas.microsoft.com/office/powerpoint/2010/main" val="22300323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can be pretty sure what doesn’t promote learning. </a:t>
            </a:r>
            <a:endParaRPr lang="en-US"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a:pPr>
                <a:defRPr/>
              </a:pPr>
              <a:t>60</a:t>
            </a:fld>
            <a:endParaRPr lang="en-US"/>
          </a:p>
        </p:txBody>
      </p:sp>
    </p:spTree>
    <p:extLst>
      <p:ext uri="{BB962C8B-B14F-4D97-AF65-F5344CB8AC3E}">
        <p14:creationId xmlns:p14="http://schemas.microsoft.com/office/powerpoint/2010/main" val="38890099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teaching, for hundreds of years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14270367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medicine for 100s of years, blood letting was common practice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22932785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12441420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Really messing with our students brains! Hitting the gas and putting on the brake at the same time! Their brains want to do the cycle!</a:t>
            </a:r>
          </a:p>
          <a:p>
            <a:r>
              <a:rPr lang="en-US" dirty="0"/>
              <a:t>Can I do anything useful with this information (other than pass a test)?</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1912517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33148531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20929347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Now we can ask the question: “What should our instruction accomplish?” What type of experiences promote the re-wiring</a:t>
            </a:r>
            <a:r>
              <a:rPr lang="en-US" baseline="0" dirty="0"/>
              <a:t> our students’ need?</a:t>
            </a:r>
            <a:endParaRPr lang="en-CA" dirty="0"/>
          </a:p>
          <a:p>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66</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32651141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23614836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the game changer!</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33054445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the game changer!</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8909343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30467609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18092718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192858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2981296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CA" dirty="0"/>
              <a:t>It’s like the cocktail party right?</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20272387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79</a:t>
            </a:fld>
            <a:endParaRPr lang="en-US"/>
          </a:p>
        </p:txBody>
      </p:sp>
    </p:spTree>
    <p:extLst>
      <p:ext uri="{BB962C8B-B14F-4D97-AF65-F5344CB8AC3E}">
        <p14:creationId xmlns:p14="http://schemas.microsoft.com/office/powerpoint/2010/main" val="24423756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 might not recall signing</a:t>
            </a:r>
            <a:r>
              <a:rPr lang="en-US" baseline="0" dirty="0"/>
              <a:t> this contract, but it exists and the legalese goes something like this: </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80</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public asks that we:</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81</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just need another government </a:t>
            </a:r>
            <a:r>
              <a:rPr lang="en-US" dirty="0" err="1"/>
              <a:t>unfavourable</a:t>
            </a:r>
            <a:r>
              <a:rPr lang="en-US" baseline="0" dirty="0"/>
              <a:t> to academic research … </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82</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Now we can ask the question: “What should our instruction accomplish?” What type of experiences promote the re-wiring</a:t>
            </a:r>
            <a:r>
              <a:rPr lang="en-US" baseline="0" dirty="0"/>
              <a:t> our students’ need?</a:t>
            </a:r>
            <a:endParaRPr lang="en-CA" dirty="0"/>
          </a:p>
          <a:p>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83</a:t>
            </a:fld>
            <a:endParaRPr lang="en-US"/>
          </a:p>
        </p:txBody>
      </p:sp>
    </p:spTree>
    <p:extLst>
      <p:ext uri="{BB962C8B-B14F-4D97-AF65-F5344CB8AC3E}">
        <p14:creationId xmlns:p14="http://schemas.microsoft.com/office/powerpoint/2010/main" val="2270623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encourage you to join the …</a:t>
            </a:r>
          </a:p>
          <a:p>
            <a:r>
              <a:rPr lang="en-US" dirty="0"/>
              <a:t>with the hope that this will help start a new chapter in your teaching careers and also provide well-deserved bragging rights, so that you might tell your great-grandchildren, who will take this way</a:t>
            </a:r>
            <a:r>
              <a:rPr lang="en-US" baseline="0" dirty="0"/>
              <a:t> of </a:t>
            </a:r>
            <a:r>
              <a:rPr lang="en-US" dirty="0"/>
              <a:t>learning for granted, that you were part of the great teaching revolution of the first half of the 21</a:t>
            </a:r>
            <a:r>
              <a:rPr lang="en-US" baseline="30000" dirty="0"/>
              <a:t>st</a:t>
            </a:r>
            <a:r>
              <a:rPr lang="en-US" dirty="0"/>
              <a:t> century.</a:t>
            </a:r>
          </a:p>
        </p:txBody>
      </p:sp>
      <p:sp>
        <p:nvSpPr>
          <p:cNvPr id="4" name="Slide Number Placeholder 3"/>
          <p:cNvSpPr>
            <a:spLocks noGrp="1"/>
          </p:cNvSpPr>
          <p:nvPr>
            <p:ph type="sldNum" sz="quarter" idx="10"/>
          </p:nvPr>
        </p:nvSpPr>
        <p:spPr/>
        <p:txBody>
          <a:bodyPr/>
          <a:lstStyle/>
          <a:p>
            <a:pPr>
              <a:defRPr/>
            </a:pPr>
            <a:fld id="{FC2592BF-9787-48A8-8A3C-56749D6FC0AD}" type="slidenum">
              <a:rPr lang="en-US"/>
              <a:pPr>
                <a:defRPr/>
              </a:pPr>
              <a:t>84</a:t>
            </a:fld>
            <a:endParaRPr lang="en-US"/>
          </a:p>
        </p:txBody>
      </p:sp>
    </p:spTree>
    <p:extLst>
      <p:ext uri="{BB962C8B-B14F-4D97-AF65-F5344CB8AC3E}">
        <p14:creationId xmlns:p14="http://schemas.microsoft.com/office/powerpoint/2010/main" val="3639471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Richard Feynman is widely regarded</a:t>
            </a:r>
            <a:r>
              <a:rPr lang="en-US" baseline="0" dirty="0"/>
              <a:t> as having been an extraordinary teacher. </a:t>
            </a:r>
            <a:r>
              <a:rPr lang="en-US" dirty="0"/>
              <a:t>His lecture halls at Caltech when he taught introductory physics  were packed</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14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 and his lectures have become legend. But Feynman was confronted with the limits of his</a:t>
            </a:r>
            <a:r>
              <a:rPr lang="en-GB" baseline="0" dirty="0"/>
              <a:t> Magical</a:t>
            </a:r>
            <a:r>
              <a:rPr lang="en-US" baseline="0" dirty="0"/>
              <a:t> powers</a:t>
            </a:r>
            <a:r>
              <a:rPr lang="en-GB" baseline="0" dirty="0"/>
              <a:t>. As many of you might well know, reality cuts deepest when</a:t>
            </a:r>
            <a:r>
              <a:rPr lang="en-US" baseline="0" dirty="0"/>
              <a:t> reviewing final exam results. </a:t>
            </a:r>
            <a:r>
              <a:rPr lang="en-US" dirty="0"/>
              <a:t>He remarked</a:t>
            </a:r>
            <a:r>
              <a:rPr lang="en-US" baseline="0" dirty="0"/>
              <a:t> that amongst the many disappointing exam papers:</a:t>
            </a:r>
            <a:endParaRPr lang="en-CA" dirty="0"/>
          </a:p>
          <a:p>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15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p>
          </p:txBody>
        </p:sp>
      </p:grpSp>
      <p:sp>
        <p:nvSpPr>
          <p:cNvPr id="40971" name="Rectangle 11"/>
          <p:cNvSpPr>
            <a:spLocks noGrp="1" noChangeArrowheads="1"/>
          </p:cNvSpPr>
          <p:nvPr>
            <p:ph type="ctrTitle" sz="quarter"/>
          </p:nvPr>
        </p:nvSpPr>
        <p:spPr>
          <a:xfrm>
            <a:off x="685800" y="1736725"/>
            <a:ext cx="7772400" cy="1920875"/>
          </a:xfrm>
        </p:spPr>
        <p:txBody>
          <a:bodyPr/>
          <a:lstStyle>
            <a:lvl1pPr>
              <a:defRPr sz="6000">
                <a:solidFill>
                  <a:srgbClr val="F6DB3C"/>
                </a:solidFill>
              </a:defRPr>
            </a:lvl1pPr>
          </a:lstStyle>
          <a:p>
            <a:r>
              <a:rPr lang="en-US" dirty="0"/>
              <a:t>Click to edit Master title style</a:t>
            </a:r>
          </a:p>
        </p:txBody>
      </p:sp>
      <p:sp>
        <p:nvSpPr>
          <p:cNvPr id="4097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fld id="{D82A63B8-0AA2-45BB-BD24-A6E590380469}" type="datetimeFigureOut">
              <a:rPr lang="en-US"/>
              <a:pPr>
                <a:defRPr/>
              </a:pPr>
              <a:t>8/20/2017</a:t>
            </a:fld>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CE8458C0-D67A-49A0-B92C-F79B4FD19459}" type="slidenum">
              <a:rPr lang="en-US"/>
              <a:pPr>
                <a:defRPr/>
              </a:pPr>
              <a:t>‹#›</a:t>
            </a:fld>
            <a:endParaRPr lang="en-US"/>
          </a:p>
        </p:txBody>
      </p:sp>
    </p:spTree>
  </p:cSld>
  <p:clrMapOvr>
    <a:masterClrMapping/>
  </p:clrMapOvr>
  <p:transition spd="med" advClick="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fld id="{EA929AD1-DF28-4660-9706-87538AB772F2}" type="datetimeFigureOut">
              <a:rPr lang="en-US"/>
              <a:pPr>
                <a:defRPr/>
              </a:pPr>
              <a:t>8/20/2017</a:t>
            </a:fld>
            <a:endParaRPr lang="en-US"/>
          </a:p>
        </p:txBody>
      </p:sp>
      <p:sp>
        <p:nvSpPr>
          <p:cNvPr id="5" name="Rectangle 3"/>
          <p:cNvSpPr>
            <a:spLocks noGrp="1" noChangeArrowheads="1"/>
          </p:cNvSpPr>
          <p:nvPr>
            <p:ph type="sldNum" sz="quarter" idx="11"/>
          </p:nvPr>
        </p:nvSpPr>
        <p:spPr/>
        <p:txBody>
          <a:bodyPr/>
          <a:lstStyle>
            <a:lvl1pPr>
              <a:defRPr/>
            </a:lvl1pPr>
          </a:lstStyle>
          <a:p>
            <a:pPr>
              <a:defRPr/>
            </a:pPr>
            <a:fld id="{B462C5EE-12E6-4944-A9DA-07A696FB377E}"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advClick="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fld id="{3A1B6483-7C4D-4AAB-9C9D-E10F2A32D184}" type="datetimeFigureOut">
              <a:rPr lang="en-US"/>
              <a:pPr>
                <a:defRPr/>
              </a:pPr>
              <a:t>8/20/2017</a:t>
            </a:fld>
            <a:endParaRPr lang="en-US"/>
          </a:p>
        </p:txBody>
      </p:sp>
      <p:sp>
        <p:nvSpPr>
          <p:cNvPr id="5" name="Rectangle 3"/>
          <p:cNvSpPr>
            <a:spLocks noGrp="1" noChangeArrowheads="1"/>
          </p:cNvSpPr>
          <p:nvPr>
            <p:ph type="sldNum" sz="quarter" idx="11"/>
          </p:nvPr>
        </p:nvSpPr>
        <p:spPr/>
        <p:txBody>
          <a:bodyPr/>
          <a:lstStyle>
            <a:lvl1pPr>
              <a:defRPr/>
            </a:lvl1pPr>
          </a:lstStyle>
          <a:p>
            <a:pPr>
              <a:defRPr/>
            </a:pPr>
            <a:fld id="{27F1BB96-14BE-4167-8207-F5362479EB06}"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advClick="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halkboard Title">
    <p:spTree>
      <p:nvGrpSpPr>
        <p:cNvPr id="1" name=""/>
        <p:cNvGrpSpPr/>
        <p:nvPr/>
      </p:nvGrpSpPr>
      <p:grpSpPr>
        <a:xfrm>
          <a:off x="0" y="0"/>
          <a:ext cx="0" cy="0"/>
          <a:chOff x="0" y="0"/>
          <a:chExt cx="0" cy="0"/>
        </a:xfrm>
      </p:grpSpPr>
      <p:pic>
        <p:nvPicPr>
          <p:cNvPr id="1028" name="Picture 4" descr="Image result for chalkboard"/>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736" t="1664" r="1397" b="1943"/>
          <a:stretch/>
        </p:blipFill>
        <p:spPr bwMode="auto">
          <a:xfrm>
            <a:off x="0" y="5061"/>
            <a:ext cx="9143999" cy="68529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8298"/>
            <a:ext cx="9144000" cy="1143000"/>
          </a:xfrm>
        </p:spPr>
        <p:txBody>
          <a:bodyPr/>
          <a:lstStyle>
            <a:lvl1pPr>
              <a:defRPr>
                <a:solidFill>
                  <a:srgbClr val="F6DB3C"/>
                </a:solidFill>
                <a:latin typeface="Arial"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1151957954"/>
      </p:ext>
    </p:extLst>
  </p:cSld>
  <p:clrMapOvr>
    <a:masterClrMapping/>
  </p:clrMapOvr>
  <p:transition spd="med" advClick="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p>
          </p:txBody>
        </p:sp>
      </p:grpSp>
      <p:sp>
        <p:nvSpPr>
          <p:cNvPr id="40971" name="Rectangle 11"/>
          <p:cNvSpPr>
            <a:spLocks noGrp="1" noChangeArrowheads="1"/>
          </p:cNvSpPr>
          <p:nvPr>
            <p:ph type="ctrTitle" sz="quarter"/>
          </p:nvPr>
        </p:nvSpPr>
        <p:spPr>
          <a:xfrm>
            <a:off x="685800" y="1736725"/>
            <a:ext cx="7772400" cy="1920875"/>
          </a:xfrm>
        </p:spPr>
        <p:txBody>
          <a:bodyPr/>
          <a:lstStyle>
            <a:lvl1pPr>
              <a:defRPr sz="6000">
                <a:solidFill>
                  <a:srgbClr val="F6DB3C"/>
                </a:solidFill>
              </a:defRPr>
            </a:lvl1pPr>
          </a:lstStyle>
          <a:p>
            <a:r>
              <a:rPr lang="en-US" dirty="0"/>
              <a:t>Click to edit Master title style</a:t>
            </a:r>
          </a:p>
        </p:txBody>
      </p:sp>
      <p:sp>
        <p:nvSpPr>
          <p:cNvPr id="4097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fld id="{D82A63B8-0AA2-45BB-BD24-A6E590380469}" type="datetimeFigureOut">
              <a:rPr lang="en-US"/>
              <a:pPr>
                <a:defRPr/>
              </a:pPr>
              <a:t>8/20/2017</a:t>
            </a:fld>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CE8458C0-D67A-49A0-B92C-F79B4FD19459}" type="slidenum">
              <a:rPr lang="en-US"/>
              <a:pPr>
                <a:defRPr/>
              </a:pPr>
              <a:t>‹#›</a:t>
            </a:fld>
            <a:endParaRPr lang="en-US"/>
          </a:p>
        </p:txBody>
      </p:sp>
    </p:spTree>
    <p:extLst>
      <p:ext uri="{BB962C8B-B14F-4D97-AF65-F5344CB8AC3E}">
        <p14:creationId xmlns:p14="http://schemas.microsoft.com/office/powerpoint/2010/main" val="3268449739"/>
      </p:ext>
    </p:extLst>
  </p:cSld>
  <p:clrMapOvr>
    <a:masterClrMapping/>
  </p:clrMapOvr>
  <p:transition spd="med" advClick="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298"/>
            <a:ext cx="8229600" cy="1143000"/>
          </a:xfrm>
        </p:spPr>
        <p:txBody>
          <a:bodyPr/>
          <a:lstStyle>
            <a:lvl1pPr>
              <a:defRPr>
                <a:solidFill>
                  <a:srgbClr val="F6DB3C"/>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1275907"/>
            <a:ext cx="8229600" cy="5326911"/>
          </a:xfrm>
        </p:spPr>
        <p:txBody>
          <a:bodyPr/>
          <a:lstStyle>
            <a:lvl1pPr>
              <a:defRPr b="1">
                <a:latin typeface="Arial" pitchFamily="34" charset="0"/>
                <a:cs typeface="Arial" pitchFamily="34" charset="0"/>
              </a:defRPr>
            </a:lvl1pPr>
            <a:lvl2pPr>
              <a:defRPr b="1">
                <a:latin typeface="Arial" pitchFamily="34" charset="0"/>
                <a:cs typeface="Arial" pitchFamily="34" charset="0"/>
              </a:defRPr>
            </a:lvl2pPr>
            <a:lvl3pPr>
              <a:defRPr b="1">
                <a:latin typeface="Arial" pitchFamily="34" charset="0"/>
                <a:cs typeface="Arial" pitchFamily="34" charset="0"/>
              </a:defRPr>
            </a:lvl3pPr>
            <a:lvl4pPr>
              <a:defRPr b="1">
                <a:latin typeface="Arial" pitchFamily="34" charset="0"/>
                <a:cs typeface="Arial" pitchFamily="34" charset="0"/>
              </a:defRPr>
            </a:lvl4pPr>
            <a:lvl5pPr>
              <a:defRPr b="1">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9390933"/>
      </p:ext>
    </p:extLst>
  </p:cSld>
  <p:clrMapOvr>
    <a:masterClrMapping/>
  </p:clrMapOvr>
  <p:transition spd="med" advClick="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halkboard">
    <p:spTree>
      <p:nvGrpSpPr>
        <p:cNvPr id="1" name=""/>
        <p:cNvGrpSpPr/>
        <p:nvPr/>
      </p:nvGrpSpPr>
      <p:grpSpPr>
        <a:xfrm>
          <a:off x="0" y="0"/>
          <a:ext cx="0" cy="0"/>
          <a:chOff x="0" y="0"/>
          <a:chExt cx="0" cy="0"/>
        </a:xfrm>
      </p:grpSpPr>
      <p:pic>
        <p:nvPicPr>
          <p:cNvPr id="1028" name="Picture 4" descr="Image result for chalkboard"/>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736" t="1664" r="1397" b="1943"/>
          <a:stretch/>
        </p:blipFill>
        <p:spPr bwMode="auto">
          <a:xfrm>
            <a:off x="0" y="5061"/>
            <a:ext cx="9143999" cy="68529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8298"/>
            <a:ext cx="9144000" cy="1143000"/>
          </a:xfrm>
        </p:spPr>
        <p:txBody>
          <a:bodyPr/>
          <a:lstStyle>
            <a:lvl1pPr>
              <a:defRPr>
                <a:solidFill>
                  <a:srgbClr val="F6DB3C"/>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1275907"/>
            <a:ext cx="8229600" cy="5326911"/>
          </a:xfrm>
          <a:noFill/>
        </p:spPr>
        <p:txBody>
          <a:bodyPr/>
          <a:lstStyle>
            <a:lvl1pPr>
              <a:defRPr b="1">
                <a:latin typeface="Arial" pitchFamily="34" charset="0"/>
                <a:cs typeface="Arial" pitchFamily="34" charset="0"/>
              </a:defRPr>
            </a:lvl1pPr>
            <a:lvl2pPr>
              <a:defRPr b="1">
                <a:latin typeface="Arial" pitchFamily="34" charset="0"/>
                <a:cs typeface="Arial" pitchFamily="34" charset="0"/>
              </a:defRPr>
            </a:lvl2pPr>
            <a:lvl3pPr>
              <a:defRPr b="1">
                <a:latin typeface="Arial" pitchFamily="34" charset="0"/>
                <a:cs typeface="Arial" pitchFamily="34" charset="0"/>
              </a:defRPr>
            </a:lvl3pPr>
            <a:lvl4pPr>
              <a:defRPr b="1">
                <a:latin typeface="Arial" pitchFamily="34" charset="0"/>
                <a:cs typeface="Arial" pitchFamily="34" charset="0"/>
              </a:defRPr>
            </a:lvl4pPr>
            <a:lvl5pPr>
              <a:defRPr b="1">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399576"/>
      </p:ext>
    </p:extLst>
  </p:cSld>
  <p:clrMapOvr>
    <a:masterClrMapping/>
  </p:clrMapOvr>
  <p:transition spd="med" advClick="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defRPr/>
            </a:lvl1pPr>
          </a:lstStyle>
          <a:p>
            <a:pPr>
              <a:defRPr/>
            </a:pPr>
            <a:fld id="{AA541560-CFBE-452E-8BC0-C13035E1A596}" type="datetimeFigureOut">
              <a:rPr lang="en-US"/>
              <a:pPr>
                <a:defRPr/>
              </a:pPr>
              <a:t>8/20/2017</a:t>
            </a:fld>
            <a:endParaRPr lang="en-US"/>
          </a:p>
        </p:txBody>
      </p:sp>
      <p:sp>
        <p:nvSpPr>
          <p:cNvPr id="5" name="Rectangle 3"/>
          <p:cNvSpPr>
            <a:spLocks noGrp="1" noChangeArrowheads="1"/>
          </p:cNvSpPr>
          <p:nvPr>
            <p:ph type="sldNum" sz="quarter" idx="11"/>
          </p:nvPr>
        </p:nvSpPr>
        <p:spPr/>
        <p:txBody>
          <a:bodyPr/>
          <a:lstStyle>
            <a:lvl1pPr>
              <a:defRPr/>
            </a:lvl1pPr>
          </a:lstStyle>
          <a:p>
            <a:pPr>
              <a:defRPr/>
            </a:pPr>
            <a:fld id="{13CF188C-21EB-4AA4-8D14-CEC32D3ABA7C}"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144480665"/>
      </p:ext>
    </p:extLst>
  </p:cSld>
  <p:clrMapOvr>
    <a:masterClrMapping/>
  </p:clrMapOvr>
  <p:transition spd="med" advClick="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176"/>
            <a:ext cx="8229600" cy="1143000"/>
          </a:xfrm>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defRPr/>
            </a:lvl1pPr>
          </a:lstStyle>
          <a:p>
            <a:pPr>
              <a:defRPr/>
            </a:pPr>
            <a:fld id="{1CBA8EAA-614B-4C96-9FF0-010A17E2724E}" type="datetimeFigureOut">
              <a:rPr lang="en-US"/>
              <a:pPr>
                <a:defRPr/>
              </a:pPr>
              <a:t>8/20/2017</a:t>
            </a:fld>
            <a:endParaRPr lang="en-US"/>
          </a:p>
        </p:txBody>
      </p:sp>
      <p:sp>
        <p:nvSpPr>
          <p:cNvPr id="6" name="Rectangle 3"/>
          <p:cNvSpPr>
            <a:spLocks noGrp="1" noChangeArrowheads="1"/>
          </p:cNvSpPr>
          <p:nvPr>
            <p:ph type="sldNum" sz="quarter" idx="11"/>
          </p:nvPr>
        </p:nvSpPr>
        <p:spPr/>
        <p:txBody>
          <a:bodyPr/>
          <a:lstStyle>
            <a:lvl1pPr>
              <a:defRPr/>
            </a:lvl1pPr>
          </a:lstStyle>
          <a:p>
            <a:pPr>
              <a:defRPr/>
            </a:pPr>
            <a:fld id="{10F5EAA5-0B10-4650-BB20-978817312A2F}"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951120637"/>
      </p:ext>
    </p:extLst>
  </p:cSld>
  <p:clrMapOvr>
    <a:masterClrMapping/>
  </p:clrMapOvr>
  <p:transition spd="med" advClick="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defRPr/>
            </a:lvl1pPr>
          </a:lstStyle>
          <a:p>
            <a:pPr>
              <a:defRPr/>
            </a:pPr>
            <a:fld id="{925626EC-7316-4F81-956D-DF2632CD3663}" type="datetimeFigureOut">
              <a:rPr lang="en-US"/>
              <a:pPr>
                <a:defRPr/>
              </a:pPr>
              <a:t>8/20/2017</a:t>
            </a:fld>
            <a:endParaRPr lang="en-US"/>
          </a:p>
        </p:txBody>
      </p:sp>
      <p:sp>
        <p:nvSpPr>
          <p:cNvPr id="8" name="Rectangle 3"/>
          <p:cNvSpPr>
            <a:spLocks noGrp="1" noChangeArrowheads="1"/>
          </p:cNvSpPr>
          <p:nvPr>
            <p:ph type="sldNum" sz="quarter" idx="11"/>
          </p:nvPr>
        </p:nvSpPr>
        <p:spPr/>
        <p:txBody>
          <a:bodyPr/>
          <a:lstStyle>
            <a:lvl1pPr>
              <a:defRPr/>
            </a:lvl1pPr>
          </a:lstStyle>
          <a:p>
            <a:pPr>
              <a:defRPr/>
            </a:pPr>
            <a:fld id="{554BE151-5221-4047-AB2F-1A68EFE648A7}" type="slidenum">
              <a:rPr lang="en-US"/>
              <a:pPr>
                <a:defRPr/>
              </a:pPr>
              <a:t>‹#›</a:t>
            </a:fld>
            <a:endParaRPr lang="en-US"/>
          </a:p>
        </p:txBody>
      </p:sp>
      <p:sp>
        <p:nvSpPr>
          <p:cNvPr id="9"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969946295"/>
      </p:ext>
    </p:extLst>
  </p:cSld>
  <p:clrMapOvr>
    <a:masterClrMapping/>
  </p:clrMapOvr>
  <p:transition spd="med" advClick="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0362"/>
            <a:ext cx="8229600" cy="1143000"/>
          </a:xfrm>
        </p:spPr>
        <p:txBody>
          <a:bodyPr/>
          <a:lstStyle>
            <a:lvl1pPr>
              <a:defRPr>
                <a:solidFill>
                  <a:srgbClr val="F6DB3C"/>
                </a:solidFill>
              </a:defRPr>
            </a:lvl1pPr>
          </a:lstStyle>
          <a:p>
            <a:r>
              <a:rPr lang="en-US" dirty="0"/>
              <a:t>Click to edit Master title style</a:t>
            </a:r>
          </a:p>
        </p:txBody>
      </p:sp>
      <p:sp>
        <p:nvSpPr>
          <p:cNvPr id="3" name="Rectangle 2"/>
          <p:cNvSpPr>
            <a:spLocks noGrp="1" noChangeArrowheads="1"/>
          </p:cNvSpPr>
          <p:nvPr>
            <p:ph type="dt" sz="half" idx="10"/>
          </p:nvPr>
        </p:nvSpPr>
        <p:spPr/>
        <p:txBody>
          <a:bodyPr/>
          <a:lstStyle>
            <a:lvl1pPr>
              <a:defRPr/>
            </a:lvl1pPr>
          </a:lstStyle>
          <a:p>
            <a:pPr>
              <a:defRPr/>
            </a:pPr>
            <a:fld id="{C0EB26E9-4FB6-4528-BFDA-45B5B642057B}" type="datetimeFigureOut">
              <a:rPr lang="en-US"/>
              <a:pPr>
                <a:defRPr/>
              </a:pPr>
              <a:t>8/20/2017</a:t>
            </a:fld>
            <a:endParaRPr lang="en-US"/>
          </a:p>
        </p:txBody>
      </p:sp>
      <p:sp>
        <p:nvSpPr>
          <p:cNvPr id="4" name="Rectangle 3"/>
          <p:cNvSpPr>
            <a:spLocks noGrp="1" noChangeArrowheads="1"/>
          </p:cNvSpPr>
          <p:nvPr>
            <p:ph type="sldNum" sz="quarter" idx="11"/>
          </p:nvPr>
        </p:nvSpPr>
        <p:spPr/>
        <p:txBody>
          <a:bodyPr/>
          <a:lstStyle>
            <a:lvl1pPr>
              <a:defRPr/>
            </a:lvl1pPr>
          </a:lstStyle>
          <a:p>
            <a:pPr>
              <a:defRPr/>
            </a:pPr>
            <a:fld id="{ACC34C94-F37A-4880-AE01-CCE975CB3DED}" type="slidenum">
              <a:rPr lang="en-US"/>
              <a:pPr>
                <a:defRPr/>
              </a:pPr>
              <a:t>‹#›</a:t>
            </a:fld>
            <a:endParaRPr lang="en-US"/>
          </a:p>
        </p:txBody>
      </p:sp>
      <p:sp>
        <p:nvSpPr>
          <p:cNvPr id="5"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67617069"/>
      </p:ext>
    </p:extLst>
  </p:cSld>
  <p:clrMapOvr>
    <a:masterClrMapping/>
  </p:clrMapOvr>
  <p:transition spd="med"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298"/>
            <a:ext cx="8229600" cy="1143000"/>
          </a:xfrm>
        </p:spPr>
        <p:txBody>
          <a:bodyPr/>
          <a:lstStyle>
            <a:lvl1pPr>
              <a:defRPr>
                <a:solidFill>
                  <a:srgbClr val="F6DB3C"/>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1275907"/>
            <a:ext cx="8229600" cy="5326911"/>
          </a:xfrm>
        </p:spPr>
        <p:txBody>
          <a:bodyPr/>
          <a:lstStyle>
            <a:lvl1pPr>
              <a:defRPr b="1">
                <a:latin typeface="Arial" pitchFamily="34" charset="0"/>
                <a:cs typeface="Arial" pitchFamily="34" charset="0"/>
              </a:defRPr>
            </a:lvl1pPr>
            <a:lvl2pPr>
              <a:defRPr b="1">
                <a:latin typeface="Arial" pitchFamily="34" charset="0"/>
                <a:cs typeface="Arial" pitchFamily="34" charset="0"/>
              </a:defRPr>
            </a:lvl2pPr>
            <a:lvl3pPr>
              <a:defRPr b="1">
                <a:latin typeface="Arial" pitchFamily="34" charset="0"/>
                <a:cs typeface="Arial" pitchFamily="34" charset="0"/>
              </a:defRPr>
            </a:lvl3pPr>
            <a:lvl4pPr>
              <a:defRPr b="1">
                <a:latin typeface="Arial" pitchFamily="34" charset="0"/>
                <a:cs typeface="Arial" pitchFamily="34" charset="0"/>
              </a:defRPr>
            </a:lvl4pPr>
            <a:lvl5pPr>
              <a:defRPr b="1">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spd="med" advClick="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Black + Title">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0362"/>
            <a:ext cx="9144000" cy="1143000"/>
          </a:xfrm>
        </p:spPr>
        <p:txBody>
          <a:bodyPr/>
          <a:lstStyle>
            <a:lvl1pPr>
              <a:defRPr>
                <a:solidFill>
                  <a:srgbClr val="F6DB3C"/>
                </a:solidFill>
              </a:defRPr>
            </a:lvl1pPr>
          </a:lstStyle>
          <a:p>
            <a:r>
              <a:rPr lang="en-US" dirty="0"/>
              <a:t>Click to edit Master title style</a:t>
            </a:r>
          </a:p>
        </p:txBody>
      </p:sp>
      <p:sp>
        <p:nvSpPr>
          <p:cNvPr id="3" name="Rectangle 2"/>
          <p:cNvSpPr>
            <a:spLocks noGrp="1" noChangeArrowheads="1"/>
          </p:cNvSpPr>
          <p:nvPr>
            <p:ph type="dt" sz="half" idx="10"/>
          </p:nvPr>
        </p:nvSpPr>
        <p:spPr/>
        <p:txBody>
          <a:bodyPr/>
          <a:lstStyle>
            <a:lvl1pPr>
              <a:defRPr/>
            </a:lvl1pPr>
          </a:lstStyle>
          <a:p>
            <a:pPr>
              <a:defRPr/>
            </a:pPr>
            <a:fld id="{C0EB26E9-4FB6-4528-BFDA-45B5B642057B}" type="datetimeFigureOut">
              <a:rPr lang="en-US"/>
              <a:pPr>
                <a:defRPr/>
              </a:pPr>
              <a:t>8/20/2017</a:t>
            </a:fld>
            <a:endParaRPr lang="en-US"/>
          </a:p>
        </p:txBody>
      </p:sp>
      <p:sp>
        <p:nvSpPr>
          <p:cNvPr id="4" name="Rectangle 3"/>
          <p:cNvSpPr>
            <a:spLocks noGrp="1" noChangeArrowheads="1"/>
          </p:cNvSpPr>
          <p:nvPr>
            <p:ph type="sldNum" sz="quarter" idx="11"/>
          </p:nvPr>
        </p:nvSpPr>
        <p:spPr/>
        <p:txBody>
          <a:bodyPr/>
          <a:lstStyle>
            <a:lvl1pPr>
              <a:defRPr/>
            </a:lvl1pPr>
          </a:lstStyle>
          <a:p>
            <a:pPr>
              <a:defRPr/>
            </a:pPr>
            <a:fld id="{ACC34C94-F37A-4880-AE01-CCE975CB3DED}" type="slidenum">
              <a:rPr lang="en-US"/>
              <a:pPr>
                <a:defRPr/>
              </a:pPr>
              <a:t>‹#›</a:t>
            </a:fld>
            <a:endParaRPr lang="en-US"/>
          </a:p>
        </p:txBody>
      </p:sp>
      <p:sp>
        <p:nvSpPr>
          <p:cNvPr id="5"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738074928"/>
      </p:ext>
    </p:extLst>
  </p:cSld>
  <p:clrMapOvr>
    <a:masterClrMapping/>
  </p:clrMapOvr>
  <p:transition spd="med" advClick="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defRPr/>
            </a:lvl1pPr>
          </a:lstStyle>
          <a:p>
            <a:pPr>
              <a:defRPr/>
            </a:pPr>
            <a:fld id="{EB346CE6-3ADE-4273-96E2-549355A33CC9}" type="datetimeFigureOut">
              <a:rPr lang="en-US"/>
              <a:pPr>
                <a:defRPr/>
              </a:pPr>
              <a:t>8/20/2017</a:t>
            </a:fld>
            <a:endParaRPr lang="en-US"/>
          </a:p>
        </p:txBody>
      </p:sp>
      <p:sp>
        <p:nvSpPr>
          <p:cNvPr id="3" name="Rectangle 3"/>
          <p:cNvSpPr>
            <a:spLocks noGrp="1" noChangeArrowheads="1"/>
          </p:cNvSpPr>
          <p:nvPr>
            <p:ph type="sldNum" sz="quarter" idx="11"/>
          </p:nvPr>
        </p:nvSpPr>
        <p:spPr/>
        <p:txBody>
          <a:bodyPr/>
          <a:lstStyle>
            <a:lvl1pPr>
              <a:defRPr/>
            </a:lvl1pPr>
          </a:lstStyle>
          <a:p>
            <a:pPr>
              <a:defRPr/>
            </a:pPr>
            <a:fld id="{9D0AE581-D661-4D7D-BB55-EFC040D62471}" type="slidenum">
              <a:rPr lang="en-US"/>
              <a:pPr>
                <a:defRPr/>
              </a:pPr>
              <a:t>‹#›</a:t>
            </a:fld>
            <a:endParaRPr lang="en-US"/>
          </a:p>
        </p:txBody>
      </p:sp>
      <p:sp>
        <p:nvSpPr>
          <p:cNvPr id="4"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394501862"/>
      </p:ext>
    </p:extLst>
  </p:cSld>
  <p:clrMapOvr>
    <a:masterClrMapping/>
  </p:clrMapOvr>
  <p:transition spd="med" advClick="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c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186510"/>
      </p:ext>
    </p:extLst>
  </p:cSld>
  <p:clrMapOvr>
    <a:masterClrMapping/>
  </p:clrMapOvr>
  <p:transition spd="med" advClick="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fld id="{A3138AD6-164D-4F7A-9701-C7FB18A783C7}" type="datetimeFigureOut">
              <a:rPr lang="en-US"/>
              <a:pPr>
                <a:defRPr/>
              </a:pPr>
              <a:t>8/20/2017</a:t>
            </a:fld>
            <a:endParaRPr lang="en-US"/>
          </a:p>
        </p:txBody>
      </p:sp>
      <p:sp>
        <p:nvSpPr>
          <p:cNvPr id="6" name="Rectangle 3"/>
          <p:cNvSpPr>
            <a:spLocks noGrp="1" noChangeArrowheads="1"/>
          </p:cNvSpPr>
          <p:nvPr>
            <p:ph type="sldNum" sz="quarter" idx="11"/>
          </p:nvPr>
        </p:nvSpPr>
        <p:spPr/>
        <p:txBody>
          <a:bodyPr/>
          <a:lstStyle>
            <a:lvl1pPr>
              <a:defRPr/>
            </a:lvl1pPr>
          </a:lstStyle>
          <a:p>
            <a:pPr>
              <a:defRPr/>
            </a:pPr>
            <a:fld id="{D7DF5290-6F41-4330-BB77-24FB43BF6233}"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445793176"/>
      </p:ext>
    </p:extLst>
  </p:cSld>
  <p:clrMapOvr>
    <a:masterClrMapping/>
  </p:clrMapOvr>
  <p:transition spd="med" advClick="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fld id="{9E8E62CB-9AF1-4379-92C3-6100C404D5F5}" type="datetimeFigureOut">
              <a:rPr lang="en-US"/>
              <a:pPr>
                <a:defRPr/>
              </a:pPr>
              <a:t>8/20/2017</a:t>
            </a:fld>
            <a:endParaRPr lang="en-US"/>
          </a:p>
        </p:txBody>
      </p:sp>
      <p:sp>
        <p:nvSpPr>
          <p:cNvPr id="6" name="Rectangle 3"/>
          <p:cNvSpPr>
            <a:spLocks noGrp="1" noChangeArrowheads="1"/>
          </p:cNvSpPr>
          <p:nvPr>
            <p:ph type="sldNum" sz="quarter" idx="11"/>
          </p:nvPr>
        </p:nvSpPr>
        <p:spPr/>
        <p:txBody>
          <a:bodyPr/>
          <a:lstStyle>
            <a:lvl1pPr>
              <a:defRPr/>
            </a:lvl1pPr>
          </a:lstStyle>
          <a:p>
            <a:pPr>
              <a:defRPr/>
            </a:pPr>
            <a:fld id="{F1CF4DB3-4BFD-4DB7-95F4-0ECF4FE65CB1}"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556838176"/>
      </p:ext>
    </p:extLst>
  </p:cSld>
  <p:clrMapOvr>
    <a:masterClrMapping/>
  </p:clrMapOvr>
  <p:transition spd="med" advClick="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fld id="{EA929AD1-DF28-4660-9706-87538AB772F2}" type="datetimeFigureOut">
              <a:rPr lang="en-US"/>
              <a:pPr>
                <a:defRPr/>
              </a:pPr>
              <a:t>8/20/2017</a:t>
            </a:fld>
            <a:endParaRPr lang="en-US"/>
          </a:p>
        </p:txBody>
      </p:sp>
      <p:sp>
        <p:nvSpPr>
          <p:cNvPr id="5" name="Rectangle 3"/>
          <p:cNvSpPr>
            <a:spLocks noGrp="1" noChangeArrowheads="1"/>
          </p:cNvSpPr>
          <p:nvPr>
            <p:ph type="sldNum" sz="quarter" idx="11"/>
          </p:nvPr>
        </p:nvSpPr>
        <p:spPr/>
        <p:txBody>
          <a:bodyPr/>
          <a:lstStyle>
            <a:lvl1pPr>
              <a:defRPr/>
            </a:lvl1pPr>
          </a:lstStyle>
          <a:p>
            <a:pPr>
              <a:defRPr/>
            </a:pPr>
            <a:fld id="{B462C5EE-12E6-4944-A9DA-07A696FB377E}"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836614407"/>
      </p:ext>
    </p:extLst>
  </p:cSld>
  <p:clrMapOvr>
    <a:masterClrMapping/>
  </p:clrMapOvr>
  <p:transition spd="med" advClick="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fld id="{3A1B6483-7C4D-4AAB-9C9D-E10F2A32D184}" type="datetimeFigureOut">
              <a:rPr lang="en-US"/>
              <a:pPr>
                <a:defRPr/>
              </a:pPr>
              <a:t>8/20/2017</a:t>
            </a:fld>
            <a:endParaRPr lang="en-US"/>
          </a:p>
        </p:txBody>
      </p:sp>
      <p:sp>
        <p:nvSpPr>
          <p:cNvPr id="5" name="Rectangle 3"/>
          <p:cNvSpPr>
            <a:spLocks noGrp="1" noChangeArrowheads="1"/>
          </p:cNvSpPr>
          <p:nvPr>
            <p:ph type="sldNum" sz="quarter" idx="11"/>
          </p:nvPr>
        </p:nvSpPr>
        <p:spPr/>
        <p:txBody>
          <a:bodyPr/>
          <a:lstStyle>
            <a:lvl1pPr>
              <a:defRPr/>
            </a:lvl1pPr>
          </a:lstStyle>
          <a:p>
            <a:pPr>
              <a:defRPr/>
            </a:pPr>
            <a:fld id="{27F1BB96-14BE-4167-8207-F5362479EB06}"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006676357"/>
      </p:ext>
    </p:extLst>
  </p:cSld>
  <p:clrMapOvr>
    <a:masterClrMapping/>
  </p:clrMapOvr>
  <p:transition spd="med" advClick="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000000"/>
        </a:soli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p>
          </p:txBody>
        </p:sp>
      </p:grpSp>
      <p:sp>
        <p:nvSpPr>
          <p:cNvPr id="40971" name="Rectangle 11"/>
          <p:cNvSpPr>
            <a:spLocks noGrp="1" noChangeArrowheads="1"/>
          </p:cNvSpPr>
          <p:nvPr>
            <p:ph type="ctrTitle" sz="quarter"/>
          </p:nvPr>
        </p:nvSpPr>
        <p:spPr>
          <a:xfrm>
            <a:off x="685800" y="1736725"/>
            <a:ext cx="7772400" cy="1920875"/>
          </a:xfrm>
        </p:spPr>
        <p:txBody>
          <a:bodyPr/>
          <a:lstStyle>
            <a:lvl1pPr>
              <a:defRPr sz="9600">
                <a:solidFill>
                  <a:srgbClr val="F6DB3C"/>
                </a:solidFill>
              </a:defRPr>
            </a:lvl1pPr>
          </a:lstStyle>
          <a:p>
            <a:r>
              <a:rPr lang="en-US" dirty="0"/>
              <a:t>Click to edit Master title style</a:t>
            </a:r>
          </a:p>
        </p:txBody>
      </p:sp>
      <p:sp>
        <p:nvSpPr>
          <p:cNvPr id="4097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Tree>
    <p:extLst>
      <p:ext uri="{BB962C8B-B14F-4D97-AF65-F5344CB8AC3E}">
        <p14:creationId xmlns:p14="http://schemas.microsoft.com/office/powerpoint/2010/main" val="3196215664"/>
      </p:ext>
    </p:extLst>
  </p:cSld>
  <p:clrMapOvr>
    <a:masterClrMapping/>
  </p:clrMapOvr>
  <p:transition spd="med" advClick="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8298"/>
            <a:ext cx="9144000" cy="1143000"/>
          </a:xfrm>
        </p:spPr>
        <p:txBody>
          <a:bodyPr/>
          <a:lstStyle>
            <a:lvl1pPr>
              <a:defRPr>
                <a:solidFill>
                  <a:srgbClr val="F6DB3C"/>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1275907"/>
            <a:ext cx="8229600" cy="5326911"/>
          </a:xfrm>
        </p:spPr>
        <p:txBody>
          <a:bodyPr/>
          <a:lstStyle>
            <a:lvl1pPr>
              <a:defRPr b="1">
                <a:latin typeface="Arial" pitchFamily="34" charset="0"/>
                <a:cs typeface="Arial" pitchFamily="34" charset="0"/>
              </a:defRPr>
            </a:lvl1pPr>
            <a:lvl2pPr>
              <a:defRPr b="1">
                <a:latin typeface="Arial" pitchFamily="34" charset="0"/>
                <a:cs typeface="Arial" pitchFamily="34" charset="0"/>
              </a:defRPr>
            </a:lvl2pPr>
            <a:lvl3pPr>
              <a:defRPr b="1">
                <a:latin typeface="Arial" pitchFamily="34" charset="0"/>
                <a:cs typeface="Arial" pitchFamily="34" charset="0"/>
              </a:defRPr>
            </a:lvl3pPr>
            <a:lvl4pPr>
              <a:defRPr b="1">
                <a:latin typeface="Arial" pitchFamily="34" charset="0"/>
                <a:cs typeface="Arial" pitchFamily="34" charset="0"/>
              </a:defRPr>
            </a:lvl4pPr>
            <a:lvl5pPr>
              <a:defRPr b="1">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4687576"/>
      </p:ext>
    </p:extLst>
  </p:cSld>
  <p:clrMapOvr>
    <a:masterClrMapping/>
  </p:clrMapOvr>
  <p:transition spd="med" advClick="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8298"/>
            <a:ext cx="9144000" cy="1143000"/>
          </a:xfrm>
        </p:spPr>
        <p:txBody>
          <a:bodyPr/>
          <a:lstStyle>
            <a:lvl1pPr>
              <a:defRPr>
                <a:solidFill>
                  <a:srgbClr val="F6DB3C"/>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1275907"/>
            <a:ext cx="8229600" cy="5326911"/>
          </a:xfrm>
        </p:spPr>
        <p:txBody>
          <a:bodyPr/>
          <a:lstStyle>
            <a:lvl1pPr>
              <a:defRPr b="1">
                <a:latin typeface="Arial" pitchFamily="34" charset="0"/>
                <a:cs typeface="Arial" pitchFamily="34" charset="0"/>
              </a:defRPr>
            </a:lvl1pPr>
            <a:lvl2pPr>
              <a:defRPr b="1">
                <a:latin typeface="Arial" pitchFamily="34" charset="0"/>
                <a:cs typeface="Arial" pitchFamily="34" charset="0"/>
              </a:defRPr>
            </a:lvl2pPr>
            <a:lvl3pPr>
              <a:defRPr b="1">
                <a:latin typeface="Arial" pitchFamily="34" charset="0"/>
                <a:cs typeface="Arial" pitchFamily="34" charset="0"/>
              </a:defRPr>
            </a:lvl3pPr>
            <a:lvl4pPr>
              <a:defRPr b="1">
                <a:latin typeface="Arial" pitchFamily="34" charset="0"/>
                <a:cs typeface="Arial" pitchFamily="34" charset="0"/>
              </a:defRPr>
            </a:lvl4pPr>
            <a:lvl5pPr>
              <a:defRPr b="1">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33338748"/>
      </p:ext>
    </p:extLst>
  </p:cSld>
  <p:clrMapOvr>
    <a:masterClrMapping/>
  </p:clrMapOvr>
  <p:transition spd="med" advClick="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defRPr/>
            </a:lvl1pPr>
          </a:lstStyle>
          <a:p>
            <a:pPr>
              <a:defRPr/>
            </a:pPr>
            <a:fld id="{AA541560-CFBE-452E-8BC0-C13035E1A596}" type="datetimeFigureOut">
              <a:rPr lang="en-US"/>
              <a:pPr>
                <a:defRPr/>
              </a:pPr>
              <a:t>8/20/2017</a:t>
            </a:fld>
            <a:endParaRPr lang="en-US"/>
          </a:p>
        </p:txBody>
      </p:sp>
      <p:sp>
        <p:nvSpPr>
          <p:cNvPr id="5" name="Rectangle 3"/>
          <p:cNvSpPr>
            <a:spLocks noGrp="1" noChangeArrowheads="1"/>
          </p:cNvSpPr>
          <p:nvPr>
            <p:ph type="sldNum" sz="quarter" idx="11"/>
          </p:nvPr>
        </p:nvSpPr>
        <p:spPr/>
        <p:txBody>
          <a:bodyPr/>
          <a:lstStyle>
            <a:lvl1pPr>
              <a:defRPr/>
            </a:lvl1pPr>
          </a:lstStyle>
          <a:p>
            <a:pPr>
              <a:defRPr/>
            </a:pPr>
            <a:fld id="{13CF188C-21EB-4AA4-8D14-CEC32D3ABA7C}"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advClick="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7952" y="2694432"/>
            <a:ext cx="8424672" cy="2365248"/>
          </a:xfrm>
        </p:spPr>
        <p:txBody>
          <a:bodyPr/>
          <a:lstStyle>
            <a:lvl1pPr>
              <a:defRPr sz="11500">
                <a:solidFill>
                  <a:srgbClr val="F6DB3C"/>
                </a:solidFill>
                <a:latin typeface="Arial"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4014653257"/>
      </p:ext>
    </p:extLst>
  </p:cSld>
  <p:clrMapOvr>
    <a:masterClrMapping/>
  </p:clrMapOvr>
  <p:transition spd="med" advClick="0">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1376" y="1426464"/>
            <a:ext cx="8424672" cy="2365248"/>
          </a:xfrm>
        </p:spPr>
        <p:txBody>
          <a:bodyPr/>
          <a:lstStyle>
            <a:lvl1pPr>
              <a:defRPr sz="11500">
                <a:solidFill>
                  <a:srgbClr val="F6DB3C"/>
                </a:solidFill>
                <a:latin typeface="Arial" pitchFamily="34" charset="0"/>
                <a:cs typeface="Arial"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341376" y="4072129"/>
            <a:ext cx="8424672" cy="1450848"/>
          </a:xfrm>
        </p:spPr>
        <p:txBody>
          <a:bodyPr/>
          <a:lstStyle>
            <a:lvl1pPr marL="0" indent="0" algn="ctr">
              <a:buNone/>
              <a:defRPr sz="54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1295055548"/>
      </p:ext>
    </p:extLst>
  </p:cSld>
  <p:clrMapOvr>
    <a:masterClrMapping/>
  </p:clrMapOvr>
  <p:transition spd="med" advClick="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32638"/>
          </a:xfrm>
        </p:spPr>
        <p:txBody>
          <a:bodyPr/>
          <a:lstStyle>
            <a:lvl1pPr>
              <a:defRPr>
                <a:solidFill>
                  <a:srgbClr val="F6DB3C"/>
                </a:solidFill>
              </a:defRPr>
            </a:lvl1pPr>
          </a:lstStyle>
          <a:p>
            <a:r>
              <a:rPr lang="en-US" dirty="0"/>
              <a:t>Click to edit Master title style</a:t>
            </a:r>
          </a:p>
        </p:txBody>
      </p:sp>
    </p:spTree>
    <p:extLst>
      <p:ext uri="{BB962C8B-B14F-4D97-AF65-F5344CB8AC3E}">
        <p14:creationId xmlns:p14="http://schemas.microsoft.com/office/powerpoint/2010/main" val="2423998951"/>
      </p:ext>
    </p:extLst>
  </p:cSld>
  <p:clrMapOvr>
    <a:masterClrMapping/>
  </p:clrMapOvr>
  <p:transition spd="med" advClick="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3250621"/>
      </p:ext>
    </p:extLst>
  </p:cSld>
  <p:clrMapOvr>
    <a:masterClrMapping/>
  </p:clrMapOvr>
  <p:transition spd="med" advClick="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
        <p:nvSpPr>
          <p:cNvPr id="2" name="Title 1"/>
          <p:cNvSpPr txBox="1">
            <a:spLocks/>
          </p:cNvSpPr>
          <p:nvPr userDrawn="1"/>
        </p:nvSpPr>
        <p:spPr bwMode="auto">
          <a:xfrm>
            <a:off x="0" y="7938"/>
            <a:ext cx="9144000" cy="1143000"/>
          </a:xfrm>
          <a:prstGeom prst="rect">
            <a:avLst/>
          </a:prstGeom>
          <a:solidFill>
            <a:srgbClr val="F8F8F8">
              <a:alpha val="18039"/>
            </a:srgbClr>
          </a:solidFill>
          <a:ln w="9525">
            <a:noFill/>
            <a:miter lim="800000"/>
            <a:headEnd/>
            <a:tailEnd/>
          </a:ln>
          <a:effectLst/>
        </p:spPr>
        <p:txBody>
          <a:bodyPr anchor="ctr"/>
          <a:lstStyle>
            <a:lvl1pPr algn="ctr" rtl="0" eaLnBrk="0" fontAlgn="base" hangingPunct="0">
              <a:spcBef>
                <a:spcPct val="0"/>
              </a:spcBef>
              <a:spcAft>
                <a:spcPct val="0"/>
              </a:spcAft>
              <a:defRPr sz="4400" b="1">
                <a:solidFill>
                  <a:srgbClr val="F6DB3C"/>
                </a:solidFill>
                <a:effectLst>
                  <a:outerShdw blurRad="38100" dist="38100" dir="2700000" algn="tl">
                    <a:srgbClr val="000000"/>
                  </a:outerShdw>
                </a:effectLst>
                <a:latin typeface="Arial" pitchFamily="34" charset="0"/>
                <a:ea typeface="+mj-ea"/>
                <a:cs typeface="Arial" pitchFamily="34" charset="0"/>
              </a:defRPr>
            </a:lvl1pPr>
            <a:lvl2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pPr>
              <a:defRPr/>
            </a:pPr>
            <a:r>
              <a:rPr lang="en-US" dirty="0"/>
              <a:t>Click to edit Master title style</a:t>
            </a:r>
          </a:p>
        </p:txBody>
      </p:sp>
    </p:spTree>
    <p:extLst>
      <p:ext uri="{BB962C8B-B14F-4D97-AF65-F5344CB8AC3E}">
        <p14:creationId xmlns:p14="http://schemas.microsoft.com/office/powerpoint/2010/main" val="1467879706"/>
      </p:ext>
    </p:extLst>
  </p:cSld>
  <p:clrMapOvr>
    <a:masterClrMapping/>
  </p:clrMapOvr>
  <p:transition spd="med" advClick="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halkboard Big Titl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1376" y="1426464"/>
            <a:ext cx="8424672" cy="2365248"/>
          </a:xfrm>
        </p:spPr>
        <p:txBody>
          <a:bodyPr/>
          <a:lstStyle>
            <a:lvl1pPr>
              <a:defRPr sz="8800">
                <a:solidFill>
                  <a:srgbClr val="F6DB3C"/>
                </a:solidFill>
                <a:latin typeface="Arial" pitchFamily="34" charset="0"/>
                <a:cs typeface="Arial"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341376" y="4072129"/>
            <a:ext cx="8424672" cy="1450848"/>
          </a:xfrm>
        </p:spPr>
        <p:txBody>
          <a:bodyPr/>
          <a:lstStyle>
            <a:lvl1pPr marL="0" indent="0" algn="ctr">
              <a:buNone/>
              <a:defRPr sz="54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979725616"/>
      </p:ext>
    </p:extLst>
  </p:cSld>
  <p:clrMapOvr>
    <a:masterClrMapping/>
  </p:clrMapOvr>
  <p:transition spd="med" advClick="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Chalkboard">
    <p:spTree>
      <p:nvGrpSpPr>
        <p:cNvPr id="1" name=""/>
        <p:cNvGrpSpPr/>
        <p:nvPr/>
      </p:nvGrpSpPr>
      <p:grpSpPr>
        <a:xfrm>
          <a:off x="0" y="0"/>
          <a:ext cx="0" cy="0"/>
          <a:chOff x="0" y="0"/>
          <a:chExt cx="0" cy="0"/>
        </a:xfrm>
      </p:grpSpPr>
      <p:pic>
        <p:nvPicPr>
          <p:cNvPr id="1028" name="Picture 4" descr="Image result for chalkboard"/>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736" t="1664" r="1397" b="1943"/>
          <a:stretch/>
        </p:blipFill>
        <p:spPr bwMode="auto">
          <a:xfrm>
            <a:off x="0" y="5061"/>
            <a:ext cx="9143999" cy="68529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8298"/>
            <a:ext cx="9144000" cy="1143000"/>
          </a:xfrm>
        </p:spPr>
        <p:txBody>
          <a:bodyPr/>
          <a:lstStyle>
            <a:lvl1pPr>
              <a:defRPr>
                <a:solidFill>
                  <a:srgbClr val="F6DB3C"/>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1275907"/>
            <a:ext cx="8229600" cy="5326911"/>
          </a:xfrm>
          <a:noFill/>
        </p:spPr>
        <p:txBody>
          <a:bodyPr/>
          <a:lstStyle>
            <a:lvl1pPr>
              <a:defRPr b="1">
                <a:latin typeface="Arial" pitchFamily="34" charset="0"/>
                <a:cs typeface="Arial" pitchFamily="34" charset="0"/>
              </a:defRPr>
            </a:lvl1pPr>
            <a:lvl2pPr>
              <a:defRPr b="1">
                <a:latin typeface="Arial" pitchFamily="34" charset="0"/>
                <a:cs typeface="Arial" pitchFamily="34" charset="0"/>
              </a:defRPr>
            </a:lvl2pPr>
            <a:lvl3pPr>
              <a:defRPr b="1">
                <a:latin typeface="Arial" pitchFamily="34" charset="0"/>
                <a:cs typeface="Arial" pitchFamily="34" charset="0"/>
              </a:defRPr>
            </a:lvl3pPr>
            <a:lvl4pPr>
              <a:defRPr b="1">
                <a:latin typeface="Arial" pitchFamily="34" charset="0"/>
                <a:cs typeface="Arial" pitchFamily="34" charset="0"/>
              </a:defRPr>
            </a:lvl4pPr>
            <a:lvl5pPr>
              <a:defRPr b="1">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5494674"/>
      </p:ext>
    </p:extLst>
  </p:cSld>
  <p:clrMapOvr>
    <a:masterClrMapping/>
  </p:clrMapOvr>
  <p:transition spd="med" advClick="0">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lkboard Title">
    <p:spTree>
      <p:nvGrpSpPr>
        <p:cNvPr id="1" name=""/>
        <p:cNvGrpSpPr/>
        <p:nvPr/>
      </p:nvGrpSpPr>
      <p:grpSpPr>
        <a:xfrm>
          <a:off x="0" y="0"/>
          <a:ext cx="0" cy="0"/>
          <a:chOff x="0" y="0"/>
          <a:chExt cx="0" cy="0"/>
        </a:xfrm>
      </p:grpSpPr>
      <p:pic>
        <p:nvPicPr>
          <p:cNvPr id="1028" name="Picture 4" descr="Image result for chalkboard"/>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736" t="1664" r="1397" b="1943"/>
          <a:stretch/>
        </p:blipFill>
        <p:spPr bwMode="auto">
          <a:xfrm>
            <a:off x="0" y="5061"/>
            <a:ext cx="9143999" cy="68529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8298"/>
            <a:ext cx="9144000" cy="1143000"/>
          </a:xfrm>
        </p:spPr>
        <p:txBody>
          <a:bodyPr/>
          <a:lstStyle>
            <a:lvl1pPr>
              <a:defRPr>
                <a:solidFill>
                  <a:srgbClr val="F6DB3C"/>
                </a:solidFill>
                <a:latin typeface="Arial"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1824416371"/>
      </p:ext>
    </p:extLst>
  </p:cSld>
  <p:clrMapOvr>
    <a:masterClrMapping/>
  </p:clrMapOvr>
  <p:transition spd="med" advClick="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Chalkboard">
    <p:spTree>
      <p:nvGrpSpPr>
        <p:cNvPr id="1" name=""/>
        <p:cNvGrpSpPr/>
        <p:nvPr/>
      </p:nvGrpSpPr>
      <p:grpSpPr>
        <a:xfrm>
          <a:off x="0" y="0"/>
          <a:ext cx="0" cy="0"/>
          <a:chOff x="0" y="0"/>
          <a:chExt cx="0" cy="0"/>
        </a:xfrm>
      </p:grpSpPr>
      <p:pic>
        <p:nvPicPr>
          <p:cNvPr id="1028" name="Picture 4" descr="Image result for chalkboard"/>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736" t="1664" r="1397" b="1943"/>
          <a:stretch/>
        </p:blipFill>
        <p:spPr bwMode="auto">
          <a:xfrm>
            <a:off x="0" y="5061"/>
            <a:ext cx="9143999" cy="6852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410903"/>
      </p:ext>
    </p:extLst>
  </p:cSld>
  <p:clrMapOvr>
    <a:masterClrMapping/>
  </p:clrMapOvr>
  <p:transition spd="med" advClick="0">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Black + Title">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0362"/>
            <a:ext cx="9144000" cy="1143000"/>
          </a:xfrm>
        </p:spPr>
        <p:txBody>
          <a:bodyPr/>
          <a:lstStyle>
            <a:lvl1pPr>
              <a:defRPr>
                <a:solidFill>
                  <a:srgbClr val="F6DB3C"/>
                </a:solidFill>
              </a:defRPr>
            </a:lvl1pPr>
          </a:lstStyle>
          <a:p>
            <a:r>
              <a:rPr lang="en-US" dirty="0"/>
              <a:t>Click to edit Master title style</a:t>
            </a:r>
          </a:p>
        </p:txBody>
      </p:sp>
    </p:spTree>
    <p:extLst>
      <p:ext uri="{BB962C8B-B14F-4D97-AF65-F5344CB8AC3E}">
        <p14:creationId xmlns:p14="http://schemas.microsoft.com/office/powerpoint/2010/main" val="4078947039"/>
      </p:ext>
    </p:extLst>
  </p:cSld>
  <p:clrMapOvr>
    <a:masterClrMapping/>
  </p:clrMapOvr>
  <p:transition spd="med"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176"/>
            <a:ext cx="8229600" cy="1143000"/>
          </a:xfrm>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defRPr/>
            </a:lvl1pPr>
          </a:lstStyle>
          <a:p>
            <a:pPr>
              <a:defRPr/>
            </a:pPr>
            <a:fld id="{1CBA8EAA-614B-4C96-9FF0-010A17E2724E}" type="datetimeFigureOut">
              <a:rPr lang="en-US"/>
              <a:pPr>
                <a:defRPr/>
              </a:pPr>
              <a:t>8/20/2017</a:t>
            </a:fld>
            <a:endParaRPr lang="en-US"/>
          </a:p>
        </p:txBody>
      </p:sp>
      <p:sp>
        <p:nvSpPr>
          <p:cNvPr id="6" name="Rectangle 3"/>
          <p:cNvSpPr>
            <a:spLocks noGrp="1" noChangeArrowheads="1"/>
          </p:cNvSpPr>
          <p:nvPr>
            <p:ph type="sldNum" sz="quarter" idx="11"/>
          </p:nvPr>
        </p:nvSpPr>
        <p:spPr/>
        <p:txBody>
          <a:bodyPr/>
          <a:lstStyle>
            <a:lvl1pPr>
              <a:defRPr/>
            </a:lvl1pPr>
          </a:lstStyle>
          <a:p>
            <a:pPr>
              <a:defRPr/>
            </a:pPr>
            <a:fld id="{10F5EAA5-0B10-4650-BB20-978817312A2F}"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advClick="0">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c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559760"/>
      </p:ext>
    </p:extLst>
  </p:cSld>
  <p:clrMapOvr>
    <a:masterClrMapping/>
  </p:clrMapOvr>
  <p:transition spd="med"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defRPr/>
            </a:lvl1pPr>
          </a:lstStyle>
          <a:p>
            <a:pPr>
              <a:defRPr/>
            </a:pPr>
            <a:fld id="{925626EC-7316-4F81-956D-DF2632CD3663}" type="datetimeFigureOut">
              <a:rPr lang="en-US"/>
              <a:pPr>
                <a:defRPr/>
              </a:pPr>
              <a:t>8/20/2017</a:t>
            </a:fld>
            <a:endParaRPr lang="en-US"/>
          </a:p>
        </p:txBody>
      </p:sp>
      <p:sp>
        <p:nvSpPr>
          <p:cNvPr id="8" name="Rectangle 3"/>
          <p:cNvSpPr>
            <a:spLocks noGrp="1" noChangeArrowheads="1"/>
          </p:cNvSpPr>
          <p:nvPr>
            <p:ph type="sldNum" sz="quarter" idx="11"/>
          </p:nvPr>
        </p:nvSpPr>
        <p:spPr/>
        <p:txBody>
          <a:bodyPr/>
          <a:lstStyle>
            <a:lvl1pPr>
              <a:defRPr/>
            </a:lvl1pPr>
          </a:lstStyle>
          <a:p>
            <a:pPr>
              <a:defRPr/>
            </a:pPr>
            <a:fld id="{554BE151-5221-4047-AB2F-1A68EFE648A7}" type="slidenum">
              <a:rPr lang="en-US"/>
              <a:pPr>
                <a:defRPr/>
              </a:pPr>
              <a:t>‹#›</a:t>
            </a:fld>
            <a:endParaRPr lang="en-US"/>
          </a:p>
        </p:txBody>
      </p:sp>
      <p:sp>
        <p:nvSpPr>
          <p:cNvPr id="9"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0362"/>
            <a:ext cx="8229600" cy="1143000"/>
          </a:xfrm>
        </p:spPr>
        <p:txBody>
          <a:bodyPr/>
          <a:lstStyle>
            <a:lvl1pPr>
              <a:defRPr>
                <a:solidFill>
                  <a:srgbClr val="F6DB3C"/>
                </a:solidFill>
              </a:defRPr>
            </a:lvl1pPr>
          </a:lstStyle>
          <a:p>
            <a:r>
              <a:rPr lang="en-US" dirty="0"/>
              <a:t>Click to edit Master title style</a:t>
            </a:r>
          </a:p>
        </p:txBody>
      </p:sp>
      <p:sp>
        <p:nvSpPr>
          <p:cNvPr id="3" name="Rectangle 2"/>
          <p:cNvSpPr>
            <a:spLocks noGrp="1" noChangeArrowheads="1"/>
          </p:cNvSpPr>
          <p:nvPr>
            <p:ph type="dt" sz="half" idx="10"/>
          </p:nvPr>
        </p:nvSpPr>
        <p:spPr/>
        <p:txBody>
          <a:bodyPr/>
          <a:lstStyle>
            <a:lvl1pPr>
              <a:defRPr/>
            </a:lvl1pPr>
          </a:lstStyle>
          <a:p>
            <a:pPr>
              <a:defRPr/>
            </a:pPr>
            <a:fld id="{C0EB26E9-4FB6-4528-BFDA-45B5B642057B}" type="datetimeFigureOut">
              <a:rPr lang="en-US"/>
              <a:pPr>
                <a:defRPr/>
              </a:pPr>
              <a:t>8/20/2017</a:t>
            </a:fld>
            <a:endParaRPr lang="en-US"/>
          </a:p>
        </p:txBody>
      </p:sp>
      <p:sp>
        <p:nvSpPr>
          <p:cNvPr id="4" name="Rectangle 3"/>
          <p:cNvSpPr>
            <a:spLocks noGrp="1" noChangeArrowheads="1"/>
          </p:cNvSpPr>
          <p:nvPr>
            <p:ph type="sldNum" sz="quarter" idx="11"/>
          </p:nvPr>
        </p:nvSpPr>
        <p:spPr/>
        <p:txBody>
          <a:bodyPr/>
          <a:lstStyle>
            <a:lvl1pPr>
              <a:defRPr/>
            </a:lvl1pPr>
          </a:lstStyle>
          <a:p>
            <a:pPr>
              <a:defRPr/>
            </a:pPr>
            <a:fld id="{ACC34C94-F37A-4880-AE01-CCE975CB3DED}" type="slidenum">
              <a:rPr lang="en-US"/>
              <a:pPr>
                <a:defRPr/>
              </a:pPr>
              <a:t>‹#›</a:t>
            </a:fld>
            <a:endParaRPr lang="en-US"/>
          </a:p>
        </p:txBody>
      </p:sp>
      <p:sp>
        <p:nvSpPr>
          <p:cNvPr id="5"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advClick="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defRPr/>
            </a:lvl1pPr>
          </a:lstStyle>
          <a:p>
            <a:pPr>
              <a:defRPr/>
            </a:pPr>
            <a:fld id="{EB346CE6-3ADE-4273-96E2-549355A33CC9}" type="datetimeFigureOut">
              <a:rPr lang="en-US"/>
              <a:pPr>
                <a:defRPr/>
              </a:pPr>
              <a:t>8/20/2017</a:t>
            </a:fld>
            <a:endParaRPr lang="en-US"/>
          </a:p>
        </p:txBody>
      </p:sp>
      <p:sp>
        <p:nvSpPr>
          <p:cNvPr id="3" name="Rectangle 3"/>
          <p:cNvSpPr>
            <a:spLocks noGrp="1" noChangeArrowheads="1"/>
          </p:cNvSpPr>
          <p:nvPr>
            <p:ph type="sldNum" sz="quarter" idx="11"/>
          </p:nvPr>
        </p:nvSpPr>
        <p:spPr/>
        <p:txBody>
          <a:bodyPr/>
          <a:lstStyle>
            <a:lvl1pPr>
              <a:defRPr/>
            </a:lvl1pPr>
          </a:lstStyle>
          <a:p>
            <a:pPr>
              <a:defRPr/>
            </a:pPr>
            <a:fld id="{9D0AE581-D661-4D7D-BB55-EFC040D62471}" type="slidenum">
              <a:rPr lang="en-US"/>
              <a:pPr>
                <a:defRPr/>
              </a:pPr>
              <a:t>‹#›</a:t>
            </a:fld>
            <a:endParaRPr lang="en-US"/>
          </a:p>
        </p:txBody>
      </p:sp>
      <p:sp>
        <p:nvSpPr>
          <p:cNvPr id="4"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advClick="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fld id="{A3138AD6-164D-4F7A-9701-C7FB18A783C7}" type="datetimeFigureOut">
              <a:rPr lang="en-US"/>
              <a:pPr>
                <a:defRPr/>
              </a:pPr>
              <a:t>8/20/2017</a:t>
            </a:fld>
            <a:endParaRPr lang="en-US"/>
          </a:p>
        </p:txBody>
      </p:sp>
      <p:sp>
        <p:nvSpPr>
          <p:cNvPr id="6" name="Rectangle 3"/>
          <p:cNvSpPr>
            <a:spLocks noGrp="1" noChangeArrowheads="1"/>
          </p:cNvSpPr>
          <p:nvPr>
            <p:ph type="sldNum" sz="quarter" idx="11"/>
          </p:nvPr>
        </p:nvSpPr>
        <p:spPr/>
        <p:txBody>
          <a:bodyPr/>
          <a:lstStyle>
            <a:lvl1pPr>
              <a:defRPr/>
            </a:lvl1pPr>
          </a:lstStyle>
          <a:p>
            <a:pPr>
              <a:defRPr/>
            </a:pPr>
            <a:fld id="{D7DF5290-6F41-4330-BB77-24FB43BF6233}"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advClick="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fld id="{9E8E62CB-9AF1-4379-92C3-6100C404D5F5}" type="datetimeFigureOut">
              <a:rPr lang="en-US"/>
              <a:pPr>
                <a:defRPr/>
              </a:pPr>
              <a:t>8/20/2017</a:t>
            </a:fld>
            <a:endParaRPr lang="en-US"/>
          </a:p>
        </p:txBody>
      </p:sp>
      <p:sp>
        <p:nvSpPr>
          <p:cNvPr id="6" name="Rectangle 3"/>
          <p:cNvSpPr>
            <a:spLocks noGrp="1" noChangeArrowheads="1"/>
          </p:cNvSpPr>
          <p:nvPr>
            <p:ph type="sldNum" sz="quarter" idx="11"/>
          </p:nvPr>
        </p:nvSpPr>
        <p:spPr/>
        <p:txBody>
          <a:bodyPr/>
          <a:lstStyle>
            <a:lvl1pPr>
              <a:defRPr/>
            </a:lvl1pPr>
          </a:lstStyle>
          <a:p>
            <a:pPr>
              <a:defRPr/>
            </a:pPr>
            <a:fld id="{F1CF4DB3-4BFD-4DB7-95F4-0ECF4FE65CB1}"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advClick="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fld id="{B380CA16-6B5C-4AC8-9A2A-8E6792ADBE57}" type="datetimeFigureOut">
              <a:rPr lang="en-US"/>
              <a:pPr>
                <a:defRPr/>
              </a:pPr>
              <a:t>8/20/2017</a:t>
            </a:fld>
            <a:endParaRPr lang="en-US"/>
          </a:p>
        </p:txBody>
      </p:sp>
      <p:sp>
        <p:nvSpPr>
          <p:cNvPr id="3993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B745F554-AA51-4ADF-B9D0-22B64EA6F7BF}"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3994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p>
            </p:txBody>
          </p:sp>
          <p:sp>
            <p:nvSpPr>
              <p:cNvPr id="3994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p>
            </p:txBody>
          </p:sp>
          <p:sp>
            <p:nvSpPr>
              <p:cNvPr id="3994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p>
            </p:txBody>
          </p:sp>
          <p:sp>
            <p:nvSpPr>
              <p:cNvPr id="39945"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p>
            </p:txBody>
          </p:sp>
          <p:sp>
            <p:nvSpPr>
              <p:cNvPr id="3994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p>
            </p:txBody>
          </p:sp>
        </p:grpSp>
        <p:sp>
          <p:nvSpPr>
            <p:cNvPr id="3994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39948"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p>
          </p:txBody>
        </p:sp>
      </p:grpSp>
      <p:sp>
        <p:nvSpPr>
          <p:cNvPr id="3994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5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defRPr/>
            </a:pPr>
            <a:endParaRPr lang="en-US"/>
          </a:p>
        </p:txBody>
      </p:sp>
      <p:sp>
        <p:nvSpPr>
          <p:cNvPr id="3995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304" r:id="rId12"/>
  </p:sldLayoutIdLst>
  <p:transition spd="med" advClick="0">
    <p:fade/>
  </p:transition>
  <p:txStyles>
    <p:titleStyle>
      <a:lvl1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pitchFamily="34" charset="0"/>
          <a:ea typeface="+mj-ea"/>
          <a:cs typeface="Arial" pitchFamily="34" charset="0"/>
        </a:defRPr>
      </a:lvl1pPr>
      <a:lvl2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b="1">
          <a:solidFill>
            <a:schemeClr val="tx1"/>
          </a:solidFill>
          <a:effectLst>
            <a:outerShdw blurRad="38100" dist="38100" dir="2700000" algn="tl">
              <a:srgbClr val="000000"/>
            </a:outerShdw>
          </a:effectLst>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b="1">
          <a:solidFill>
            <a:schemeClr val="tx1"/>
          </a:solidFill>
          <a:effectLst>
            <a:outerShdw blurRad="38100" dist="38100" dir="2700000" algn="tl">
              <a:srgbClr val="000000"/>
            </a:outerShdw>
          </a:effectLst>
          <a:latin typeface="Arial" pitchFamily="34" charset="0"/>
          <a:cs typeface="Arial" pitchFamily="34" charset="0"/>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b="1">
          <a:solidFill>
            <a:schemeClr val="tx1"/>
          </a:solidFill>
          <a:effectLst>
            <a:outerShdw blurRad="38100" dist="38100" dir="2700000" algn="tl">
              <a:srgbClr val="000000"/>
            </a:outerShdw>
          </a:effectLst>
          <a:latin typeface="Arial" pitchFamily="34" charset="0"/>
          <a:cs typeface="Arial" pitchFamily="34" charset="0"/>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fld id="{B380CA16-6B5C-4AC8-9A2A-8E6792ADBE57}" type="datetimeFigureOut">
              <a:rPr lang="en-US"/>
              <a:pPr>
                <a:defRPr/>
              </a:pPr>
              <a:t>8/20/2017</a:t>
            </a:fld>
            <a:endParaRPr lang="en-US"/>
          </a:p>
        </p:txBody>
      </p:sp>
      <p:sp>
        <p:nvSpPr>
          <p:cNvPr id="3993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B745F554-AA51-4ADF-B9D0-22B64EA6F7BF}"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3994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p>
            </p:txBody>
          </p:sp>
          <p:sp>
            <p:nvSpPr>
              <p:cNvPr id="3994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p>
            </p:txBody>
          </p:sp>
          <p:sp>
            <p:nvSpPr>
              <p:cNvPr id="3994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p>
            </p:txBody>
          </p:sp>
          <p:sp>
            <p:nvSpPr>
              <p:cNvPr id="39945"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p>
            </p:txBody>
          </p:sp>
          <p:sp>
            <p:nvSpPr>
              <p:cNvPr id="3994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p>
            </p:txBody>
          </p:sp>
        </p:grpSp>
        <p:sp>
          <p:nvSpPr>
            <p:cNvPr id="3994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39948"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p>
          </p:txBody>
        </p:sp>
      </p:grpSp>
      <p:sp>
        <p:nvSpPr>
          <p:cNvPr id="3994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5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defRPr/>
            </a:pPr>
            <a:endParaRPr lang="en-US"/>
          </a:p>
        </p:txBody>
      </p:sp>
      <p:sp>
        <p:nvSpPr>
          <p:cNvPr id="3995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3681302"/>
      </p:ext>
    </p:extLst>
  </p:cSld>
  <p:clrMap bg1="dk2" tx1="lt1" bg2="dk1" tx2="lt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 id="2147484286" r:id="rId12"/>
    <p:sldLayoutId id="2147484287" r:id="rId13"/>
    <p:sldLayoutId id="2147484288" r:id="rId14"/>
  </p:sldLayoutIdLst>
  <p:transition spd="med" advClick="0">
    <p:fade/>
  </p:transition>
  <p:txStyles>
    <p:titleStyle>
      <a:lvl1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Arial" pitchFamily="34" charset="0"/>
          <a:ea typeface="+mj-ea"/>
          <a:cs typeface="Arial" pitchFamily="34" charset="0"/>
        </a:defRPr>
      </a:lvl1pPr>
      <a:lvl2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b="1">
          <a:solidFill>
            <a:schemeClr val="tx1"/>
          </a:solidFill>
          <a:effectLst>
            <a:outerShdw blurRad="38100" dist="38100" dir="2700000" algn="tl">
              <a:srgbClr val="000000"/>
            </a:outerShdw>
          </a:effectLst>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b="1">
          <a:solidFill>
            <a:schemeClr val="tx1"/>
          </a:solidFill>
          <a:effectLst>
            <a:outerShdw blurRad="38100" dist="38100" dir="2700000" algn="tl">
              <a:srgbClr val="000000"/>
            </a:outerShdw>
          </a:effectLst>
          <a:latin typeface="Arial" pitchFamily="34" charset="0"/>
          <a:cs typeface="Arial" pitchFamily="34" charset="0"/>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b="1">
          <a:solidFill>
            <a:schemeClr val="tx1"/>
          </a:solidFill>
          <a:effectLst>
            <a:outerShdw blurRad="38100" dist="38100" dir="2700000" algn="tl">
              <a:srgbClr val="000000"/>
            </a:outerShdw>
          </a:effectLst>
          <a:latin typeface="Arial" pitchFamily="34" charset="0"/>
          <a:cs typeface="Arial" pitchFamily="34" charset="0"/>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3994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p>
            </p:txBody>
          </p:sp>
          <p:sp>
            <p:nvSpPr>
              <p:cNvPr id="3994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p>
            </p:txBody>
          </p:sp>
          <p:sp>
            <p:nvSpPr>
              <p:cNvPr id="3994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p>
            </p:txBody>
          </p:sp>
          <p:sp>
            <p:nvSpPr>
              <p:cNvPr id="39945"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p>
            </p:txBody>
          </p:sp>
          <p:sp>
            <p:nvSpPr>
              <p:cNvPr id="3994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p>
            </p:txBody>
          </p:sp>
        </p:grpSp>
        <p:sp>
          <p:nvSpPr>
            <p:cNvPr id="3994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39948"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p>
          </p:txBody>
        </p:sp>
      </p:grpSp>
      <p:sp>
        <p:nvSpPr>
          <p:cNvPr id="39949" name="Rectangle 13"/>
          <p:cNvSpPr>
            <a:spLocks noGrp="1" noRot="1" noChangeArrowheads="1"/>
          </p:cNvSpPr>
          <p:nvPr>
            <p:ph type="title"/>
          </p:nvPr>
        </p:nvSpPr>
        <p:spPr bwMode="auto">
          <a:xfrm>
            <a:off x="0" y="0"/>
            <a:ext cx="9126538"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51" name="Rectangle 15"/>
          <p:cNvSpPr>
            <a:spLocks noGrp="1" noChangeArrowheads="1"/>
          </p:cNvSpPr>
          <p:nvPr>
            <p:ph type="body" idx="1"/>
          </p:nvPr>
        </p:nvSpPr>
        <p:spPr bwMode="auto">
          <a:xfrm>
            <a:off x="205272" y="1333500"/>
            <a:ext cx="8752115" cy="529894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6061136"/>
      </p:ext>
    </p:extLst>
  </p:cSld>
  <p:clrMap bg1="dk2" tx1="lt1" bg2="dk1" tx2="lt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 id="2147484301" r:id="rId12"/>
    <p:sldLayoutId id="2147484302" r:id="rId13"/>
    <p:sldLayoutId id="2147484303" r:id="rId14"/>
  </p:sldLayoutIdLst>
  <p:transition spd="med" advClick="0">
    <p:fade/>
  </p:transition>
  <p:txStyles>
    <p:titleStyle>
      <a:lvl1pPr algn="ctr" rtl="0" eaLnBrk="0" fontAlgn="base" hangingPunct="0">
        <a:spcBef>
          <a:spcPct val="0"/>
        </a:spcBef>
        <a:spcAft>
          <a:spcPct val="0"/>
        </a:spcAft>
        <a:defRPr sz="5400" b="1">
          <a:solidFill>
            <a:srgbClr val="FFD629"/>
          </a:solidFill>
          <a:effectLst>
            <a:outerShdw blurRad="38100" dist="38100" dir="2700000" algn="tl">
              <a:srgbClr val="000000"/>
            </a:outerShdw>
          </a:effectLst>
          <a:latin typeface="Arial" pitchFamily="34" charset="0"/>
          <a:ea typeface="+mj-ea"/>
          <a:cs typeface="Arial" pitchFamily="34" charset="0"/>
        </a:defRPr>
      </a:lvl1pPr>
      <a:lvl2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b="1">
          <a:solidFill>
            <a:schemeClr val="tx1"/>
          </a:solidFill>
          <a:effectLst>
            <a:outerShdw blurRad="38100" dist="38100" dir="2700000" algn="tl">
              <a:srgbClr val="000000"/>
            </a:outerShdw>
          </a:effectLst>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b="1">
          <a:solidFill>
            <a:schemeClr val="tx1"/>
          </a:solidFill>
          <a:effectLst>
            <a:outerShdw blurRad="38100" dist="38100" dir="2700000" algn="tl">
              <a:srgbClr val="000000"/>
            </a:outerShdw>
          </a:effectLst>
          <a:latin typeface="Arial" pitchFamily="34" charset="0"/>
          <a:cs typeface="Arial" pitchFamily="34" charset="0"/>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b="1">
          <a:solidFill>
            <a:schemeClr val="tx1"/>
          </a:solidFill>
          <a:effectLst>
            <a:outerShdw blurRad="38100" dist="38100" dir="2700000" algn="tl">
              <a:srgbClr val="000000"/>
            </a:outerShdw>
          </a:effectLst>
          <a:latin typeface="Arial" pitchFamily="34" charset="0"/>
          <a:cs typeface="Arial" pitchFamily="34" charset="0"/>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microsoft.com/office/2007/relationships/hdphoto" Target="../media/hdphoto3.wdp"/><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video" Target="file:///C:\Users\Chris\Documents\Presentations\Scientific%20Model%20of%20Learning%20-%20U%20Sask\life%20of%20neurons.wmv" TargetMode="External"/><Relationship Id="rId1" Type="http://schemas.microsoft.com/office/2007/relationships/media" Target="file:///C:\Users\Chris\Documents\Presentations\Scientific%20Model%20of%20Learning%20-%20U%20Sask\life%20of%20neurons.wmv" TargetMode="External"/><Relationship Id="rId6" Type="http://schemas.openxmlformats.org/officeDocument/2006/relationships/image" Target="../media/image33.jpeg"/><Relationship Id="rId5" Type="http://schemas.openxmlformats.org/officeDocument/2006/relationships/image" Target="../media/image30.jpeg"/><Relationship Id="rId4" Type="http://schemas.openxmlformats.org/officeDocument/2006/relationships/notesSlide" Target="../notesSlides/notesSlide25.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1.jpe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4.png"/><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20.xml"/><Relationship Id="rId4" Type="http://schemas.openxmlformats.org/officeDocument/2006/relationships/image" Target="../media/image29.jpeg"/></Relationships>
</file>

<file path=ppt/slides/_rels/slide5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14.xml"/><Relationship Id="rId5" Type="http://schemas.openxmlformats.org/officeDocument/2006/relationships/image" Target="../media/image50.jpeg"/><Relationship Id="rId4" Type="http://schemas.microsoft.com/office/2007/relationships/hdphoto" Target="../media/hdphoto6.wdp"/></Relationships>
</file>

<file path=ppt/slides/_rels/slide5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file:///C:\Users\Chris\Documents\Presentations\Scientific%20Model%20of%20Learning%20-%20U%20Sask\Bueller%20Teacher.wmv" TargetMode="External"/><Relationship Id="rId1" Type="http://schemas.microsoft.com/office/2007/relationships/media" Target="file:///C:\Users\Chris\Documents\Presentations\Scientific%20Model%20of%20Learning%20-%20U%20Sask\Bueller%20Teacher.wmv" TargetMode="External"/><Relationship Id="rId5" Type="http://schemas.openxmlformats.org/officeDocument/2006/relationships/image" Target="../media/image51.png"/><Relationship Id="rId4" Type="http://schemas.openxmlformats.org/officeDocument/2006/relationships/notesSlide" Target="../notesSlides/notesSlide46.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20.xml"/><Relationship Id="rId4" Type="http://schemas.microsoft.com/office/2007/relationships/hdphoto" Target="../media/hdphoto4.wdp"/></Relationships>
</file>

<file path=ppt/slides/_rels/slide6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microsoft.com/office/2007/relationships/hdphoto" Target="../media/hdphoto6.wdp"/></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32.xml"/></Relationships>
</file>

<file path=ppt/slides/_rels/slide6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6.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9.jpe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C:\Users\Chris\Documents\Presentations\Eureka%202017%20-%20Scientific%20Teaching\Final%20Exam%20-%20no%20discussion.wmv" TargetMode="External"/><Relationship Id="rId1" Type="http://schemas.microsoft.com/office/2007/relationships/media" Target="file:///C:\Users\Chris\Documents\Presentations\Eureka%202017%20-%20Scientific%20Teaching\Final%20Exam%20-%20no%20discussion.wmv" TargetMode="External"/><Relationship Id="rId5" Type="http://schemas.openxmlformats.org/officeDocument/2006/relationships/image" Target="../media/image55.png"/><Relationship Id="rId4" Type="http://schemas.openxmlformats.org/officeDocument/2006/relationships/notesSlide" Target="../notesSlides/notesSlide53.xml"/></Relationships>
</file>

<file path=ppt/slides/_rels/slide7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microsoft.com/office/2007/relationships/hdphoto" Target="../media/hdphoto8.wdp"/></Relationships>
</file>

<file path=ppt/slides/_rels/slide7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microsoft.com/office/2007/relationships/hdphoto" Target="../media/hdphoto8.wdp"/></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8.xml"/><Relationship Id="rId1" Type="http://schemas.openxmlformats.org/officeDocument/2006/relationships/slideLayout" Target="../slideLayouts/slideLayout20.xml"/><Relationship Id="rId4" Type="http://schemas.microsoft.com/office/2007/relationships/hdphoto" Target="../media/hdphoto4.wdp"/></Relationships>
</file>

<file path=ppt/slides/_rels/slide7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9.xml"/><Relationship Id="rId1" Type="http://schemas.openxmlformats.org/officeDocument/2006/relationships/slideLayout" Target="../slideLayouts/slideLayout20.xml"/><Relationship Id="rId5" Type="http://schemas.microsoft.com/office/2007/relationships/hdphoto" Target="../media/hdphoto3.wdp"/><Relationship Id="rId4" Type="http://schemas.openxmlformats.org/officeDocument/2006/relationships/image" Target="../media/image20.png"/></Relationships>
</file>

<file path=ppt/slides/_rels/slide7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61.gif"/></Relationships>
</file>

<file path=ppt/slides/_rels/slide8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microsoft.com/office/2007/relationships/hdphoto" Target="../media/hdphoto6.wdp"/></Relationships>
</file>

<file path=ppt/slides/_rels/slide84.xml.rels><?xml version="1.0" encoding="UTF-8" standalone="yes"?>
<Relationships xmlns="http://schemas.openxmlformats.org/package/2006/relationships"><Relationship Id="rId3" Type="http://schemas.openxmlformats.org/officeDocument/2006/relationships/image" Target="../media/image32.jpeg"/><Relationship Id="rId7" Type="http://schemas.microsoft.com/office/2007/relationships/hdphoto" Target="../media/hdphoto9.wdp"/><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jpeg"/></Relationships>
</file>

<file path=ppt/slides/_rels/slide8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7681"/>
          <a:stretch/>
        </p:blipFill>
        <p:spPr>
          <a:xfrm>
            <a:off x="0" y="523983"/>
            <a:ext cx="9143999" cy="6331246"/>
          </a:xfrm>
          <a:prstGeom prst="rect">
            <a:avLst/>
          </a:prstGeom>
        </p:spPr>
      </p:pic>
      <p:sp>
        <p:nvSpPr>
          <p:cNvPr id="4" name="Title 3"/>
          <p:cNvSpPr>
            <a:spLocks noGrp="1"/>
          </p:cNvSpPr>
          <p:nvPr>
            <p:ph type="ctrTitle" sz="quarter"/>
          </p:nvPr>
        </p:nvSpPr>
        <p:spPr>
          <a:xfrm>
            <a:off x="0" y="0"/>
            <a:ext cx="9144000" cy="1982911"/>
          </a:xfrm>
        </p:spPr>
        <p:txBody>
          <a:bodyPr/>
          <a:lstStyle/>
          <a:p>
            <a:r>
              <a:rPr lang="en-US" sz="6600" dirty="0"/>
              <a:t>A Scientific Model </a:t>
            </a:r>
            <a:br>
              <a:rPr lang="en-US" sz="6600" dirty="0"/>
            </a:br>
            <a:r>
              <a:rPr lang="en-US" sz="6600" dirty="0"/>
              <a:t>for Learning</a:t>
            </a:r>
            <a:endParaRPr lang="en-US" sz="4800" dirty="0">
              <a:solidFill>
                <a:schemeClr val="tx1"/>
              </a:solidFill>
            </a:endParaRPr>
          </a:p>
        </p:txBody>
      </p:sp>
      <p:sp>
        <p:nvSpPr>
          <p:cNvPr id="6" name="Subtitle 5"/>
          <p:cNvSpPr>
            <a:spLocks noGrp="1"/>
          </p:cNvSpPr>
          <p:nvPr>
            <p:ph type="subTitle" sz="quarter" idx="1"/>
          </p:nvPr>
        </p:nvSpPr>
        <p:spPr>
          <a:xfrm>
            <a:off x="0" y="5208998"/>
            <a:ext cx="9144000" cy="1649002"/>
          </a:xfrm>
          <a:solidFill>
            <a:srgbClr val="000000">
              <a:alpha val="50196"/>
            </a:srgbClr>
          </a:solidFill>
        </p:spPr>
        <p:txBody>
          <a:bodyPr/>
          <a:lstStyle/>
          <a:p>
            <a:r>
              <a:rPr lang="en-US" dirty="0">
                <a:solidFill>
                  <a:srgbClr val="FFD629"/>
                </a:solidFill>
                <a:effectLst>
                  <a:outerShdw blurRad="38100" dist="38100" dir="2700000" algn="tl">
                    <a:srgbClr val="000000">
                      <a:alpha val="43137"/>
                    </a:srgbClr>
                  </a:outerShdw>
                </a:effectLst>
              </a:rPr>
              <a:t>Chris Meyer</a:t>
            </a:r>
          </a:p>
          <a:p>
            <a:r>
              <a:rPr lang="en-US" sz="2800" dirty="0">
                <a:effectLst>
                  <a:outerShdw blurRad="38100" dist="38100" dir="2700000" algn="tl">
                    <a:srgbClr val="000000">
                      <a:alpha val="43137"/>
                    </a:srgbClr>
                  </a:outerShdw>
                </a:effectLst>
              </a:rPr>
              <a:t>York Mills C. I., Toronto</a:t>
            </a:r>
          </a:p>
          <a:p>
            <a:r>
              <a:rPr lang="en-US" sz="2800" dirty="0">
                <a:effectLst>
                  <a:outerShdw blurRad="38100" dist="38100" dir="2700000" algn="tl">
                    <a:srgbClr val="000000">
                      <a:alpha val="43137"/>
                    </a:srgbClr>
                  </a:outerShdw>
                </a:effectLst>
              </a:rPr>
              <a:t>www.meyercreations.com/physics</a:t>
            </a:r>
          </a:p>
          <a:p>
            <a:endParaRPr lang="en-US" sz="2800" dirty="0">
              <a:effectLst>
                <a:outerShdw blurRad="38100" dist="38100" dir="2700000" algn="tl">
                  <a:srgbClr val="000000">
                    <a:alpha val="43137"/>
                  </a:srgbClr>
                </a:outerShdw>
              </a:effectLst>
            </a:endParaRPr>
          </a:p>
          <a:p>
            <a:endParaRPr lang="en-US" sz="2800" dirty="0">
              <a:effectLst>
                <a:outerShdw blurRad="38100" dist="38100" dir="2700000" algn="tl">
                  <a:srgbClr val="000000">
                    <a:alpha val="43137"/>
                  </a:srgbClr>
                </a:outerShdw>
              </a:effectLst>
            </a:endParaRPr>
          </a:p>
          <a:p>
            <a:endParaRPr lang="en-CA"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53816845"/>
      </p:ext>
    </p:extLst>
  </p:cSld>
  <p:clrMapOvr>
    <a:masterClrMapping/>
  </p:clrMapOvr>
  <p:transition spd="med" advClick="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90779"/>
            <a:ext cx="9144000" cy="1748583"/>
          </a:xfrm>
        </p:spPr>
        <p:txBody>
          <a:bodyPr/>
          <a:lstStyle/>
          <a:p>
            <a:r>
              <a:rPr lang="en-US" sz="9600" dirty="0"/>
              <a:t>What about teaching?</a:t>
            </a:r>
          </a:p>
        </p:txBody>
      </p:sp>
    </p:spTree>
    <p:extLst>
      <p:ext uri="{BB962C8B-B14F-4D97-AF65-F5344CB8AC3E}">
        <p14:creationId xmlns:p14="http://schemas.microsoft.com/office/powerpoint/2010/main" val="402578690"/>
      </p:ext>
    </p:extLst>
  </p:cSld>
  <p:clrMapOvr>
    <a:masterClrMapping/>
  </p:clrMapOvr>
  <p:transition spd="med" advClick="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p:cNvPicPr>
            <a:picLocks noChangeAspect="1" noChangeArrowheads="1"/>
          </p:cNvPicPr>
          <p:nvPr/>
        </p:nvPicPr>
        <p:blipFill>
          <a:blip r:embed="rId3" cstate="print"/>
          <a:srcRect l="10333"/>
          <a:stretch>
            <a:fillRect/>
          </a:stretch>
        </p:blipFill>
        <p:spPr bwMode="auto">
          <a:xfrm>
            <a:off x="0" y="1"/>
            <a:ext cx="9144000" cy="6858000"/>
          </a:xfrm>
          <a:prstGeom prst="rect">
            <a:avLst/>
          </a:prstGeom>
          <a:noFill/>
        </p:spPr>
      </p:pic>
      <p:sp>
        <p:nvSpPr>
          <p:cNvPr id="2" name="Title 1"/>
          <p:cNvSpPr>
            <a:spLocks noGrp="1"/>
          </p:cNvSpPr>
          <p:nvPr>
            <p:ph type="title"/>
          </p:nvPr>
        </p:nvSpPr>
        <p:spPr>
          <a:xfrm>
            <a:off x="0" y="-10362"/>
            <a:ext cx="9144000" cy="1143000"/>
          </a:xfrm>
          <a:solidFill>
            <a:srgbClr val="000000">
              <a:alpha val="50196"/>
            </a:srgbClr>
          </a:solidFill>
        </p:spPr>
        <p:txBody>
          <a:bodyPr/>
          <a:lstStyle/>
          <a:p>
            <a:r>
              <a:rPr lang="en-US" sz="5400" dirty="0"/>
              <a:t>Probably not this</a:t>
            </a:r>
            <a:endParaRPr lang="en-CA" sz="5400" dirty="0"/>
          </a:p>
        </p:txBody>
      </p:sp>
    </p:spTree>
  </p:cSld>
  <p:clrMapOvr>
    <a:masterClrMapping/>
  </p:clrMapOvr>
  <p:transition spd="med" advClick="0">
    <p:fad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6000" dirty="0"/>
              <a:t>You’re thinking this</a:t>
            </a:r>
          </a:p>
        </p:txBody>
      </p:sp>
      <p:pic>
        <p:nvPicPr>
          <p:cNvPr id="4" name="114943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668593" y="1002890"/>
            <a:ext cx="7806813" cy="5855110"/>
          </a:xfrm>
          <a:prstGeom prst="rect">
            <a:avLst/>
          </a:prstGeom>
        </p:spPr>
      </p:pic>
    </p:spTree>
    <p:extLst>
      <p:ext uri="{BB962C8B-B14F-4D97-AF65-F5344CB8AC3E}">
        <p14:creationId xmlns:p14="http://schemas.microsoft.com/office/powerpoint/2010/main" val="1351819278"/>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Related image"/>
          <p:cNvPicPr>
            <a:picLocks noChangeAspect="1" noChangeArrowheads="1"/>
          </p:cNvPicPr>
          <p:nvPr/>
        </p:nvPicPr>
        <p:blipFill>
          <a:blip r:embed="rId3" cstate="print"/>
          <a:srcRect/>
          <a:stretch>
            <a:fillRect/>
          </a:stretch>
        </p:blipFill>
        <p:spPr bwMode="auto">
          <a:xfrm>
            <a:off x="0" y="204536"/>
            <a:ext cx="9144000" cy="6858002"/>
          </a:xfrm>
          <a:prstGeom prst="rect">
            <a:avLst/>
          </a:prstGeom>
          <a:noFill/>
        </p:spPr>
      </p:pic>
      <p:sp>
        <p:nvSpPr>
          <p:cNvPr id="2" name="Title 1"/>
          <p:cNvSpPr>
            <a:spLocks noGrp="1"/>
          </p:cNvSpPr>
          <p:nvPr>
            <p:ph type="title"/>
          </p:nvPr>
        </p:nvSpPr>
        <p:spPr/>
        <p:txBody>
          <a:bodyPr/>
          <a:lstStyle/>
          <a:p>
            <a:r>
              <a:rPr lang="en-US" sz="6000" dirty="0"/>
              <a:t>We think this!</a:t>
            </a:r>
          </a:p>
        </p:txBody>
      </p:sp>
    </p:spTree>
    <p:extLst>
      <p:ext uri="{BB962C8B-B14F-4D97-AF65-F5344CB8AC3E}">
        <p14:creationId xmlns:p14="http://schemas.microsoft.com/office/powerpoint/2010/main" val="2406356124"/>
      </p:ext>
    </p:extLst>
  </p:cSld>
  <p:clrMapOvr>
    <a:masterClrMapping/>
  </p:clrMapOvr>
  <p:transition spd="med" advClick="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p:cNvPicPr>
            <a:picLocks noChangeAspect="1" noChangeArrowheads="1"/>
          </p:cNvPicPr>
          <p:nvPr/>
        </p:nvPicPr>
        <p:blipFill>
          <a:blip r:embed="rId3" cstate="print"/>
          <a:srcRect l="12644"/>
          <a:stretch>
            <a:fillRect/>
          </a:stretch>
        </p:blipFill>
        <p:spPr bwMode="auto">
          <a:xfrm>
            <a:off x="0" y="0"/>
            <a:ext cx="9144000" cy="6981825"/>
          </a:xfrm>
          <a:prstGeom prst="rect">
            <a:avLst/>
          </a:prstGeom>
          <a:noFill/>
        </p:spPr>
      </p:pic>
      <p:sp>
        <p:nvSpPr>
          <p:cNvPr id="3" name="Title 2"/>
          <p:cNvSpPr>
            <a:spLocks noGrp="1"/>
          </p:cNvSpPr>
          <p:nvPr>
            <p:ph type="title"/>
          </p:nvPr>
        </p:nvSpPr>
        <p:spPr>
          <a:xfrm>
            <a:off x="0" y="-10362"/>
            <a:ext cx="9144000" cy="1143000"/>
          </a:xfrm>
          <a:solidFill>
            <a:srgbClr val="000000">
              <a:alpha val="50196"/>
            </a:srgbClr>
          </a:solidFill>
        </p:spPr>
        <p:txBody>
          <a:bodyPr/>
          <a:lstStyle/>
          <a:p>
            <a:r>
              <a:rPr lang="en-US" sz="6000" dirty="0"/>
              <a:t>Feynman at Caltech</a:t>
            </a:r>
            <a:endParaRPr lang="en-CA" sz="6000" dirty="0"/>
          </a:p>
        </p:txBody>
      </p:sp>
    </p:spTree>
  </p:cSld>
  <p:clrMapOvr>
    <a:masterClrMapping/>
  </p:clrMapOvr>
  <p:transition spd="med" advClick="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2.bp.blogspot.com/-xGySMr7E6lw/U53y7xeLq3I/AAAAAAAAYSI/pp0_2X9aQvQ/s640/The_Feynman_Lectures_on_Physics.jpg"/>
          <p:cNvPicPr>
            <a:picLocks noChangeAspect="1" noChangeArrowheads="1"/>
          </p:cNvPicPr>
          <p:nvPr/>
        </p:nvPicPr>
        <p:blipFill>
          <a:blip r:embed="rId3" cstate="print"/>
          <a:srcRect/>
          <a:stretch>
            <a:fillRect/>
          </a:stretch>
        </p:blipFill>
        <p:spPr bwMode="auto">
          <a:xfrm>
            <a:off x="0" y="-304800"/>
            <a:ext cx="9144000" cy="7800976"/>
          </a:xfrm>
          <a:prstGeom prst="rect">
            <a:avLst/>
          </a:prstGeom>
          <a:noFill/>
        </p:spPr>
      </p:pic>
    </p:spTree>
  </p:cSld>
  <p:clrMapOvr>
    <a:masterClrMapping/>
  </p:clrMapOvr>
  <p:transition spd="med" advClick="0">
    <p:fade/>
  </p:transition>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95536" y="1031132"/>
            <a:ext cx="4613275" cy="5717683"/>
          </a:xfrm>
          <a:noFill/>
        </p:spPr>
        <p:txBody>
          <a:bodyPr/>
          <a:lstStyle/>
          <a:p>
            <a:pPr marL="0" indent="0" algn="ctr">
              <a:spcBef>
                <a:spcPts val="0"/>
              </a:spcBef>
              <a:buNone/>
            </a:pPr>
            <a:r>
              <a:rPr lang="en-US" sz="4800" dirty="0"/>
              <a:t>“…</a:t>
            </a:r>
            <a:r>
              <a:rPr lang="en-CA" sz="4800" dirty="0">
                <a:effectLst/>
              </a:rPr>
              <a:t> When I look at the examinations, </a:t>
            </a:r>
          </a:p>
          <a:p>
            <a:pPr marL="0" indent="0" algn="ctr">
              <a:spcBef>
                <a:spcPts val="0"/>
              </a:spcBef>
              <a:buNone/>
            </a:pPr>
            <a:r>
              <a:rPr lang="en-CA" sz="4800" dirty="0">
                <a:effectLst/>
              </a:rPr>
              <a:t>I think that </a:t>
            </a:r>
          </a:p>
          <a:p>
            <a:pPr marL="0" indent="0" algn="ctr">
              <a:spcBef>
                <a:spcPts val="0"/>
              </a:spcBef>
              <a:buNone/>
            </a:pPr>
            <a:r>
              <a:rPr lang="en-CA" sz="4800" dirty="0">
                <a:solidFill>
                  <a:srgbClr val="FFD629"/>
                </a:solidFill>
                <a:effectLst/>
              </a:rPr>
              <a:t>the system is a failure.</a:t>
            </a:r>
            <a:r>
              <a:rPr lang="en-CA" sz="4800" dirty="0">
                <a:effectLst/>
              </a:rPr>
              <a:t>”</a:t>
            </a:r>
            <a:endParaRPr lang="en-CA" sz="4800" dirty="0"/>
          </a:p>
        </p:txBody>
      </p:sp>
      <p:pic>
        <p:nvPicPr>
          <p:cNvPr id="5" name="Picture 2" descr="http://www.eleves.ens.fr/home/harazi/pic.jpg"/>
          <p:cNvPicPr>
            <a:picLocks noGrp="1" noChangeAspect="1" noChangeArrowheads="1"/>
          </p:cNvPicPr>
          <p:nvPr>
            <p:ph sz="half" idx="4294967295"/>
          </p:nvPr>
        </p:nvPicPr>
        <p:blipFill>
          <a:blip r:embed="rId3" cstate="print"/>
          <a:srcRect l="17160" r="9369"/>
          <a:stretch>
            <a:fillRect/>
          </a:stretch>
        </p:blipFill>
        <p:spPr bwMode="auto">
          <a:xfrm>
            <a:off x="4803775" y="0"/>
            <a:ext cx="4340225" cy="6858000"/>
          </a:xfrm>
          <a:prstGeom prst="rect">
            <a:avLst/>
          </a:prstGeom>
          <a:noFill/>
        </p:spPr>
      </p:pic>
    </p:spTree>
  </p:cSld>
  <p:clrMapOvr>
    <a:masterClrMapping/>
  </p:clrMapOvr>
  <p:transition spd="med" advClick="0">
    <p:fad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0" y="425668"/>
            <a:ext cx="4792717" cy="6323147"/>
          </a:xfrm>
          <a:noFill/>
        </p:spPr>
        <p:txBody>
          <a:bodyPr/>
          <a:lstStyle/>
          <a:p>
            <a:pPr marL="0" indent="0" algn="ctr">
              <a:spcBef>
                <a:spcPts val="0"/>
              </a:spcBef>
              <a:buNone/>
            </a:pPr>
            <a:r>
              <a:rPr lang="en-US" sz="4000" dirty="0">
                <a:effectLst/>
              </a:rPr>
              <a:t>“…</a:t>
            </a:r>
            <a:r>
              <a:rPr lang="en-CA" sz="4000" dirty="0">
                <a:effectLst/>
              </a:rPr>
              <a:t> there were </a:t>
            </a:r>
          </a:p>
          <a:p>
            <a:pPr marL="0" indent="0" algn="ctr">
              <a:spcBef>
                <a:spcPts val="0"/>
              </a:spcBef>
              <a:buNone/>
            </a:pPr>
            <a:r>
              <a:rPr lang="en-CA" sz="4000" dirty="0">
                <a:solidFill>
                  <a:srgbClr val="FFD629"/>
                </a:solidFill>
                <a:effectLst/>
              </a:rPr>
              <a:t>one or two dozen students </a:t>
            </a:r>
            <a:r>
              <a:rPr lang="en-CA" sz="4000" dirty="0">
                <a:effectLst/>
              </a:rPr>
              <a:t>who—very surprisingly—understood almost everything … </a:t>
            </a:r>
          </a:p>
          <a:p>
            <a:pPr marL="0" indent="0" algn="ctr">
              <a:spcBef>
                <a:spcPts val="0"/>
              </a:spcBef>
              <a:buNone/>
            </a:pPr>
            <a:r>
              <a:rPr lang="en-CA" sz="4000" dirty="0">
                <a:effectLst/>
              </a:rPr>
              <a:t>and they are, after all, </a:t>
            </a:r>
            <a:r>
              <a:rPr lang="en-CA" sz="4000" dirty="0">
                <a:solidFill>
                  <a:srgbClr val="FFD629"/>
                </a:solidFill>
                <a:effectLst/>
              </a:rPr>
              <a:t>the ones I was trying to get at.</a:t>
            </a:r>
            <a:r>
              <a:rPr lang="en-CA" sz="4000" dirty="0">
                <a:effectLst/>
              </a:rPr>
              <a:t>”</a:t>
            </a:r>
          </a:p>
        </p:txBody>
      </p:sp>
      <p:pic>
        <p:nvPicPr>
          <p:cNvPr id="5" name="Picture 2" descr="http://www.eleves.ens.fr/home/harazi/pic.jpg"/>
          <p:cNvPicPr>
            <a:picLocks noGrp="1" noChangeAspect="1" noChangeArrowheads="1"/>
          </p:cNvPicPr>
          <p:nvPr>
            <p:ph sz="half" idx="4294967295"/>
          </p:nvPr>
        </p:nvPicPr>
        <p:blipFill>
          <a:blip r:embed="rId3" cstate="print"/>
          <a:srcRect l="17160" r="9369"/>
          <a:stretch>
            <a:fillRect/>
          </a:stretch>
        </p:blipFill>
        <p:spPr bwMode="auto">
          <a:xfrm>
            <a:off x="4803775" y="0"/>
            <a:ext cx="4340225" cy="6858000"/>
          </a:xfrm>
          <a:prstGeom prst="rect">
            <a:avLst/>
          </a:prstGeom>
          <a:noFill/>
        </p:spPr>
      </p:pic>
    </p:spTree>
    <p:extLst>
      <p:ext uri="{BB962C8B-B14F-4D97-AF65-F5344CB8AC3E}">
        <p14:creationId xmlns:p14="http://schemas.microsoft.com/office/powerpoint/2010/main" val="1242818289"/>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362"/>
            <a:ext cx="9144000" cy="980809"/>
          </a:xfrm>
        </p:spPr>
        <p:txBody>
          <a:bodyPr/>
          <a:lstStyle/>
          <a:p>
            <a:r>
              <a:rPr lang="en-US" sz="6000" dirty="0">
                <a:solidFill>
                  <a:srgbClr val="FFD629"/>
                </a:solidFill>
              </a:rPr>
              <a:t>Good Teaching?</a:t>
            </a:r>
          </a:p>
        </p:txBody>
      </p:sp>
      <p:grpSp>
        <p:nvGrpSpPr>
          <p:cNvPr id="8" name="Group 7"/>
          <p:cNvGrpSpPr/>
          <p:nvPr/>
        </p:nvGrpSpPr>
        <p:grpSpPr>
          <a:xfrm>
            <a:off x="-1" y="959975"/>
            <a:ext cx="4582633" cy="6046881"/>
            <a:chOff x="-80569" y="959975"/>
            <a:chExt cx="4665125" cy="6046881"/>
          </a:xfrm>
        </p:grpSpPr>
        <p:pic>
          <p:nvPicPr>
            <p:cNvPr id="2052" name="Picture 4" descr="Related 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298" t="17405" r="6464" b="-2661"/>
            <a:stretch/>
          </p:blipFill>
          <p:spPr bwMode="auto">
            <a:xfrm>
              <a:off x="-80568" y="2367148"/>
              <a:ext cx="4556316" cy="46397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0569" y="959975"/>
              <a:ext cx="4665125" cy="12003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How well is the material presented?</a:t>
              </a:r>
            </a:p>
          </p:txBody>
        </p:sp>
        <p:sp>
          <p:nvSpPr>
            <p:cNvPr id="11" name="TextBox 10"/>
            <p:cNvSpPr txBox="1"/>
            <p:nvPr/>
          </p:nvSpPr>
          <p:spPr>
            <a:xfrm>
              <a:off x="-80568" y="6460960"/>
              <a:ext cx="4556314" cy="400110"/>
            </a:xfrm>
            <a:prstGeom prst="rect">
              <a:avLst/>
            </a:prstGeom>
            <a:solidFill>
              <a:srgbClr val="000000">
                <a:alpha val="60000"/>
              </a:srgb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Internal logic = Aristotelian</a:t>
              </a:r>
            </a:p>
          </p:txBody>
        </p:sp>
      </p:grpSp>
      <p:grpSp>
        <p:nvGrpSpPr>
          <p:cNvPr id="10" name="Group 9"/>
          <p:cNvGrpSpPr/>
          <p:nvPr/>
        </p:nvGrpSpPr>
        <p:grpSpPr>
          <a:xfrm>
            <a:off x="3763619" y="973522"/>
            <a:ext cx="5380381" cy="5884476"/>
            <a:chOff x="3763619" y="973522"/>
            <a:chExt cx="5380381" cy="5884476"/>
          </a:xfrm>
        </p:grpSpPr>
        <p:sp>
          <p:nvSpPr>
            <p:cNvPr id="9" name="TextBox 8"/>
            <p:cNvSpPr txBox="1"/>
            <p:nvPr/>
          </p:nvSpPr>
          <p:spPr>
            <a:xfrm>
              <a:off x="4475746" y="973522"/>
              <a:ext cx="4668253" cy="12003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How well are students learning?</a:t>
              </a:r>
            </a:p>
          </p:txBody>
        </p:sp>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7964" r="15525" b="1930"/>
            <a:stretch/>
          </p:blipFill>
          <p:spPr>
            <a:xfrm>
              <a:off x="4475747" y="2370219"/>
              <a:ext cx="4668253" cy="4487779"/>
            </a:xfrm>
            <a:prstGeom prst="rect">
              <a:avLst/>
            </a:prstGeom>
          </p:spPr>
        </p:pic>
        <p:sp>
          <p:nvSpPr>
            <p:cNvPr id="4" name="Arrow: Down 3"/>
            <p:cNvSpPr/>
            <p:nvPr/>
          </p:nvSpPr>
          <p:spPr bwMode="auto">
            <a:xfrm rot="16200000">
              <a:off x="3509632" y="3901980"/>
              <a:ext cx="1932230" cy="1424255"/>
            </a:xfrm>
            <a:prstGeom prst="downArrow">
              <a:avLst/>
            </a:prstGeom>
            <a:solidFill>
              <a:srgbClr val="FFD629"/>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2" name="TextBox 11"/>
            <p:cNvSpPr txBox="1"/>
            <p:nvPr/>
          </p:nvSpPr>
          <p:spPr>
            <a:xfrm>
              <a:off x="4475746" y="6457885"/>
              <a:ext cx="4668254" cy="400110"/>
            </a:xfrm>
            <a:prstGeom prst="rect">
              <a:avLst/>
            </a:prstGeom>
            <a:solidFill>
              <a:srgbClr val="000000">
                <a:alpha val="60000"/>
              </a:srgb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Empirical results = Galilean</a:t>
              </a:r>
            </a:p>
          </p:txBody>
        </p:sp>
      </p:grpSp>
    </p:spTree>
    <p:extLst>
      <p:ext uri="{BB962C8B-B14F-4D97-AF65-F5344CB8AC3E}">
        <p14:creationId xmlns:p14="http://schemas.microsoft.com/office/powerpoint/2010/main" val="3350947631"/>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lum bright="-10000"/>
          </a:blip>
          <a:srcRect l="29594" t="8556" r="30368" b="54272"/>
          <a:stretch>
            <a:fillRect/>
          </a:stretch>
        </p:blipFill>
        <p:spPr bwMode="auto">
          <a:xfrm>
            <a:off x="0" y="0"/>
            <a:ext cx="5636524" cy="6858000"/>
          </a:xfrm>
          <a:prstGeom prst="rect">
            <a:avLst/>
          </a:prstGeom>
          <a:noFill/>
          <a:ln w="9525">
            <a:noFill/>
            <a:round/>
            <a:headEnd/>
            <a:tailEnd/>
          </a:ln>
        </p:spPr>
      </p:pic>
      <p:sp>
        <p:nvSpPr>
          <p:cNvPr id="10251" name="TextBox 17"/>
          <p:cNvSpPr txBox="1">
            <a:spLocks noChangeArrowheads="1"/>
          </p:cNvSpPr>
          <p:nvPr/>
        </p:nvSpPr>
        <p:spPr bwMode="auto">
          <a:xfrm>
            <a:off x="-1" y="6027003"/>
            <a:ext cx="5650173" cy="830997"/>
          </a:xfrm>
          <a:prstGeom prst="rect">
            <a:avLst/>
          </a:prstGeom>
          <a:solidFill>
            <a:srgbClr val="000000">
              <a:alpha val="72157"/>
            </a:srgbClr>
          </a:solidFill>
          <a:ln w="9525">
            <a:noFill/>
            <a:miter lim="800000"/>
            <a:headEnd/>
            <a:tailEnd/>
          </a:ln>
        </p:spPr>
        <p:txBody>
          <a:bodyPr wrap="square">
            <a:spAutoFit/>
          </a:bodyPr>
          <a:lstStyle/>
          <a:p>
            <a:pPr algn="ctr"/>
            <a:r>
              <a:rPr lang="en-US" sz="4800" b="1" dirty="0">
                <a:solidFill>
                  <a:srgbClr val="FFC000"/>
                </a:solidFill>
                <a:effectLst>
                  <a:outerShdw blurRad="38100" dist="38100" dir="2700000" algn="tl">
                    <a:srgbClr val="000000">
                      <a:alpha val="43137"/>
                    </a:srgbClr>
                  </a:outerShdw>
                </a:effectLst>
                <a:latin typeface="Arial" pitchFamily="34" charset="0"/>
                <a:cs typeface="Arial" pitchFamily="34" charset="0"/>
              </a:rPr>
              <a:t>Typical Student</a:t>
            </a:r>
          </a:p>
        </p:txBody>
      </p:sp>
      <p:grpSp>
        <p:nvGrpSpPr>
          <p:cNvPr id="2" name="Group 26"/>
          <p:cNvGrpSpPr>
            <a:grpSpLocks/>
          </p:cNvGrpSpPr>
          <p:nvPr/>
        </p:nvGrpSpPr>
        <p:grpSpPr bwMode="auto">
          <a:xfrm>
            <a:off x="3262584" y="76200"/>
            <a:ext cx="5881416" cy="1624612"/>
            <a:chOff x="3086103" y="2472732"/>
            <a:chExt cx="4752148" cy="1625409"/>
          </a:xfrm>
        </p:grpSpPr>
        <p:cxnSp>
          <p:nvCxnSpPr>
            <p:cNvPr id="25" name="Straight Arrow Connector 14"/>
            <p:cNvCxnSpPr>
              <a:cxnSpLocks noChangeShapeType="1"/>
            </p:cNvCxnSpPr>
            <p:nvPr/>
          </p:nvCxnSpPr>
          <p:spPr bwMode="auto">
            <a:xfrm>
              <a:off x="3357635" y="3379791"/>
              <a:ext cx="2017851" cy="0"/>
            </a:xfrm>
            <a:prstGeom prst="straightConnector1">
              <a:avLst/>
            </a:prstGeom>
            <a:noFill/>
            <a:ln w="57150" algn="ctr">
              <a:solidFill>
                <a:srgbClr val="F6DB3C"/>
              </a:solidFill>
              <a:round/>
              <a:headEnd type="arrow" w="med" len="med"/>
              <a:tailEnd/>
            </a:ln>
          </p:spPr>
        </p:cxnSp>
        <p:sp>
          <p:nvSpPr>
            <p:cNvPr id="26" name="TextBox 15"/>
            <p:cNvSpPr txBox="1">
              <a:spLocks noChangeArrowheads="1"/>
            </p:cNvSpPr>
            <p:nvPr/>
          </p:nvSpPr>
          <p:spPr bwMode="auto">
            <a:xfrm>
              <a:off x="4715816" y="2472732"/>
              <a:ext cx="3122435" cy="1200918"/>
            </a:xfrm>
            <a:prstGeom prst="rect">
              <a:avLst/>
            </a:prstGeom>
            <a:noFill/>
            <a:ln w="9525">
              <a:noFill/>
              <a:miter lim="800000"/>
              <a:headEnd/>
              <a:tailEnd/>
            </a:ln>
          </p:spPr>
          <p:txBody>
            <a:bodyPr wrap="square">
              <a:spAutoFit/>
            </a:bodyPr>
            <a:lstStyle/>
            <a:p>
              <a:pPr algn="ctr"/>
              <a:r>
                <a:rPr lang="en-US" sz="3600" b="1" dirty="0">
                  <a:effectLst>
                    <a:outerShdw blurRad="38100" dist="38100" dir="2700000" algn="tl">
                      <a:srgbClr val="000000">
                        <a:alpha val="43137"/>
                      </a:srgbClr>
                    </a:outerShdw>
                  </a:effectLst>
                  <a:latin typeface="Arial" pitchFamily="34" charset="0"/>
                  <a:cs typeface="Arial" pitchFamily="34" charset="0"/>
                </a:rPr>
                <a:t>Distilled Physics Wisdom</a:t>
              </a:r>
            </a:p>
          </p:txBody>
        </p:sp>
        <p:grpSp>
          <p:nvGrpSpPr>
            <p:cNvPr id="3" name="Group 19"/>
            <p:cNvGrpSpPr>
              <a:grpSpLocks/>
            </p:cNvGrpSpPr>
            <p:nvPr/>
          </p:nvGrpSpPr>
          <p:grpSpPr bwMode="auto">
            <a:xfrm flipV="1">
              <a:off x="3086103" y="3605810"/>
              <a:ext cx="4288964" cy="492331"/>
              <a:chOff x="4071274" y="3793668"/>
              <a:chExt cx="3135135" cy="792832"/>
            </a:xfrm>
          </p:grpSpPr>
          <p:sp>
            <p:nvSpPr>
              <p:cNvPr id="28" name="Freeform 21"/>
              <p:cNvSpPr>
                <a:spLocks/>
              </p:cNvSpPr>
              <p:nvPr/>
            </p:nvSpPr>
            <p:spPr bwMode="auto">
              <a:xfrm>
                <a:off x="4071274" y="3793668"/>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57150" cap="flat" cmpd="sng" algn="ctr">
                <a:solidFill>
                  <a:schemeClr val="tx1"/>
                </a:solidFill>
                <a:prstDash val="solid"/>
                <a:round/>
                <a:headEnd type="none" w="med" len="med"/>
                <a:tailEnd type="none" w="med" len="med"/>
              </a:ln>
            </p:spPr>
            <p:txBody>
              <a:bodyPr/>
              <a:lstStyle/>
              <a:p>
                <a:endParaRPr lang="en-CA"/>
              </a:p>
            </p:txBody>
          </p:sp>
          <p:sp>
            <p:nvSpPr>
              <p:cNvPr id="29" name="Freeform 22"/>
              <p:cNvSpPr>
                <a:spLocks/>
              </p:cNvSpPr>
              <p:nvPr/>
            </p:nvSpPr>
            <p:spPr bwMode="auto">
              <a:xfrm>
                <a:off x="4855062" y="3815436"/>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57150" cap="flat" cmpd="sng" algn="ctr">
                <a:solidFill>
                  <a:schemeClr val="tx1"/>
                </a:solidFill>
                <a:prstDash val="solid"/>
                <a:round/>
                <a:headEnd type="none" w="med" len="med"/>
                <a:tailEnd type="none" w="med" len="med"/>
              </a:ln>
            </p:spPr>
            <p:txBody>
              <a:bodyPr/>
              <a:lstStyle/>
              <a:p>
                <a:endParaRPr lang="en-CA"/>
              </a:p>
            </p:txBody>
          </p:sp>
          <p:sp>
            <p:nvSpPr>
              <p:cNvPr id="30" name="Freeform 23"/>
              <p:cNvSpPr>
                <a:spLocks/>
              </p:cNvSpPr>
              <p:nvPr/>
            </p:nvSpPr>
            <p:spPr bwMode="auto">
              <a:xfrm>
                <a:off x="5638850" y="3837204"/>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57150" cap="flat" cmpd="sng" algn="ctr">
                <a:solidFill>
                  <a:schemeClr val="tx1"/>
                </a:solidFill>
                <a:prstDash val="solid"/>
                <a:round/>
                <a:headEnd type="none" w="med" len="med"/>
                <a:tailEnd type="none" w="med" len="med"/>
              </a:ln>
            </p:spPr>
            <p:txBody>
              <a:bodyPr/>
              <a:lstStyle/>
              <a:p>
                <a:endParaRPr lang="en-CA"/>
              </a:p>
            </p:txBody>
          </p:sp>
          <p:sp>
            <p:nvSpPr>
              <p:cNvPr id="31" name="Freeform 24"/>
              <p:cNvSpPr>
                <a:spLocks/>
              </p:cNvSpPr>
              <p:nvPr/>
            </p:nvSpPr>
            <p:spPr bwMode="auto">
              <a:xfrm>
                <a:off x="6422638" y="3858972"/>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57150" cap="flat" cmpd="sng" algn="ctr">
                <a:solidFill>
                  <a:schemeClr val="tx1"/>
                </a:solidFill>
                <a:prstDash val="solid"/>
                <a:round/>
                <a:headEnd type="none" w="med" len="med"/>
                <a:tailEnd type="none" w="med" len="med"/>
              </a:ln>
            </p:spPr>
            <p:txBody>
              <a:bodyPr/>
              <a:lstStyle/>
              <a:p>
                <a:endParaRPr lang="en-CA"/>
              </a:p>
            </p:txBody>
          </p:sp>
        </p:grpSp>
      </p:grpSp>
      <p:grpSp>
        <p:nvGrpSpPr>
          <p:cNvPr id="4" name="Group 22"/>
          <p:cNvGrpSpPr/>
          <p:nvPr/>
        </p:nvGrpSpPr>
        <p:grpSpPr>
          <a:xfrm>
            <a:off x="1107854" y="778418"/>
            <a:ext cx="2165272" cy="1821040"/>
            <a:chOff x="1107854" y="778418"/>
            <a:chExt cx="2165272" cy="1821040"/>
          </a:xfrm>
        </p:grpSpPr>
        <p:sp>
          <p:nvSpPr>
            <p:cNvPr id="17" name="Chord 16"/>
            <p:cNvSpPr/>
            <p:nvPr/>
          </p:nvSpPr>
          <p:spPr bwMode="auto">
            <a:xfrm rot="5145313">
              <a:off x="1279970" y="606302"/>
              <a:ext cx="1821040" cy="2165272"/>
            </a:xfrm>
            <a:prstGeom prst="chord">
              <a:avLst>
                <a:gd name="adj1" fmla="val 4539896"/>
                <a:gd name="adj2" fmla="val 16200000"/>
              </a:avLst>
            </a:prstGeom>
            <a:solidFill>
              <a:srgbClr val="000000">
                <a:alpha val="43922"/>
              </a:srgbClr>
            </a:solidFill>
            <a:ln w="57150" cap="flat" cmpd="sng" algn="ctr">
              <a:solidFill>
                <a:srgbClr val="FF0000"/>
              </a:solidFill>
              <a:prstDash val="solid"/>
              <a:round/>
              <a:headEnd type="none" w="med" len="med"/>
              <a:tailEnd type="none" w="med" len="med"/>
            </a:ln>
            <a:effectLst/>
          </p:spPr>
          <p:txBody>
            <a:bodyPr/>
            <a:lstStyle/>
            <a:p>
              <a:pPr>
                <a:defRPr/>
              </a:pPr>
              <a:endParaRPr lang="en-US" dirty="0">
                <a:ln w="38100">
                  <a:solidFill>
                    <a:srgbClr val="000000"/>
                  </a:solidFill>
                </a:ln>
              </a:endParaRPr>
            </a:p>
          </p:txBody>
        </p:sp>
        <p:sp>
          <p:nvSpPr>
            <p:cNvPr id="20" name="TextBox 19"/>
            <p:cNvSpPr txBox="1"/>
            <p:nvPr/>
          </p:nvSpPr>
          <p:spPr>
            <a:xfrm>
              <a:off x="1692324" y="832513"/>
              <a:ext cx="791570" cy="1015663"/>
            </a:xfrm>
            <a:prstGeom prst="rect">
              <a:avLst/>
            </a:prstGeom>
            <a:noFill/>
          </p:spPr>
          <p:txBody>
            <a:bodyPr wrap="square" rtlCol="0">
              <a:spAutoFit/>
            </a:bodyPr>
            <a:lstStyle/>
            <a:p>
              <a:r>
                <a:rPr lang="en-US" sz="6000" b="1" dirty="0">
                  <a:effectLst>
                    <a:outerShdw blurRad="38100" dist="38100" dir="2700000" algn="tl">
                      <a:srgbClr val="000000">
                        <a:alpha val="43137"/>
                      </a:srgbClr>
                    </a:outerShdw>
                  </a:effectLst>
                  <a:latin typeface="Arial" pitchFamily="34" charset="0"/>
                  <a:cs typeface="Arial" pitchFamily="34" charset="0"/>
                </a:rPr>
                <a:t>?</a:t>
              </a:r>
              <a:endParaRPr lang="en-CA" sz="6000" b="1" dirty="0">
                <a:effectLst>
                  <a:outerShdw blurRad="38100" dist="38100" dir="2700000" algn="tl">
                    <a:srgbClr val="000000">
                      <a:alpha val="43137"/>
                    </a:srgbClr>
                  </a:outerShdw>
                </a:effectLst>
                <a:latin typeface="Arial" pitchFamily="34" charset="0"/>
                <a:cs typeface="Arial" pitchFamily="34" charset="0"/>
              </a:endParaRPr>
            </a:p>
          </p:txBody>
        </p:sp>
      </p:gr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solidFill>
            <a:srgbClr val="E6E6E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pic>
        <p:nvPicPr>
          <p:cNvPr id="2050" name="Picture 2" descr="http://www.lcbo.com/content/dam/lcbo/products/300699-A.jpg/jcr:content/renditions/cq5dam.web.1280.1280.jpeg"/>
          <p:cNvPicPr>
            <a:picLocks noChangeAspect="1" noChangeArrowheads="1"/>
          </p:cNvPicPr>
          <p:nvPr/>
        </p:nvPicPr>
        <p:blipFill>
          <a:blip r:embed="rId2" cstate="print"/>
          <a:srcRect l="21875" t="41979" r="38958" b="49117"/>
          <a:stretch>
            <a:fillRect/>
          </a:stretch>
        </p:blipFill>
        <p:spPr bwMode="auto">
          <a:xfrm>
            <a:off x="0" y="638882"/>
            <a:ext cx="9144000" cy="2771775"/>
          </a:xfrm>
          <a:prstGeom prst="rect">
            <a:avLst/>
          </a:prstGeom>
          <a:noFill/>
        </p:spPr>
      </p:pic>
      <p:sp>
        <p:nvSpPr>
          <p:cNvPr id="6" name="TextBox 5"/>
          <p:cNvSpPr txBox="1"/>
          <p:nvPr/>
        </p:nvSpPr>
        <p:spPr>
          <a:xfrm>
            <a:off x="0" y="3381695"/>
            <a:ext cx="9144000" cy="2877711"/>
          </a:xfrm>
          <a:prstGeom prst="rect">
            <a:avLst/>
          </a:prstGeom>
          <a:solidFill>
            <a:srgbClr val="E8E8E8"/>
          </a:solidFill>
          <a:ln>
            <a:no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0" i="0" u="none" strike="noStrike" kern="1200" cap="none" spc="0" normalizeH="0" baseline="0" noProof="0" dirty="0">
                <a:ln>
                  <a:noFill/>
                </a:ln>
                <a:solidFill>
                  <a:srgbClr val="9C2F2C"/>
                </a:solidFill>
                <a:effectLst>
                  <a:outerShdw blurRad="38100" dist="38100" dir="2700000" algn="tl">
                    <a:srgbClr val="000000">
                      <a:alpha val="43137"/>
                    </a:srgbClr>
                  </a:outerShdw>
                </a:effectLst>
                <a:uLnTx/>
                <a:uFillTx/>
                <a:latin typeface="Arial Black" pitchFamily="34" charset="0"/>
                <a:ea typeface="+mn-ea"/>
                <a:cs typeface="+mn-cs"/>
              </a:rPr>
              <a:t>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0" i="0" u="none" strike="noStrike" kern="1200" cap="none" spc="0" normalizeH="0" baseline="0" noProof="0" dirty="0">
                <a:ln>
                  <a:noFill/>
                </a:ln>
                <a:solidFill>
                  <a:srgbClr val="003399">
                    <a:lumMod val="75000"/>
                  </a:srgbClr>
                </a:solidFill>
                <a:effectLst>
                  <a:outerShdw blurRad="38100" dist="38100" dir="2700000" algn="tl">
                    <a:srgbClr val="000000">
                      <a:alpha val="43137"/>
                    </a:srgbClr>
                  </a:outerShdw>
                </a:effectLst>
                <a:uLnTx/>
                <a:uFillTx/>
                <a:latin typeface="Arial Black" pitchFamily="34" charset="0"/>
                <a:ea typeface="+mn-ea"/>
                <a:cs typeface="+mn-cs"/>
              </a:rPr>
              <a:t>P</a:t>
            </a:r>
            <a:r>
              <a:rPr kumimoji="0" lang="en-US" sz="11500" b="0" i="0" u="none" strike="noStrike" kern="1200" cap="none" spc="0" normalizeH="0" baseline="0" noProof="0" dirty="0">
                <a:ln>
                  <a:noFill/>
                </a:ln>
                <a:solidFill>
                  <a:srgbClr val="9C2F2C"/>
                </a:solidFill>
                <a:effectLst>
                  <a:outerShdw blurRad="38100" dist="38100" dir="2700000" algn="tl">
                    <a:srgbClr val="000000">
                      <a:alpha val="43137"/>
                    </a:srgbClr>
                  </a:outerShdw>
                </a:effectLst>
                <a:uLnTx/>
                <a:uFillTx/>
                <a:latin typeface="Arial Black" pitchFamily="34" charset="0"/>
                <a:ea typeface="+mn-ea"/>
                <a:cs typeface="+mn-cs"/>
              </a:rPr>
              <a:t>H</a:t>
            </a:r>
            <a:r>
              <a:rPr kumimoji="0" lang="en-US" sz="11500" b="0" i="0" u="none" strike="noStrike" kern="1200" cap="none" spc="0" normalizeH="0" baseline="0" noProof="0" dirty="0">
                <a:ln>
                  <a:noFill/>
                </a:ln>
                <a:solidFill>
                  <a:srgbClr val="003399">
                    <a:lumMod val="75000"/>
                  </a:srgbClr>
                </a:solidFill>
                <a:effectLst>
                  <a:outerShdw blurRad="38100" dist="38100" dir="2700000" algn="tl">
                    <a:srgbClr val="000000">
                      <a:alpha val="43137"/>
                    </a:srgbClr>
                  </a:outerShdw>
                </a:effectLst>
                <a:uLnTx/>
                <a:uFillTx/>
                <a:latin typeface="Arial Black" pitchFamily="34" charset="0"/>
                <a:ea typeface="+mn-ea"/>
                <a:cs typeface="+mn-cs"/>
              </a:rPr>
              <a:t>Y</a:t>
            </a:r>
            <a:r>
              <a:rPr kumimoji="0" lang="en-US" sz="11500" b="0" i="0" u="none" strike="noStrike" kern="1200" cap="none" spc="0" normalizeH="0" baseline="0" noProof="0" dirty="0">
                <a:ln>
                  <a:noFill/>
                </a:ln>
                <a:solidFill>
                  <a:srgbClr val="9C2F2C"/>
                </a:solidFill>
                <a:effectLst>
                  <a:outerShdw blurRad="38100" dist="38100" dir="2700000" algn="tl">
                    <a:srgbClr val="000000">
                      <a:alpha val="43137"/>
                    </a:srgbClr>
                  </a:outerShdw>
                </a:effectLst>
                <a:uLnTx/>
                <a:uFillTx/>
                <a:latin typeface="Arial Black" pitchFamily="34" charset="0"/>
                <a:ea typeface="+mn-ea"/>
                <a:cs typeface="+mn-cs"/>
              </a:rPr>
              <a:t>S</a:t>
            </a:r>
            <a:r>
              <a:rPr kumimoji="0" lang="en-US" sz="11500" b="0" i="0" u="none" strike="noStrike" kern="1200" cap="none" spc="0" normalizeH="0" baseline="0" noProof="0" dirty="0">
                <a:ln>
                  <a:noFill/>
                </a:ln>
                <a:solidFill>
                  <a:srgbClr val="003399">
                    <a:lumMod val="75000"/>
                  </a:srgbClr>
                </a:solidFill>
                <a:effectLst>
                  <a:outerShdw blurRad="38100" dist="38100" dir="2700000" algn="tl">
                    <a:srgbClr val="000000">
                      <a:alpha val="43137"/>
                    </a:srgbClr>
                  </a:outerShdw>
                </a:effectLst>
                <a:uLnTx/>
                <a:uFillTx/>
                <a:latin typeface="Arial Black" pitchFamily="34" charset="0"/>
                <a:ea typeface="+mn-ea"/>
                <a:cs typeface="+mn-cs"/>
              </a:rPr>
              <a:t>I</a:t>
            </a:r>
            <a:r>
              <a:rPr kumimoji="0" lang="en-US" sz="11500" b="0" i="0" u="none" strike="noStrike" kern="1200" cap="none" spc="0" normalizeH="0" baseline="0" noProof="0" dirty="0">
                <a:ln>
                  <a:noFill/>
                </a:ln>
                <a:solidFill>
                  <a:srgbClr val="9C2F2C"/>
                </a:solidFill>
                <a:effectLst>
                  <a:outerShdw blurRad="38100" dist="38100" dir="2700000" algn="tl">
                    <a:srgbClr val="000000">
                      <a:alpha val="43137"/>
                    </a:srgbClr>
                  </a:outerShdw>
                </a:effectLst>
                <a:uLnTx/>
                <a:uFillTx/>
                <a:latin typeface="Arial Black" pitchFamily="34" charset="0"/>
                <a:ea typeface="+mn-ea"/>
                <a:cs typeface="+mn-cs"/>
              </a:rPr>
              <a:t>C</a:t>
            </a:r>
            <a:r>
              <a:rPr kumimoji="0" lang="en-US" sz="11500" b="0" i="0" u="none" strike="noStrike" kern="1200" cap="none" spc="0" normalizeH="0" baseline="0" noProof="0" dirty="0">
                <a:ln>
                  <a:noFill/>
                </a:ln>
                <a:solidFill>
                  <a:srgbClr val="003399">
                    <a:lumMod val="75000"/>
                  </a:srgbClr>
                </a:solidFill>
                <a:effectLst>
                  <a:outerShdw blurRad="38100" dist="38100" dir="2700000" algn="tl">
                    <a:srgbClr val="000000">
                      <a:alpha val="43137"/>
                    </a:srgbClr>
                  </a:outerShdw>
                </a:effectLst>
                <a:uLnTx/>
                <a:uFillTx/>
                <a:latin typeface="Arial Black" pitchFamily="34" charset="0"/>
                <a:ea typeface="+mn-ea"/>
                <a:cs typeface="+mn-cs"/>
              </a:rPr>
              <a:t>I</a:t>
            </a:r>
            <a:r>
              <a:rPr kumimoji="0" lang="en-US" sz="11500" b="0" i="0" u="none" strike="noStrike" kern="1200" cap="none" spc="0" normalizeH="0" baseline="0" noProof="0" dirty="0">
                <a:ln>
                  <a:noFill/>
                </a:ln>
                <a:solidFill>
                  <a:srgbClr val="9C2F2C"/>
                </a:solidFill>
                <a:effectLst>
                  <a:outerShdw blurRad="38100" dist="38100" dir="2700000" algn="tl">
                    <a:srgbClr val="000000">
                      <a:alpha val="43137"/>
                    </a:srgbClr>
                  </a:outerShdw>
                </a:effectLst>
                <a:uLnTx/>
                <a:uFillTx/>
                <a:latin typeface="Arial Black" pitchFamily="34" charset="0"/>
                <a:ea typeface="+mn-ea"/>
                <a:cs typeface="+mn-cs"/>
              </a:rPr>
              <a:t>S</a:t>
            </a:r>
            <a:r>
              <a:rPr kumimoji="0" lang="en-US" sz="11500" b="0" i="0" u="none" strike="noStrike" kern="1200" cap="none" spc="0" normalizeH="0" baseline="0" noProof="0" dirty="0">
                <a:ln>
                  <a:noFill/>
                </a:ln>
                <a:solidFill>
                  <a:srgbClr val="003399">
                    <a:lumMod val="75000"/>
                  </a:srgbClr>
                </a:solidFill>
                <a:effectLst>
                  <a:outerShdw blurRad="38100" dist="38100" dir="2700000" algn="tl">
                    <a:srgbClr val="000000">
                      <a:alpha val="43137"/>
                    </a:srgbClr>
                  </a:outerShdw>
                </a:effectLst>
                <a:uLnTx/>
                <a:uFillTx/>
                <a:latin typeface="Arial Black" pitchFamily="34" charset="0"/>
                <a:ea typeface="+mn-ea"/>
                <a:cs typeface="+mn-cs"/>
              </a:rPr>
              <a:t>T</a:t>
            </a:r>
            <a:endParaRPr kumimoji="0" lang="en-CA" sz="11500" b="0" i="0" u="none" strike="noStrike" kern="1200" cap="none" spc="0" normalizeH="0" baseline="0" noProof="0" dirty="0">
              <a:ln>
                <a:noFill/>
              </a:ln>
              <a:solidFill>
                <a:srgbClr val="003399">
                  <a:lumMod val="75000"/>
                </a:srgbClr>
              </a:solidFill>
              <a:effectLst>
                <a:outerShdw blurRad="38100" dist="38100" dir="2700000" algn="tl">
                  <a:srgbClr val="000000">
                    <a:alpha val="43137"/>
                  </a:srgbClr>
                </a:outerShdw>
              </a:effectLst>
              <a:uLnTx/>
              <a:uFillTx/>
              <a:latin typeface="Arial Black" pitchFamily="34" charset="0"/>
              <a:ea typeface="+mn-ea"/>
              <a:cs typeface="+mn-cs"/>
            </a:endParaRPr>
          </a:p>
        </p:txBody>
      </p:sp>
      <p:sp>
        <p:nvSpPr>
          <p:cNvPr id="2" name="Rectangle 1"/>
          <p:cNvSpPr/>
          <p:nvPr/>
        </p:nvSpPr>
        <p:spPr bwMode="auto">
          <a:xfrm>
            <a:off x="0" y="391886"/>
            <a:ext cx="482321" cy="753626"/>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7" name="Rectangle 6"/>
          <p:cNvSpPr/>
          <p:nvPr/>
        </p:nvSpPr>
        <p:spPr bwMode="auto">
          <a:xfrm>
            <a:off x="1620456" y="532946"/>
            <a:ext cx="7284060" cy="2772962"/>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Tree>
    <p:extLst>
      <p:ext uri="{BB962C8B-B14F-4D97-AF65-F5344CB8AC3E}">
        <p14:creationId xmlns:p14="http://schemas.microsoft.com/office/powerpoint/2010/main" val="1053420732"/>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Grp="1" noChangeAspect="1" noChangeArrowheads="1"/>
          </p:cNvPicPr>
          <p:nvPr>
            <p:ph sz="half" idx="1"/>
          </p:nvPr>
        </p:nvPicPr>
        <p:blipFill>
          <a:blip r:embed="rId3" cstate="print"/>
          <a:srcRect l="53416" t="18241" r="9654" b="39972"/>
          <a:stretch>
            <a:fillRect/>
          </a:stretch>
        </p:blipFill>
        <p:spPr bwMode="auto">
          <a:xfrm>
            <a:off x="4026090" y="1475723"/>
            <a:ext cx="5117911" cy="4632811"/>
          </a:xfrm>
          <a:prstGeom prst="rect">
            <a:avLst/>
          </a:prstGeom>
          <a:noFill/>
          <a:ln w="9525">
            <a:noFill/>
            <a:miter lim="800000"/>
            <a:headEnd/>
            <a:tailEnd/>
          </a:ln>
          <a:effectLst/>
        </p:spPr>
      </p:pic>
      <p:sp>
        <p:nvSpPr>
          <p:cNvPr id="14" name="TextBox 13"/>
          <p:cNvSpPr txBox="1"/>
          <p:nvPr/>
        </p:nvSpPr>
        <p:spPr>
          <a:xfrm>
            <a:off x="8245525" y="2008491"/>
            <a:ext cx="573206" cy="646331"/>
          </a:xfrm>
          <a:prstGeom prst="rect">
            <a:avLst/>
          </a:prstGeom>
          <a:solidFill>
            <a:schemeClr val="tx1"/>
          </a:solidFill>
        </p:spPr>
        <p:txBody>
          <a:bodyPr wrap="square" rtlCol="0">
            <a:spAutoFit/>
          </a:bodyPr>
          <a:lstStyle/>
          <a:p>
            <a:r>
              <a:rPr lang="en-US" sz="3600" b="1" dirty="0">
                <a:solidFill>
                  <a:schemeClr val="bg2"/>
                </a:solidFill>
                <a:latin typeface="Arial" pitchFamily="34" charset="0"/>
                <a:cs typeface="Arial" pitchFamily="34" charset="0"/>
              </a:rPr>
              <a:t>B</a:t>
            </a:r>
            <a:endParaRPr lang="en-CA" sz="3600" b="1" dirty="0">
              <a:solidFill>
                <a:schemeClr val="bg2"/>
              </a:solidFill>
              <a:latin typeface="Arial" pitchFamily="34" charset="0"/>
              <a:cs typeface="Arial" pitchFamily="34" charset="0"/>
            </a:endParaRPr>
          </a:p>
        </p:txBody>
      </p:sp>
      <p:sp>
        <p:nvSpPr>
          <p:cNvPr id="15" name="TextBox 14"/>
          <p:cNvSpPr txBox="1"/>
          <p:nvPr/>
        </p:nvSpPr>
        <p:spPr>
          <a:xfrm>
            <a:off x="7929351" y="3798622"/>
            <a:ext cx="686942" cy="646331"/>
          </a:xfrm>
          <a:prstGeom prst="rect">
            <a:avLst/>
          </a:prstGeom>
          <a:solidFill>
            <a:schemeClr val="tx1"/>
          </a:solidFill>
        </p:spPr>
        <p:txBody>
          <a:bodyPr wrap="square" rtlCol="0">
            <a:spAutoFit/>
          </a:bodyPr>
          <a:lstStyle/>
          <a:p>
            <a:r>
              <a:rPr lang="en-US" sz="3600" b="1" dirty="0">
                <a:solidFill>
                  <a:schemeClr val="bg2"/>
                </a:solidFill>
                <a:latin typeface="Arial" pitchFamily="34" charset="0"/>
                <a:cs typeface="Arial" pitchFamily="34" charset="0"/>
              </a:rPr>
              <a:t>C</a:t>
            </a:r>
            <a:endParaRPr lang="en-CA" sz="3600" b="1" dirty="0">
              <a:solidFill>
                <a:schemeClr val="bg2"/>
              </a:solidFill>
              <a:latin typeface="Arial" pitchFamily="34" charset="0"/>
              <a:cs typeface="Arial" pitchFamily="34" charset="0"/>
            </a:endParaRPr>
          </a:p>
        </p:txBody>
      </p:sp>
      <p:sp>
        <p:nvSpPr>
          <p:cNvPr id="16" name="TextBox 15"/>
          <p:cNvSpPr txBox="1"/>
          <p:nvPr/>
        </p:nvSpPr>
        <p:spPr>
          <a:xfrm>
            <a:off x="8291018" y="4769891"/>
            <a:ext cx="573206" cy="646331"/>
          </a:xfrm>
          <a:prstGeom prst="rect">
            <a:avLst/>
          </a:prstGeom>
          <a:solidFill>
            <a:schemeClr val="tx1"/>
          </a:solidFill>
        </p:spPr>
        <p:txBody>
          <a:bodyPr wrap="square" rtlCol="0">
            <a:spAutoFit/>
          </a:bodyPr>
          <a:lstStyle/>
          <a:p>
            <a:r>
              <a:rPr lang="en-US" sz="3600" b="1" dirty="0">
                <a:solidFill>
                  <a:schemeClr val="bg2"/>
                </a:solidFill>
                <a:latin typeface="Arial" pitchFamily="34" charset="0"/>
                <a:cs typeface="Arial" pitchFamily="34" charset="0"/>
              </a:rPr>
              <a:t>D</a:t>
            </a:r>
            <a:endParaRPr lang="en-CA" sz="3600" b="1" dirty="0">
              <a:solidFill>
                <a:schemeClr val="bg2"/>
              </a:solidFill>
              <a:latin typeface="Arial" pitchFamily="34" charset="0"/>
              <a:cs typeface="Arial" pitchFamily="34" charset="0"/>
            </a:endParaRPr>
          </a:p>
        </p:txBody>
      </p:sp>
      <p:sp>
        <p:nvSpPr>
          <p:cNvPr id="17" name="TextBox 16"/>
          <p:cNvSpPr txBox="1"/>
          <p:nvPr/>
        </p:nvSpPr>
        <p:spPr>
          <a:xfrm>
            <a:off x="7242414" y="5456324"/>
            <a:ext cx="573206" cy="646331"/>
          </a:xfrm>
          <a:prstGeom prst="rect">
            <a:avLst/>
          </a:prstGeom>
          <a:solidFill>
            <a:schemeClr val="tx1"/>
          </a:solidFill>
        </p:spPr>
        <p:txBody>
          <a:bodyPr wrap="square" rtlCol="0">
            <a:spAutoFit/>
          </a:bodyPr>
          <a:lstStyle/>
          <a:p>
            <a:r>
              <a:rPr lang="en-US" sz="3600" b="1" dirty="0">
                <a:solidFill>
                  <a:schemeClr val="bg2"/>
                </a:solidFill>
                <a:latin typeface="Arial" pitchFamily="34" charset="0"/>
                <a:cs typeface="Arial" pitchFamily="34" charset="0"/>
              </a:rPr>
              <a:t>E</a:t>
            </a:r>
            <a:endParaRPr lang="en-CA" sz="3600" b="1" dirty="0">
              <a:solidFill>
                <a:schemeClr val="bg2"/>
              </a:solidFill>
              <a:latin typeface="Arial" pitchFamily="34" charset="0"/>
              <a:cs typeface="Arial" pitchFamily="34" charset="0"/>
            </a:endParaRPr>
          </a:p>
        </p:txBody>
      </p:sp>
      <p:sp>
        <p:nvSpPr>
          <p:cNvPr id="13" name="TextBox 12"/>
          <p:cNvSpPr txBox="1"/>
          <p:nvPr/>
        </p:nvSpPr>
        <p:spPr>
          <a:xfrm>
            <a:off x="7028599" y="1487603"/>
            <a:ext cx="573206" cy="646331"/>
          </a:xfrm>
          <a:prstGeom prst="rect">
            <a:avLst/>
          </a:prstGeom>
          <a:solidFill>
            <a:schemeClr val="tx1"/>
          </a:solidFill>
        </p:spPr>
        <p:txBody>
          <a:bodyPr wrap="square" rtlCol="0">
            <a:spAutoFit/>
          </a:bodyPr>
          <a:lstStyle/>
          <a:p>
            <a:r>
              <a:rPr lang="en-US" sz="3600" b="1" dirty="0">
                <a:solidFill>
                  <a:schemeClr val="bg2"/>
                </a:solidFill>
                <a:latin typeface="Arial" pitchFamily="34" charset="0"/>
                <a:cs typeface="Arial" pitchFamily="34" charset="0"/>
              </a:rPr>
              <a:t>A</a:t>
            </a:r>
            <a:endParaRPr lang="en-CA" sz="3600" b="1" dirty="0">
              <a:solidFill>
                <a:schemeClr val="bg2"/>
              </a:solidFill>
              <a:latin typeface="Arial" pitchFamily="34" charset="0"/>
              <a:cs typeface="Arial" pitchFamily="34" charset="0"/>
            </a:endParaRPr>
          </a:p>
        </p:txBody>
      </p:sp>
      <p:sp>
        <p:nvSpPr>
          <p:cNvPr id="2" name="Title 1"/>
          <p:cNvSpPr>
            <a:spLocks noGrp="1"/>
          </p:cNvSpPr>
          <p:nvPr>
            <p:ph type="title"/>
          </p:nvPr>
        </p:nvSpPr>
        <p:spPr/>
        <p:txBody>
          <a:bodyPr/>
          <a:lstStyle/>
          <a:p>
            <a:pPr>
              <a:defRPr/>
            </a:pPr>
            <a:r>
              <a:rPr lang="en-US" sz="6000" dirty="0">
                <a:solidFill>
                  <a:srgbClr val="FFD629"/>
                </a:solidFill>
              </a:rPr>
              <a:t>Question Time!</a:t>
            </a:r>
          </a:p>
        </p:txBody>
      </p:sp>
      <p:sp>
        <p:nvSpPr>
          <p:cNvPr id="5" name="Content Placeholder 4"/>
          <p:cNvSpPr>
            <a:spLocks noGrp="1"/>
          </p:cNvSpPr>
          <p:nvPr>
            <p:ph sz="half" idx="2"/>
          </p:nvPr>
        </p:nvSpPr>
        <p:spPr>
          <a:xfrm>
            <a:off x="218365" y="1204415"/>
            <a:ext cx="3862316" cy="5346510"/>
          </a:xfrm>
        </p:spPr>
        <p:txBody>
          <a:bodyPr/>
          <a:lstStyle/>
          <a:p>
            <a:pPr marL="0" indent="0" algn="ctr">
              <a:buNone/>
            </a:pPr>
            <a:r>
              <a:rPr lang="en-US" sz="3200" dirty="0"/>
              <a:t>A ball on a string is swung in a horizontal circle.</a:t>
            </a:r>
          </a:p>
          <a:p>
            <a:pPr marL="0" indent="0" algn="ctr">
              <a:buNone/>
            </a:pPr>
            <a:r>
              <a:rPr lang="en-US" sz="3200" dirty="0"/>
              <a:t>At point P, the string breaks.</a:t>
            </a:r>
          </a:p>
          <a:p>
            <a:pPr marL="0" indent="0" algn="ctr">
              <a:buNone/>
            </a:pPr>
            <a:r>
              <a:rPr lang="en-US" sz="3200" dirty="0">
                <a:solidFill>
                  <a:srgbClr val="92D050"/>
                </a:solidFill>
              </a:rPr>
              <a:t>Which path </a:t>
            </a:r>
            <a:r>
              <a:rPr lang="en-US" sz="3200" dirty="0"/>
              <a:t>would the ball most closely follow, observed from above?</a:t>
            </a:r>
            <a:endParaRPr lang="en-CA" sz="3200" dirty="0"/>
          </a:p>
        </p:txBody>
      </p:sp>
      <p:sp>
        <p:nvSpPr>
          <p:cNvPr id="7" name="Freeform 6"/>
          <p:cNvSpPr/>
          <p:nvPr/>
        </p:nvSpPr>
        <p:spPr bwMode="auto">
          <a:xfrm>
            <a:off x="6607791" y="1965278"/>
            <a:ext cx="750625" cy="2585473"/>
          </a:xfrm>
          <a:custGeom>
            <a:avLst/>
            <a:gdLst>
              <a:gd name="connsiteX0" fmla="*/ 0 w 832514"/>
              <a:gd name="connsiteY0" fmla="*/ 2279176 h 2279176"/>
              <a:gd name="connsiteX1" fmla="*/ 682388 w 832514"/>
              <a:gd name="connsiteY1" fmla="*/ 1269242 h 2279176"/>
              <a:gd name="connsiteX2" fmla="*/ 832514 w 832514"/>
              <a:gd name="connsiteY2" fmla="*/ 0 h 2279176"/>
              <a:gd name="connsiteX0" fmla="*/ 0 w 832514"/>
              <a:gd name="connsiteY0" fmla="*/ 2279176 h 2279176"/>
              <a:gd name="connsiteX1" fmla="*/ 668740 w 832514"/>
              <a:gd name="connsiteY1" fmla="*/ 1480033 h 2279176"/>
              <a:gd name="connsiteX2" fmla="*/ 832514 w 832514"/>
              <a:gd name="connsiteY2" fmla="*/ 0 h 2279176"/>
              <a:gd name="connsiteX0" fmla="*/ 0 w 782471"/>
              <a:gd name="connsiteY0" fmla="*/ 2318699 h 2318699"/>
              <a:gd name="connsiteX1" fmla="*/ 668740 w 782471"/>
              <a:gd name="connsiteY1" fmla="*/ 1519556 h 2318699"/>
              <a:gd name="connsiteX2" fmla="*/ 682389 w 782471"/>
              <a:gd name="connsiteY2" fmla="*/ 0 h 2318699"/>
              <a:gd name="connsiteX0" fmla="*/ 0 w 755176"/>
              <a:gd name="connsiteY0" fmla="*/ 2318699 h 2318699"/>
              <a:gd name="connsiteX1" fmla="*/ 641445 w 755176"/>
              <a:gd name="connsiteY1" fmla="*/ 1414161 h 2318699"/>
              <a:gd name="connsiteX2" fmla="*/ 682389 w 755176"/>
              <a:gd name="connsiteY2" fmla="*/ 0 h 2318699"/>
              <a:gd name="connsiteX0" fmla="*/ 11371 w 750625"/>
              <a:gd name="connsiteY0" fmla="*/ 2318699 h 2429933"/>
              <a:gd name="connsiteX1" fmla="*/ 106907 w 750625"/>
              <a:gd name="connsiteY1" fmla="*/ 2279177 h 2429933"/>
              <a:gd name="connsiteX2" fmla="*/ 652816 w 750625"/>
              <a:gd name="connsiteY2" fmla="*/ 1414161 h 2429933"/>
              <a:gd name="connsiteX3" fmla="*/ 693760 w 750625"/>
              <a:gd name="connsiteY3" fmla="*/ 0 h 2429933"/>
              <a:gd name="connsiteX0" fmla="*/ 11371 w 750625"/>
              <a:gd name="connsiteY0" fmla="*/ 2384570 h 2495804"/>
              <a:gd name="connsiteX1" fmla="*/ 106907 w 750625"/>
              <a:gd name="connsiteY1" fmla="*/ 2345048 h 2495804"/>
              <a:gd name="connsiteX2" fmla="*/ 652816 w 750625"/>
              <a:gd name="connsiteY2" fmla="*/ 1480032 h 2495804"/>
              <a:gd name="connsiteX3" fmla="*/ 693760 w 750625"/>
              <a:gd name="connsiteY3" fmla="*/ 0 h 2495804"/>
            </a:gdLst>
            <a:ahLst/>
            <a:cxnLst>
              <a:cxn ang="0">
                <a:pos x="connsiteX0" y="connsiteY0"/>
              </a:cxn>
              <a:cxn ang="0">
                <a:pos x="connsiteX1" y="connsiteY1"/>
              </a:cxn>
              <a:cxn ang="0">
                <a:pos x="connsiteX2" y="connsiteY2"/>
              </a:cxn>
              <a:cxn ang="0">
                <a:pos x="connsiteX3" y="connsiteY3"/>
              </a:cxn>
            </a:cxnLst>
            <a:rect l="l" t="t" r="r" b="b"/>
            <a:pathLst>
              <a:path w="750625" h="2495804">
                <a:moveTo>
                  <a:pt x="11371" y="2384570"/>
                </a:moveTo>
                <a:cubicBezTo>
                  <a:pt x="15920" y="2377983"/>
                  <a:pt x="0" y="2495804"/>
                  <a:pt x="106907" y="2345048"/>
                </a:cubicBezTo>
                <a:cubicBezTo>
                  <a:pt x="213814" y="2194292"/>
                  <a:pt x="555007" y="1870873"/>
                  <a:pt x="652816" y="1480032"/>
                </a:cubicBezTo>
                <a:cubicBezTo>
                  <a:pt x="750625" y="1089191"/>
                  <a:pt x="688073" y="444689"/>
                  <a:pt x="693760" y="0"/>
                </a:cubicBezTo>
              </a:path>
            </a:pathLst>
          </a:custGeom>
          <a:noFill/>
          <a:ln w="76200" cap="flat" cmpd="sng" algn="ctr">
            <a:solidFill>
              <a:srgbClr val="FF000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8" name="Freeform 7"/>
          <p:cNvSpPr/>
          <p:nvPr/>
        </p:nvSpPr>
        <p:spPr bwMode="auto">
          <a:xfrm>
            <a:off x="6621435" y="2538484"/>
            <a:ext cx="1881119" cy="1940253"/>
          </a:xfrm>
          <a:custGeom>
            <a:avLst/>
            <a:gdLst>
              <a:gd name="connsiteX0" fmla="*/ 0 w 832514"/>
              <a:gd name="connsiteY0" fmla="*/ 2279176 h 2279176"/>
              <a:gd name="connsiteX1" fmla="*/ 682388 w 832514"/>
              <a:gd name="connsiteY1" fmla="*/ 1269242 h 2279176"/>
              <a:gd name="connsiteX2" fmla="*/ 832514 w 832514"/>
              <a:gd name="connsiteY2" fmla="*/ 0 h 2279176"/>
              <a:gd name="connsiteX0" fmla="*/ 0 w 832514"/>
              <a:gd name="connsiteY0" fmla="*/ 2279176 h 2279176"/>
              <a:gd name="connsiteX1" fmla="*/ 668740 w 832514"/>
              <a:gd name="connsiteY1" fmla="*/ 1480033 h 2279176"/>
              <a:gd name="connsiteX2" fmla="*/ 832514 w 832514"/>
              <a:gd name="connsiteY2" fmla="*/ 0 h 2279176"/>
              <a:gd name="connsiteX0" fmla="*/ 0 w 782471"/>
              <a:gd name="connsiteY0" fmla="*/ 2318699 h 2318699"/>
              <a:gd name="connsiteX1" fmla="*/ 668740 w 782471"/>
              <a:gd name="connsiteY1" fmla="*/ 1519556 h 2318699"/>
              <a:gd name="connsiteX2" fmla="*/ 682389 w 782471"/>
              <a:gd name="connsiteY2" fmla="*/ 0 h 2318699"/>
              <a:gd name="connsiteX0" fmla="*/ 0 w 755176"/>
              <a:gd name="connsiteY0" fmla="*/ 2318699 h 2318699"/>
              <a:gd name="connsiteX1" fmla="*/ 641445 w 755176"/>
              <a:gd name="connsiteY1" fmla="*/ 1414161 h 2318699"/>
              <a:gd name="connsiteX2" fmla="*/ 682389 w 755176"/>
              <a:gd name="connsiteY2" fmla="*/ 0 h 2318699"/>
              <a:gd name="connsiteX0" fmla="*/ 11371 w 750625"/>
              <a:gd name="connsiteY0" fmla="*/ 2318699 h 2429933"/>
              <a:gd name="connsiteX1" fmla="*/ 106907 w 750625"/>
              <a:gd name="connsiteY1" fmla="*/ 2279177 h 2429933"/>
              <a:gd name="connsiteX2" fmla="*/ 652816 w 750625"/>
              <a:gd name="connsiteY2" fmla="*/ 1414161 h 2429933"/>
              <a:gd name="connsiteX3" fmla="*/ 693760 w 750625"/>
              <a:gd name="connsiteY3" fmla="*/ 0 h 2429933"/>
              <a:gd name="connsiteX0" fmla="*/ 11371 w 750625"/>
              <a:gd name="connsiteY0" fmla="*/ 2384570 h 2495804"/>
              <a:gd name="connsiteX1" fmla="*/ 106907 w 750625"/>
              <a:gd name="connsiteY1" fmla="*/ 2345048 h 2495804"/>
              <a:gd name="connsiteX2" fmla="*/ 652816 w 750625"/>
              <a:gd name="connsiteY2" fmla="*/ 1480032 h 2495804"/>
              <a:gd name="connsiteX3" fmla="*/ 693760 w 750625"/>
              <a:gd name="connsiteY3" fmla="*/ 0 h 2495804"/>
              <a:gd name="connsiteX0" fmla="*/ 18195 w 700584"/>
              <a:gd name="connsiteY0" fmla="*/ 2384570 h 2742476"/>
              <a:gd name="connsiteX1" fmla="*/ 113731 w 700584"/>
              <a:gd name="connsiteY1" fmla="*/ 2345048 h 2742476"/>
              <a:gd name="connsiteX2" fmla="*/ 700584 w 700584"/>
              <a:gd name="connsiteY2" fmla="*/ 0 h 2742476"/>
              <a:gd name="connsiteX0" fmla="*/ 191067 w 1910686"/>
              <a:gd name="connsiteY0" fmla="*/ 1976162 h 2266000"/>
              <a:gd name="connsiteX1" fmla="*/ 286603 w 1910686"/>
              <a:gd name="connsiteY1" fmla="*/ 1936640 h 2266000"/>
              <a:gd name="connsiteX2" fmla="*/ 1910686 w 1910686"/>
              <a:gd name="connsiteY2" fmla="*/ 0 h 2266000"/>
              <a:gd name="connsiteX0" fmla="*/ 191067 w 1910686"/>
              <a:gd name="connsiteY0" fmla="*/ 1976162 h 2266000"/>
              <a:gd name="connsiteX1" fmla="*/ 286603 w 1910686"/>
              <a:gd name="connsiteY1" fmla="*/ 1936640 h 2266000"/>
              <a:gd name="connsiteX2" fmla="*/ 1910686 w 1910686"/>
              <a:gd name="connsiteY2" fmla="*/ 0 h 2266000"/>
              <a:gd name="connsiteX0" fmla="*/ 0 w 1719619"/>
              <a:gd name="connsiteY0" fmla="*/ 1976162 h 2081559"/>
              <a:gd name="connsiteX1" fmla="*/ 286605 w 1719619"/>
              <a:gd name="connsiteY1" fmla="*/ 1752199 h 2081559"/>
              <a:gd name="connsiteX2" fmla="*/ 1719619 w 1719619"/>
              <a:gd name="connsiteY2" fmla="*/ 0 h 2081559"/>
              <a:gd name="connsiteX0" fmla="*/ 204715 w 1924334"/>
              <a:gd name="connsiteY0" fmla="*/ 1976162 h 1976162"/>
              <a:gd name="connsiteX1" fmla="*/ 286603 w 1924334"/>
              <a:gd name="connsiteY1" fmla="*/ 1554583 h 1976162"/>
              <a:gd name="connsiteX2" fmla="*/ 1924334 w 1924334"/>
              <a:gd name="connsiteY2" fmla="*/ 0 h 1976162"/>
              <a:gd name="connsiteX0" fmla="*/ 0 w 1719619"/>
              <a:gd name="connsiteY0" fmla="*/ 1976162 h 1976162"/>
              <a:gd name="connsiteX1" fmla="*/ 641446 w 1719619"/>
              <a:gd name="connsiteY1" fmla="*/ 1567758 h 1976162"/>
              <a:gd name="connsiteX2" fmla="*/ 1719619 w 1719619"/>
              <a:gd name="connsiteY2" fmla="*/ 0 h 1976162"/>
              <a:gd name="connsiteX0" fmla="*/ 0 w 1719619"/>
              <a:gd name="connsiteY0" fmla="*/ 1976162 h 1976162"/>
              <a:gd name="connsiteX1" fmla="*/ 1719619 w 1719619"/>
              <a:gd name="connsiteY1" fmla="*/ 0 h 1976162"/>
            </a:gdLst>
            <a:ahLst/>
            <a:cxnLst>
              <a:cxn ang="0">
                <a:pos x="connsiteX0" y="connsiteY0"/>
              </a:cxn>
              <a:cxn ang="0">
                <a:pos x="connsiteX1" y="connsiteY1"/>
              </a:cxn>
            </a:cxnLst>
            <a:rect l="l" t="t" r="r" b="b"/>
            <a:pathLst>
              <a:path w="1719619" h="1976162">
                <a:moveTo>
                  <a:pt x="0" y="1976162"/>
                </a:moveTo>
                <a:lnTo>
                  <a:pt x="1719619" y="0"/>
                </a:lnTo>
              </a:path>
            </a:pathLst>
          </a:custGeom>
          <a:noFill/>
          <a:ln w="76200" cap="flat" cmpd="sng" algn="ctr">
            <a:solidFill>
              <a:srgbClr val="AC830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9" name="Freeform 8"/>
          <p:cNvSpPr/>
          <p:nvPr/>
        </p:nvSpPr>
        <p:spPr bwMode="auto">
          <a:xfrm rot="2108626">
            <a:off x="6792657" y="3973579"/>
            <a:ext cx="1454521" cy="968375"/>
          </a:xfrm>
          <a:custGeom>
            <a:avLst/>
            <a:gdLst>
              <a:gd name="connsiteX0" fmla="*/ 0 w 832514"/>
              <a:gd name="connsiteY0" fmla="*/ 2279176 h 2279176"/>
              <a:gd name="connsiteX1" fmla="*/ 682388 w 832514"/>
              <a:gd name="connsiteY1" fmla="*/ 1269242 h 2279176"/>
              <a:gd name="connsiteX2" fmla="*/ 832514 w 832514"/>
              <a:gd name="connsiteY2" fmla="*/ 0 h 2279176"/>
              <a:gd name="connsiteX0" fmla="*/ 0 w 832514"/>
              <a:gd name="connsiteY0" fmla="*/ 2279176 h 2279176"/>
              <a:gd name="connsiteX1" fmla="*/ 668740 w 832514"/>
              <a:gd name="connsiteY1" fmla="*/ 1480033 h 2279176"/>
              <a:gd name="connsiteX2" fmla="*/ 832514 w 832514"/>
              <a:gd name="connsiteY2" fmla="*/ 0 h 2279176"/>
              <a:gd name="connsiteX0" fmla="*/ 0 w 782471"/>
              <a:gd name="connsiteY0" fmla="*/ 2318699 h 2318699"/>
              <a:gd name="connsiteX1" fmla="*/ 668740 w 782471"/>
              <a:gd name="connsiteY1" fmla="*/ 1519556 h 2318699"/>
              <a:gd name="connsiteX2" fmla="*/ 682389 w 782471"/>
              <a:gd name="connsiteY2" fmla="*/ 0 h 2318699"/>
              <a:gd name="connsiteX0" fmla="*/ 0 w 755176"/>
              <a:gd name="connsiteY0" fmla="*/ 2318699 h 2318699"/>
              <a:gd name="connsiteX1" fmla="*/ 641445 w 755176"/>
              <a:gd name="connsiteY1" fmla="*/ 1414161 h 2318699"/>
              <a:gd name="connsiteX2" fmla="*/ 682389 w 755176"/>
              <a:gd name="connsiteY2" fmla="*/ 0 h 2318699"/>
              <a:gd name="connsiteX0" fmla="*/ 11371 w 750625"/>
              <a:gd name="connsiteY0" fmla="*/ 2318699 h 2429933"/>
              <a:gd name="connsiteX1" fmla="*/ 106907 w 750625"/>
              <a:gd name="connsiteY1" fmla="*/ 2279177 h 2429933"/>
              <a:gd name="connsiteX2" fmla="*/ 652816 w 750625"/>
              <a:gd name="connsiteY2" fmla="*/ 1414161 h 2429933"/>
              <a:gd name="connsiteX3" fmla="*/ 693760 w 750625"/>
              <a:gd name="connsiteY3" fmla="*/ 0 h 2429933"/>
              <a:gd name="connsiteX0" fmla="*/ 11371 w 750625"/>
              <a:gd name="connsiteY0" fmla="*/ 2384570 h 2495804"/>
              <a:gd name="connsiteX1" fmla="*/ 106907 w 750625"/>
              <a:gd name="connsiteY1" fmla="*/ 2345048 h 2495804"/>
              <a:gd name="connsiteX2" fmla="*/ 652816 w 750625"/>
              <a:gd name="connsiteY2" fmla="*/ 1480032 h 2495804"/>
              <a:gd name="connsiteX3" fmla="*/ 693760 w 750625"/>
              <a:gd name="connsiteY3" fmla="*/ 0 h 2495804"/>
              <a:gd name="connsiteX0" fmla="*/ 18195 w 700584"/>
              <a:gd name="connsiteY0" fmla="*/ 2384570 h 2742476"/>
              <a:gd name="connsiteX1" fmla="*/ 113731 w 700584"/>
              <a:gd name="connsiteY1" fmla="*/ 2345048 h 2742476"/>
              <a:gd name="connsiteX2" fmla="*/ 700584 w 700584"/>
              <a:gd name="connsiteY2" fmla="*/ 0 h 2742476"/>
              <a:gd name="connsiteX0" fmla="*/ 191067 w 1910686"/>
              <a:gd name="connsiteY0" fmla="*/ 1976162 h 2266000"/>
              <a:gd name="connsiteX1" fmla="*/ 286603 w 1910686"/>
              <a:gd name="connsiteY1" fmla="*/ 1936640 h 2266000"/>
              <a:gd name="connsiteX2" fmla="*/ 1910686 w 1910686"/>
              <a:gd name="connsiteY2" fmla="*/ 0 h 2266000"/>
              <a:gd name="connsiteX0" fmla="*/ 191067 w 1910686"/>
              <a:gd name="connsiteY0" fmla="*/ 1976162 h 2266000"/>
              <a:gd name="connsiteX1" fmla="*/ 286603 w 1910686"/>
              <a:gd name="connsiteY1" fmla="*/ 1936640 h 2266000"/>
              <a:gd name="connsiteX2" fmla="*/ 1910686 w 1910686"/>
              <a:gd name="connsiteY2" fmla="*/ 0 h 2266000"/>
              <a:gd name="connsiteX0" fmla="*/ 0 w 1719619"/>
              <a:gd name="connsiteY0" fmla="*/ 1976162 h 2081559"/>
              <a:gd name="connsiteX1" fmla="*/ 286605 w 1719619"/>
              <a:gd name="connsiteY1" fmla="*/ 1752199 h 2081559"/>
              <a:gd name="connsiteX2" fmla="*/ 1719619 w 1719619"/>
              <a:gd name="connsiteY2" fmla="*/ 0 h 2081559"/>
              <a:gd name="connsiteX0" fmla="*/ 204715 w 1924334"/>
              <a:gd name="connsiteY0" fmla="*/ 1976162 h 1976162"/>
              <a:gd name="connsiteX1" fmla="*/ 286603 w 1924334"/>
              <a:gd name="connsiteY1" fmla="*/ 1554583 h 1976162"/>
              <a:gd name="connsiteX2" fmla="*/ 1924334 w 1924334"/>
              <a:gd name="connsiteY2" fmla="*/ 0 h 1976162"/>
              <a:gd name="connsiteX0" fmla="*/ 0 w 1719619"/>
              <a:gd name="connsiteY0" fmla="*/ 1976162 h 1976162"/>
              <a:gd name="connsiteX1" fmla="*/ 641446 w 1719619"/>
              <a:gd name="connsiteY1" fmla="*/ 1567758 h 1976162"/>
              <a:gd name="connsiteX2" fmla="*/ 1719619 w 1719619"/>
              <a:gd name="connsiteY2" fmla="*/ 0 h 1976162"/>
              <a:gd name="connsiteX0" fmla="*/ 0 w 1719619"/>
              <a:gd name="connsiteY0" fmla="*/ 1976162 h 1976162"/>
              <a:gd name="connsiteX1" fmla="*/ 1719619 w 1719619"/>
              <a:gd name="connsiteY1" fmla="*/ 0 h 1976162"/>
            </a:gdLst>
            <a:ahLst/>
            <a:cxnLst>
              <a:cxn ang="0">
                <a:pos x="connsiteX0" y="connsiteY0"/>
              </a:cxn>
              <a:cxn ang="0">
                <a:pos x="connsiteX1" y="connsiteY1"/>
              </a:cxn>
            </a:cxnLst>
            <a:rect l="l" t="t" r="r" b="b"/>
            <a:pathLst>
              <a:path w="1719619" h="1976162">
                <a:moveTo>
                  <a:pt x="0" y="1976162"/>
                </a:moveTo>
                <a:lnTo>
                  <a:pt x="1719619" y="0"/>
                </a:lnTo>
              </a:path>
            </a:pathLst>
          </a:custGeom>
          <a:noFill/>
          <a:ln w="76200" cap="flat" cmpd="sng" algn="ctr">
            <a:solidFill>
              <a:srgbClr val="00B05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11" name="Freeform 10"/>
          <p:cNvSpPr/>
          <p:nvPr/>
        </p:nvSpPr>
        <p:spPr bwMode="auto">
          <a:xfrm rot="4706950">
            <a:off x="7178903" y="3735956"/>
            <a:ext cx="1087592" cy="2057012"/>
          </a:xfrm>
          <a:custGeom>
            <a:avLst/>
            <a:gdLst>
              <a:gd name="connsiteX0" fmla="*/ 0 w 832514"/>
              <a:gd name="connsiteY0" fmla="*/ 2279176 h 2279176"/>
              <a:gd name="connsiteX1" fmla="*/ 682388 w 832514"/>
              <a:gd name="connsiteY1" fmla="*/ 1269242 h 2279176"/>
              <a:gd name="connsiteX2" fmla="*/ 832514 w 832514"/>
              <a:gd name="connsiteY2" fmla="*/ 0 h 2279176"/>
              <a:gd name="connsiteX0" fmla="*/ 0 w 832514"/>
              <a:gd name="connsiteY0" fmla="*/ 2279176 h 2279176"/>
              <a:gd name="connsiteX1" fmla="*/ 668740 w 832514"/>
              <a:gd name="connsiteY1" fmla="*/ 1480033 h 2279176"/>
              <a:gd name="connsiteX2" fmla="*/ 832514 w 832514"/>
              <a:gd name="connsiteY2" fmla="*/ 0 h 2279176"/>
              <a:gd name="connsiteX0" fmla="*/ 0 w 782471"/>
              <a:gd name="connsiteY0" fmla="*/ 2318699 h 2318699"/>
              <a:gd name="connsiteX1" fmla="*/ 668740 w 782471"/>
              <a:gd name="connsiteY1" fmla="*/ 1519556 h 2318699"/>
              <a:gd name="connsiteX2" fmla="*/ 682389 w 782471"/>
              <a:gd name="connsiteY2" fmla="*/ 0 h 2318699"/>
              <a:gd name="connsiteX0" fmla="*/ 0 w 755176"/>
              <a:gd name="connsiteY0" fmla="*/ 2318699 h 2318699"/>
              <a:gd name="connsiteX1" fmla="*/ 641445 w 755176"/>
              <a:gd name="connsiteY1" fmla="*/ 1414161 h 2318699"/>
              <a:gd name="connsiteX2" fmla="*/ 682389 w 755176"/>
              <a:gd name="connsiteY2" fmla="*/ 0 h 2318699"/>
              <a:gd name="connsiteX0" fmla="*/ 11371 w 750625"/>
              <a:gd name="connsiteY0" fmla="*/ 2318699 h 2429933"/>
              <a:gd name="connsiteX1" fmla="*/ 106907 w 750625"/>
              <a:gd name="connsiteY1" fmla="*/ 2279177 h 2429933"/>
              <a:gd name="connsiteX2" fmla="*/ 652816 w 750625"/>
              <a:gd name="connsiteY2" fmla="*/ 1414161 h 2429933"/>
              <a:gd name="connsiteX3" fmla="*/ 693760 w 750625"/>
              <a:gd name="connsiteY3" fmla="*/ 0 h 2429933"/>
              <a:gd name="connsiteX0" fmla="*/ 11371 w 750625"/>
              <a:gd name="connsiteY0" fmla="*/ 2384570 h 2495804"/>
              <a:gd name="connsiteX1" fmla="*/ 106907 w 750625"/>
              <a:gd name="connsiteY1" fmla="*/ 2345048 h 2495804"/>
              <a:gd name="connsiteX2" fmla="*/ 652816 w 750625"/>
              <a:gd name="connsiteY2" fmla="*/ 1480032 h 2495804"/>
              <a:gd name="connsiteX3" fmla="*/ 693760 w 750625"/>
              <a:gd name="connsiteY3" fmla="*/ 0 h 2495804"/>
              <a:gd name="connsiteX0" fmla="*/ 62062 w 1105467"/>
              <a:gd name="connsiteY0" fmla="*/ 2384570 h 2471763"/>
              <a:gd name="connsiteX1" fmla="*/ 157598 w 1105467"/>
              <a:gd name="connsiteY1" fmla="*/ 2345048 h 2471763"/>
              <a:gd name="connsiteX2" fmla="*/ 1007658 w 1105467"/>
              <a:gd name="connsiteY2" fmla="*/ 1624286 h 2471763"/>
              <a:gd name="connsiteX3" fmla="*/ 744451 w 1105467"/>
              <a:gd name="connsiteY3" fmla="*/ 0 h 2471763"/>
              <a:gd name="connsiteX0" fmla="*/ 62063 w 1267867"/>
              <a:gd name="connsiteY0" fmla="*/ 2384570 h 2471762"/>
              <a:gd name="connsiteX1" fmla="*/ 157599 w 1267867"/>
              <a:gd name="connsiteY1" fmla="*/ 2345048 h 2471762"/>
              <a:gd name="connsiteX2" fmla="*/ 1007659 w 1267867"/>
              <a:gd name="connsiteY2" fmla="*/ 1624286 h 2471762"/>
              <a:gd name="connsiteX3" fmla="*/ 744452 w 1267867"/>
              <a:gd name="connsiteY3" fmla="*/ 0 h 2471762"/>
              <a:gd name="connsiteX0" fmla="*/ 62063 w 1267866"/>
              <a:gd name="connsiteY0" fmla="*/ 2384570 h 2471762"/>
              <a:gd name="connsiteX1" fmla="*/ 157599 w 1267866"/>
              <a:gd name="connsiteY1" fmla="*/ 2345048 h 2471762"/>
              <a:gd name="connsiteX2" fmla="*/ 1007659 w 1267866"/>
              <a:gd name="connsiteY2" fmla="*/ 1624286 h 2471762"/>
              <a:gd name="connsiteX3" fmla="*/ 744452 w 1267866"/>
              <a:gd name="connsiteY3" fmla="*/ 0 h 2471762"/>
              <a:gd name="connsiteX0" fmla="*/ 54491 w 1260294"/>
              <a:gd name="connsiteY0" fmla="*/ 2384570 h 2482013"/>
              <a:gd name="connsiteX1" fmla="*/ 150027 w 1260294"/>
              <a:gd name="connsiteY1" fmla="*/ 2345048 h 2482013"/>
              <a:gd name="connsiteX2" fmla="*/ 954652 w 1260294"/>
              <a:gd name="connsiteY2" fmla="*/ 1562782 h 2482013"/>
              <a:gd name="connsiteX3" fmla="*/ 736880 w 1260294"/>
              <a:gd name="connsiteY3" fmla="*/ 0 h 2482013"/>
              <a:gd name="connsiteX0" fmla="*/ 18195 w 700585"/>
              <a:gd name="connsiteY0" fmla="*/ 2384570 h 2742476"/>
              <a:gd name="connsiteX1" fmla="*/ 113731 w 700585"/>
              <a:gd name="connsiteY1" fmla="*/ 2345048 h 2742476"/>
              <a:gd name="connsiteX2" fmla="*/ 700584 w 700585"/>
              <a:gd name="connsiteY2" fmla="*/ 0 h 2742476"/>
              <a:gd name="connsiteX0" fmla="*/ 18195 w 1478686"/>
              <a:gd name="connsiteY0" fmla="*/ 2384570 h 2742476"/>
              <a:gd name="connsiteX1" fmla="*/ 113731 w 1478686"/>
              <a:gd name="connsiteY1" fmla="*/ 2345048 h 2742476"/>
              <a:gd name="connsiteX2" fmla="*/ 700584 w 1478686"/>
              <a:gd name="connsiteY2" fmla="*/ 0 h 2742476"/>
              <a:gd name="connsiteX0" fmla="*/ 0 w 682388"/>
              <a:gd name="connsiteY0" fmla="*/ 2384570 h 2384570"/>
              <a:gd name="connsiteX1" fmla="*/ 682389 w 682388"/>
              <a:gd name="connsiteY1" fmla="*/ 0 h 2384570"/>
              <a:gd name="connsiteX0" fmla="*/ 0 w 908850"/>
              <a:gd name="connsiteY0" fmla="*/ 2384570 h 2384570"/>
              <a:gd name="connsiteX1" fmla="*/ 682389 w 908850"/>
              <a:gd name="connsiteY1" fmla="*/ 0 h 2384570"/>
              <a:gd name="connsiteX0" fmla="*/ 0 w 1409758"/>
              <a:gd name="connsiteY0" fmla="*/ 2384570 h 2384570"/>
              <a:gd name="connsiteX1" fmla="*/ 682389 w 1409758"/>
              <a:gd name="connsiteY1" fmla="*/ 0 h 2384570"/>
              <a:gd name="connsiteX0" fmla="*/ 0 w 1409757"/>
              <a:gd name="connsiteY0" fmla="*/ 2384570 h 2384570"/>
              <a:gd name="connsiteX1" fmla="*/ 682389 w 1409757"/>
              <a:gd name="connsiteY1" fmla="*/ 0 h 2384570"/>
              <a:gd name="connsiteX0" fmla="*/ 0 w 1364321"/>
              <a:gd name="connsiteY0" fmla="*/ 2445532 h 2445532"/>
              <a:gd name="connsiteX1" fmla="*/ 636953 w 1364321"/>
              <a:gd name="connsiteY1" fmla="*/ 1 h 2445532"/>
              <a:gd name="connsiteX0" fmla="*/ 0 w 1413646"/>
              <a:gd name="connsiteY0" fmla="*/ 2445531 h 2445531"/>
              <a:gd name="connsiteX1" fmla="*/ 636953 w 1413646"/>
              <a:gd name="connsiteY1" fmla="*/ 0 h 2445531"/>
            </a:gdLst>
            <a:ahLst/>
            <a:cxnLst>
              <a:cxn ang="0">
                <a:pos x="connsiteX0" y="connsiteY0"/>
              </a:cxn>
              <a:cxn ang="0">
                <a:pos x="connsiteX1" y="connsiteY1"/>
              </a:cxn>
            </a:cxnLst>
            <a:rect l="l" t="t" r="r" b="b"/>
            <a:pathLst>
              <a:path w="1413646" h="2445531">
                <a:moveTo>
                  <a:pt x="0" y="2445531"/>
                </a:moveTo>
                <a:cubicBezTo>
                  <a:pt x="900654" y="1915577"/>
                  <a:pt x="1413646" y="1173052"/>
                  <a:pt x="636953" y="0"/>
                </a:cubicBezTo>
              </a:path>
            </a:pathLst>
          </a:custGeom>
          <a:noFill/>
          <a:ln w="76200" cap="flat" cmpd="sng" algn="ctr">
            <a:solidFill>
              <a:srgbClr val="0070C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12" name="Freeform 11"/>
          <p:cNvSpPr/>
          <p:nvPr/>
        </p:nvSpPr>
        <p:spPr bwMode="auto">
          <a:xfrm rot="4249643">
            <a:off x="6460115" y="4683770"/>
            <a:ext cx="1698657" cy="895382"/>
          </a:xfrm>
          <a:custGeom>
            <a:avLst/>
            <a:gdLst>
              <a:gd name="connsiteX0" fmla="*/ 0 w 832514"/>
              <a:gd name="connsiteY0" fmla="*/ 2279176 h 2279176"/>
              <a:gd name="connsiteX1" fmla="*/ 682388 w 832514"/>
              <a:gd name="connsiteY1" fmla="*/ 1269242 h 2279176"/>
              <a:gd name="connsiteX2" fmla="*/ 832514 w 832514"/>
              <a:gd name="connsiteY2" fmla="*/ 0 h 2279176"/>
              <a:gd name="connsiteX0" fmla="*/ 0 w 832514"/>
              <a:gd name="connsiteY0" fmla="*/ 2279176 h 2279176"/>
              <a:gd name="connsiteX1" fmla="*/ 668740 w 832514"/>
              <a:gd name="connsiteY1" fmla="*/ 1480033 h 2279176"/>
              <a:gd name="connsiteX2" fmla="*/ 832514 w 832514"/>
              <a:gd name="connsiteY2" fmla="*/ 0 h 2279176"/>
              <a:gd name="connsiteX0" fmla="*/ 0 w 782471"/>
              <a:gd name="connsiteY0" fmla="*/ 2318699 h 2318699"/>
              <a:gd name="connsiteX1" fmla="*/ 668740 w 782471"/>
              <a:gd name="connsiteY1" fmla="*/ 1519556 h 2318699"/>
              <a:gd name="connsiteX2" fmla="*/ 682389 w 782471"/>
              <a:gd name="connsiteY2" fmla="*/ 0 h 2318699"/>
              <a:gd name="connsiteX0" fmla="*/ 0 w 755176"/>
              <a:gd name="connsiteY0" fmla="*/ 2318699 h 2318699"/>
              <a:gd name="connsiteX1" fmla="*/ 641445 w 755176"/>
              <a:gd name="connsiteY1" fmla="*/ 1414161 h 2318699"/>
              <a:gd name="connsiteX2" fmla="*/ 682389 w 755176"/>
              <a:gd name="connsiteY2" fmla="*/ 0 h 2318699"/>
              <a:gd name="connsiteX0" fmla="*/ 11371 w 750625"/>
              <a:gd name="connsiteY0" fmla="*/ 2318699 h 2429933"/>
              <a:gd name="connsiteX1" fmla="*/ 106907 w 750625"/>
              <a:gd name="connsiteY1" fmla="*/ 2279177 h 2429933"/>
              <a:gd name="connsiteX2" fmla="*/ 652816 w 750625"/>
              <a:gd name="connsiteY2" fmla="*/ 1414161 h 2429933"/>
              <a:gd name="connsiteX3" fmla="*/ 693760 w 750625"/>
              <a:gd name="connsiteY3" fmla="*/ 0 h 2429933"/>
              <a:gd name="connsiteX0" fmla="*/ 11371 w 750625"/>
              <a:gd name="connsiteY0" fmla="*/ 2384570 h 2495804"/>
              <a:gd name="connsiteX1" fmla="*/ 106907 w 750625"/>
              <a:gd name="connsiteY1" fmla="*/ 2345048 h 2495804"/>
              <a:gd name="connsiteX2" fmla="*/ 652816 w 750625"/>
              <a:gd name="connsiteY2" fmla="*/ 1480032 h 2495804"/>
              <a:gd name="connsiteX3" fmla="*/ 693760 w 750625"/>
              <a:gd name="connsiteY3" fmla="*/ 0 h 2495804"/>
              <a:gd name="connsiteX0" fmla="*/ 18195 w 700584"/>
              <a:gd name="connsiteY0" fmla="*/ 2384570 h 2742476"/>
              <a:gd name="connsiteX1" fmla="*/ 113731 w 700584"/>
              <a:gd name="connsiteY1" fmla="*/ 2345048 h 2742476"/>
              <a:gd name="connsiteX2" fmla="*/ 700584 w 700584"/>
              <a:gd name="connsiteY2" fmla="*/ 0 h 2742476"/>
              <a:gd name="connsiteX0" fmla="*/ 191067 w 1910686"/>
              <a:gd name="connsiteY0" fmla="*/ 1976162 h 2266000"/>
              <a:gd name="connsiteX1" fmla="*/ 286603 w 1910686"/>
              <a:gd name="connsiteY1" fmla="*/ 1936640 h 2266000"/>
              <a:gd name="connsiteX2" fmla="*/ 1910686 w 1910686"/>
              <a:gd name="connsiteY2" fmla="*/ 0 h 2266000"/>
              <a:gd name="connsiteX0" fmla="*/ 191067 w 1910686"/>
              <a:gd name="connsiteY0" fmla="*/ 1976162 h 2266000"/>
              <a:gd name="connsiteX1" fmla="*/ 286603 w 1910686"/>
              <a:gd name="connsiteY1" fmla="*/ 1936640 h 2266000"/>
              <a:gd name="connsiteX2" fmla="*/ 1910686 w 1910686"/>
              <a:gd name="connsiteY2" fmla="*/ 0 h 2266000"/>
              <a:gd name="connsiteX0" fmla="*/ 0 w 1719619"/>
              <a:gd name="connsiteY0" fmla="*/ 1976162 h 2081559"/>
              <a:gd name="connsiteX1" fmla="*/ 286605 w 1719619"/>
              <a:gd name="connsiteY1" fmla="*/ 1752199 h 2081559"/>
              <a:gd name="connsiteX2" fmla="*/ 1719619 w 1719619"/>
              <a:gd name="connsiteY2" fmla="*/ 0 h 2081559"/>
              <a:gd name="connsiteX0" fmla="*/ 204715 w 1924334"/>
              <a:gd name="connsiteY0" fmla="*/ 1976162 h 1976162"/>
              <a:gd name="connsiteX1" fmla="*/ 286603 w 1924334"/>
              <a:gd name="connsiteY1" fmla="*/ 1554583 h 1976162"/>
              <a:gd name="connsiteX2" fmla="*/ 1924334 w 1924334"/>
              <a:gd name="connsiteY2" fmla="*/ 0 h 1976162"/>
              <a:gd name="connsiteX0" fmla="*/ 0 w 1719619"/>
              <a:gd name="connsiteY0" fmla="*/ 1976162 h 1976162"/>
              <a:gd name="connsiteX1" fmla="*/ 641446 w 1719619"/>
              <a:gd name="connsiteY1" fmla="*/ 1567758 h 1976162"/>
              <a:gd name="connsiteX2" fmla="*/ 1719619 w 1719619"/>
              <a:gd name="connsiteY2" fmla="*/ 0 h 1976162"/>
              <a:gd name="connsiteX0" fmla="*/ 0 w 1719619"/>
              <a:gd name="connsiteY0" fmla="*/ 1976162 h 1976162"/>
              <a:gd name="connsiteX1" fmla="*/ 1719619 w 1719619"/>
              <a:gd name="connsiteY1" fmla="*/ 0 h 1976162"/>
            </a:gdLst>
            <a:ahLst/>
            <a:cxnLst>
              <a:cxn ang="0">
                <a:pos x="connsiteX0" y="connsiteY0"/>
              </a:cxn>
              <a:cxn ang="0">
                <a:pos x="connsiteX1" y="connsiteY1"/>
              </a:cxn>
            </a:cxnLst>
            <a:rect l="l" t="t" r="r" b="b"/>
            <a:pathLst>
              <a:path w="1719619" h="1976162">
                <a:moveTo>
                  <a:pt x="0" y="1976162"/>
                </a:moveTo>
                <a:lnTo>
                  <a:pt x="1719619" y="0"/>
                </a:lnTo>
              </a:path>
            </a:pathLst>
          </a:custGeom>
          <a:noFill/>
          <a:ln w="76200" cap="flat" cmpd="sng" algn="ctr">
            <a:solidFill>
              <a:srgbClr val="7030A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18" name="Oval 17"/>
          <p:cNvSpPr/>
          <p:nvPr/>
        </p:nvSpPr>
        <p:spPr bwMode="auto">
          <a:xfrm>
            <a:off x="6483927" y="4322617"/>
            <a:ext cx="261258" cy="261258"/>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19" name="Rectangle 18"/>
          <p:cNvSpPr/>
          <p:nvPr/>
        </p:nvSpPr>
        <p:spPr>
          <a:xfrm>
            <a:off x="3965944" y="6186498"/>
            <a:ext cx="5178056" cy="523220"/>
          </a:xfrm>
          <a:prstGeom prst="rect">
            <a:avLst/>
          </a:prstGeom>
        </p:spPr>
        <p:txBody>
          <a:bodyPr wrap="square">
            <a:spAutoFit/>
          </a:bodyPr>
          <a:lstStyle/>
          <a:p>
            <a:pPr algn="ctr"/>
            <a:r>
              <a:rPr lang="en-CA" sz="1400" b="1" dirty="0" err="1">
                <a:effectLst>
                  <a:outerShdw blurRad="38100" dist="38100" dir="2700000" algn="tl">
                    <a:srgbClr val="000000">
                      <a:alpha val="43137"/>
                    </a:srgbClr>
                  </a:outerShdw>
                </a:effectLst>
                <a:latin typeface="Arial" pitchFamily="34" charset="0"/>
                <a:cs typeface="Arial" pitchFamily="34" charset="0"/>
              </a:rPr>
              <a:t>Hestenes</a:t>
            </a:r>
            <a:r>
              <a:rPr lang="en-CA" sz="1400" b="1" dirty="0">
                <a:effectLst>
                  <a:outerShdw blurRad="38100" dist="38100" dir="2700000" algn="tl">
                    <a:srgbClr val="000000">
                      <a:alpha val="43137"/>
                    </a:srgbClr>
                  </a:outerShdw>
                </a:effectLst>
                <a:latin typeface="Arial" pitchFamily="34" charset="0"/>
                <a:cs typeface="Arial" pitchFamily="34" charset="0"/>
              </a:rPr>
              <a:t>, D., Wells, M., &amp; </a:t>
            </a:r>
            <a:r>
              <a:rPr lang="en-CA" sz="1400" b="1" dirty="0" err="1">
                <a:effectLst>
                  <a:outerShdw blurRad="38100" dist="38100" dir="2700000" algn="tl">
                    <a:srgbClr val="000000">
                      <a:alpha val="43137"/>
                    </a:srgbClr>
                  </a:outerShdw>
                </a:effectLst>
                <a:latin typeface="Arial" pitchFamily="34" charset="0"/>
                <a:cs typeface="Arial" pitchFamily="34" charset="0"/>
              </a:rPr>
              <a:t>Swackhamer</a:t>
            </a:r>
            <a:r>
              <a:rPr lang="en-CA" sz="1400" b="1" dirty="0">
                <a:effectLst>
                  <a:outerShdw blurRad="38100" dist="38100" dir="2700000" algn="tl">
                    <a:srgbClr val="000000">
                      <a:alpha val="43137"/>
                    </a:srgbClr>
                  </a:outerShdw>
                </a:effectLst>
                <a:latin typeface="Arial" pitchFamily="34" charset="0"/>
                <a:cs typeface="Arial" pitchFamily="34" charset="0"/>
              </a:rPr>
              <a:t>, G. (1992). Force concept inventory. </a:t>
            </a:r>
            <a:r>
              <a:rPr lang="en-CA" sz="1400" b="1" i="1" dirty="0">
                <a:effectLst>
                  <a:outerShdw blurRad="38100" dist="38100" dir="2700000" algn="tl">
                    <a:srgbClr val="000000">
                      <a:alpha val="43137"/>
                    </a:srgbClr>
                  </a:outerShdw>
                </a:effectLst>
                <a:latin typeface="Arial" pitchFamily="34" charset="0"/>
                <a:cs typeface="Arial" pitchFamily="34" charset="0"/>
              </a:rPr>
              <a:t>The physics teacher</a:t>
            </a:r>
            <a:r>
              <a:rPr lang="en-CA" sz="1400" b="1" dirty="0">
                <a:effectLst>
                  <a:outerShdw blurRad="38100" dist="38100" dir="2700000" algn="tl">
                    <a:srgbClr val="000000">
                      <a:alpha val="43137"/>
                    </a:srgbClr>
                  </a:outerShdw>
                </a:effectLst>
                <a:latin typeface="Arial" pitchFamily="34" charset="0"/>
                <a:cs typeface="Arial" pitchFamily="34" charset="0"/>
              </a:rPr>
              <a:t>, </a:t>
            </a:r>
            <a:r>
              <a:rPr lang="en-CA" sz="1400" b="1" i="1" dirty="0">
                <a:effectLst>
                  <a:outerShdw blurRad="38100" dist="38100" dir="2700000" algn="tl">
                    <a:srgbClr val="000000">
                      <a:alpha val="43137"/>
                    </a:srgbClr>
                  </a:outerShdw>
                </a:effectLst>
                <a:latin typeface="Arial" pitchFamily="34" charset="0"/>
                <a:cs typeface="Arial" pitchFamily="34" charset="0"/>
              </a:rPr>
              <a:t>30</a:t>
            </a:r>
            <a:r>
              <a:rPr lang="en-CA" sz="1400" b="1" dirty="0">
                <a:effectLst>
                  <a:outerShdw blurRad="38100" dist="38100" dir="2700000" algn="tl">
                    <a:srgbClr val="000000">
                      <a:alpha val="43137"/>
                    </a:srgbClr>
                  </a:outerShdw>
                </a:effectLst>
                <a:latin typeface="Arial" pitchFamily="34" charset="0"/>
                <a:cs typeface="Arial" pitchFamily="34" charset="0"/>
              </a:rPr>
              <a:t>(3), 141-158.</a:t>
            </a:r>
          </a:p>
        </p:txBody>
      </p:sp>
    </p:spTree>
  </p:cSld>
  <p:clrMapOvr>
    <a:masterClrMapping/>
  </p:clrMapOvr>
  <p:transition spd="med" advClick="0">
    <p:fade/>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50000"/>
          </a:schemeClr>
        </a:solidFill>
        <a:effectLst/>
      </p:bgPr>
    </p:bg>
    <p:spTree>
      <p:nvGrpSpPr>
        <p:cNvPr id="1" name=""/>
        <p:cNvGrpSpPr/>
        <p:nvPr/>
      </p:nvGrpSpPr>
      <p:grpSpPr>
        <a:xfrm>
          <a:off x="0" y="0"/>
          <a:ext cx="0" cy="0"/>
          <a:chOff x="0" y="0"/>
          <a:chExt cx="0" cy="0"/>
        </a:xfrm>
      </p:grpSpPr>
      <p:pic>
        <p:nvPicPr>
          <p:cNvPr id="76802" name="Picture 2" descr="http://upload.wikimedia.org/wikipedia/commons/thumb/2/21/Ivan_Stranski_professor_1940.jpg/600px-Ivan_Stranski_professor_1940.jpg"/>
          <p:cNvPicPr>
            <a:picLocks noChangeAspect="1" noChangeArrowheads="1"/>
          </p:cNvPicPr>
          <p:nvPr/>
        </p:nvPicPr>
        <p:blipFill>
          <a:blip r:embed="rId3" cstate="print">
            <a:lum contrast="30000"/>
          </a:blip>
          <a:srcRect b="11001"/>
          <a:stretch>
            <a:fillRect/>
          </a:stretch>
        </p:blipFill>
        <p:spPr bwMode="auto">
          <a:xfrm>
            <a:off x="1034715" y="0"/>
            <a:ext cx="5715000" cy="6858000"/>
          </a:xfrm>
          <a:prstGeom prst="rect">
            <a:avLst/>
          </a:prstGeom>
          <a:noFill/>
        </p:spPr>
      </p:pic>
      <p:sp>
        <p:nvSpPr>
          <p:cNvPr id="9" name="Rounded Rectangular Callout 8"/>
          <p:cNvSpPr/>
          <p:nvPr/>
        </p:nvSpPr>
        <p:spPr bwMode="auto">
          <a:xfrm>
            <a:off x="5293894" y="354841"/>
            <a:ext cx="3604445" cy="2845559"/>
          </a:xfrm>
          <a:prstGeom prst="wedgeRoundRectCallout">
            <a:avLst>
              <a:gd name="adj1" fmla="val -66374"/>
              <a:gd name="adj2" fmla="val 38483"/>
              <a:gd name="adj3" fmla="val 16667"/>
            </a:avLst>
          </a:prstGeom>
          <a:solidFill>
            <a:schemeClr val="tx1"/>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4800" b="1" i="0" u="none" strike="noStrike" cap="none" normalizeH="0" baseline="0" dirty="0">
                <a:ln>
                  <a:noFill/>
                </a:ln>
                <a:solidFill>
                  <a:schemeClr val="bg2"/>
                </a:solidFill>
                <a:effectLst/>
                <a:latin typeface="Arial" pitchFamily="34" charset="0"/>
                <a:cs typeface="Arial" pitchFamily="34" charset="0"/>
              </a:rPr>
              <a:t>Way too easy!</a:t>
            </a:r>
          </a:p>
          <a:p>
            <a:pPr marL="0" marR="0" indent="0" algn="ctr" defTabSz="914400" rtl="0" eaLnBrk="0" fontAlgn="base" latinLnBrk="0" hangingPunct="0">
              <a:lnSpc>
                <a:spcPct val="100000"/>
              </a:lnSpc>
              <a:spcBef>
                <a:spcPct val="0"/>
              </a:spcBef>
              <a:spcAft>
                <a:spcPct val="0"/>
              </a:spcAft>
              <a:buClrTx/>
              <a:buSzTx/>
              <a:buFontTx/>
              <a:buNone/>
              <a:tabLst/>
            </a:pPr>
            <a:r>
              <a:rPr lang="en-US" sz="4800" b="1" dirty="0">
                <a:solidFill>
                  <a:schemeClr val="bg2"/>
                </a:solidFill>
                <a:latin typeface="Arial" pitchFamily="34" charset="0"/>
                <a:cs typeface="Arial" pitchFamily="34" charset="0"/>
              </a:rPr>
              <a:t>Harrumph!</a:t>
            </a:r>
            <a:endParaRPr kumimoji="0" lang="en-CA" sz="4800" b="1" i="0" u="none" strike="noStrike" cap="none" normalizeH="0" baseline="0" dirty="0">
              <a:ln>
                <a:noFill/>
              </a:ln>
              <a:solidFill>
                <a:schemeClr val="bg2"/>
              </a:solidFill>
              <a:effectLst/>
              <a:latin typeface="Arial" pitchFamily="34" charset="0"/>
              <a:cs typeface="Arial" pitchFamily="34" charset="0"/>
            </a:endParaRPr>
          </a:p>
        </p:txBody>
      </p:sp>
    </p:spTree>
  </p:cSld>
  <p:clrMapOvr>
    <a:masterClrMapping/>
  </p:clrMapOvr>
  <p:transition spd="med" advClick="0">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4936" t="18727" r="26150" b="21198"/>
          <a:stretch/>
        </p:blipFill>
        <p:spPr>
          <a:xfrm>
            <a:off x="297950" y="875136"/>
            <a:ext cx="8578921" cy="5982864"/>
          </a:xfrm>
          <a:prstGeom prst="rect">
            <a:avLst/>
          </a:prstGeom>
        </p:spPr>
      </p:pic>
      <p:sp>
        <p:nvSpPr>
          <p:cNvPr id="5" name="Title 4"/>
          <p:cNvSpPr>
            <a:spLocks noGrp="1"/>
          </p:cNvSpPr>
          <p:nvPr>
            <p:ph type="title"/>
          </p:nvPr>
        </p:nvSpPr>
        <p:spPr>
          <a:xfrm>
            <a:off x="0" y="-10362"/>
            <a:ext cx="9144000" cy="943099"/>
          </a:xfrm>
        </p:spPr>
        <p:txBody>
          <a:bodyPr/>
          <a:lstStyle/>
          <a:p>
            <a:r>
              <a:rPr lang="en-US" sz="4000" dirty="0"/>
              <a:t>Force Concept Inventory Scores</a:t>
            </a:r>
          </a:p>
        </p:txBody>
      </p:sp>
      <p:sp>
        <p:nvSpPr>
          <p:cNvPr id="7" name="Rectangle 6"/>
          <p:cNvSpPr/>
          <p:nvPr/>
        </p:nvSpPr>
        <p:spPr bwMode="auto">
          <a:xfrm>
            <a:off x="2005070" y="4284921"/>
            <a:ext cx="3117773" cy="1663816"/>
          </a:xfrm>
          <a:prstGeom prst="rect">
            <a:avLst/>
          </a:prstGeom>
          <a:ln w="28575">
            <a:solidFill>
              <a:schemeClr val="bg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Test Score 35.4%</a:t>
            </a:r>
          </a:p>
        </p:txBody>
      </p:sp>
      <p:sp>
        <p:nvSpPr>
          <p:cNvPr id="8" name="Rectangle 7"/>
          <p:cNvSpPr/>
          <p:nvPr/>
        </p:nvSpPr>
        <p:spPr bwMode="auto">
          <a:xfrm>
            <a:off x="5420794" y="3530009"/>
            <a:ext cx="3040160" cy="2418727"/>
          </a:xfrm>
          <a:prstGeom prst="rect">
            <a:avLst/>
          </a:prstGeom>
          <a:solidFill>
            <a:srgbClr val="0099CC"/>
          </a:solidFill>
          <a:ln w="28575">
            <a:solidFill>
              <a:schemeClr val="bg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Test Score 51.6%</a:t>
            </a:r>
          </a:p>
        </p:txBody>
      </p:sp>
      <p:sp>
        <p:nvSpPr>
          <p:cNvPr id="6" name="Rectangle 5"/>
          <p:cNvSpPr/>
          <p:nvPr/>
        </p:nvSpPr>
        <p:spPr bwMode="auto">
          <a:xfrm>
            <a:off x="1737219" y="1951914"/>
            <a:ext cx="2882913" cy="1729807"/>
          </a:xfrm>
          <a:prstGeom prst="rect">
            <a:avLst/>
          </a:prstGeom>
          <a:noFill/>
          <a:ln w="285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uLnTx/>
                <a:uFillTx/>
                <a:latin typeface="Arial" panose="020B0604020202020204" pitchFamily="34" charset="0"/>
                <a:ea typeface="+mn-ea"/>
                <a:cs typeface="Arial" panose="020B0604020202020204" pitchFamily="34" charset="0"/>
              </a:rPr>
              <a:t>Room for improvement: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uLnTx/>
                <a:uFillTx/>
                <a:latin typeface="Arial" panose="020B0604020202020204" pitchFamily="34" charset="0"/>
                <a:ea typeface="+mn-ea"/>
                <a:cs typeface="Arial" panose="020B0604020202020204" pitchFamily="34" charset="0"/>
              </a:rPr>
              <a:t>64.6%</a:t>
            </a:r>
          </a:p>
        </p:txBody>
      </p:sp>
      <p:sp>
        <p:nvSpPr>
          <p:cNvPr id="9" name="Rectangle 8"/>
          <p:cNvSpPr/>
          <p:nvPr/>
        </p:nvSpPr>
        <p:spPr bwMode="auto">
          <a:xfrm>
            <a:off x="5797684" y="3529798"/>
            <a:ext cx="2863551" cy="754912"/>
          </a:xfrm>
          <a:prstGeom prst="rect">
            <a:avLst/>
          </a:prstGeom>
          <a:noFill/>
          <a:ln w="285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Actual Improvement: </a:t>
            </a:r>
            <a:r>
              <a:rPr kumimoji="0" lang="en-US"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16.2%</a:t>
            </a:r>
          </a:p>
        </p:txBody>
      </p:sp>
      <p:sp>
        <p:nvSpPr>
          <p:cNvPr id="10" name="Rectangle 9"/>
          <p:cNvSpPr/>
          <p:nvPr/>
        </p:nvSpPr>
        <p:spPr bwMode="auto">
          <a:xfrm>
            <a:off x="5420793" y="1209107"/>
            <a:ext cx="3308537" cy="1681679"/>
          </a:xfrm>
          <a:prstGeom prst="rect">
            <a:avLst/>
          </a:prstGeom>
          <a:solidFill>
            <a:srgbClr val="FFFFFF"/>
          </a:solidFill>
          <a:ln w="285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Normalized Gain: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16.2%</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6600" b="1" i="0" u="none" strike="noStrike" kern="1200" cap="none" spc="0" normalizeH="0" baseline="-25000" noProof="0" dirty="0">
                <a:ln>
                  <a:noFill/>
                </a:ln>
                <a:solidFill>
                  <a:srgbClr val="FF0000"/>
                </a:solidFill>
                <a:effectLst/>
                <a:uLnTx/>
                <a:uFillTx/>
                <a:latin typeface="Arial" panose="020B0604020202020204" pitchFamily="34" charset="0"/>
                <a:ea typeface="+mn-ea"/>
                <a:cs typeface="Arial" panose="020B0604020202020204" pitchFamily="34" charset="0"/>
              </a:rPr>
              <a:t>25%</a:t>
            </a:r>
            <a:endParaRPr kumimoji="0" lang="en-US" sz="6600" b="1" i="0" u="sng" strike="noStrike" kern="1200" cap="none" spc="0" normalizeH="0" baseline="-2500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64.6%</a:t>
            </a:r>
          </a:p>
        </p:txBody>
      </p:sp>
      <p:sp>
        <p:nvSpPr>
          <p:cNvPr id="2" name="Rectangle 1"/>
          <p:cNvSpPr/>
          <p:nvPr/>
        </p:nvSpPr>
        <p:spPr>
          <a:xfrm>
            <a:off x="297950" y="6099792"/>
            <a:ext cx="8563510" cy="738664"/>
          </a:xfrm>
          <a:prstGeom prst="rect">
            <a:avLst/>
          </a:prstGeom>
          <a:solidFill>
            <a:schemeClr val="tx1"/>
          </a:solidFill>
        </p:spPr>
        <p:txBody>
          <a:bodyPr wrap="square">
            <a:spAutoFit/>
          </a:bodyPr>
          <a:lstStyle/>
          <a:p>
            <a:pPr algn="ctr"/>
            <a:r>
              <a:rPr lang="en-CA" sz="1400" b="1" dirty="0">
                <a:solidFill>
                  <a:srgbClr val="222222"/>
                </a:solidFill>
                <a:latin typeface="Arial" panose="020B0604020202020204" pitchFamily="34" charset="0"/>
              </a:rPr>
              <a:t>Milner-</a:t>
            </a:r>
            <a:r>
              <a:rPr lang="en-CA" sz="1400" b="1" dirty="0" err="1">
                <a:solidFill>
                  <a:srgbClr val="222222"/>
                </a:solidFill>
                <a:latin typeface="Arial" panose="020B0604020202020204" pitchFamily="34" charset="0"/>
              </a:rPr>
              <a:t>Bolotin</a:t>
            </a:r>
            <a:r>
              <a:rPr lang="en-CA" sz="1400" b="1" dirty="0">
                <a:solidFill>
                  <a:srgbClr val="222222"/>
                </a:solidFill>
                <a:latin typeface="Arial" panose="020B0604020202020204" pitchFamily="34" charset="0"/>
              </a:rPr>
              <a:t>, Marina, et al. "Attitudes about science and conceptual physics learning in university introductory physics courses." </a:t>
            </a:r>
            <a:r>
              <a:rPr lang="en-CA" sz="1400" b="1" i="1" dirty="0">
                <a:solidFill>
                  <a:srgbClr val="222222"/>
                </a:solidFill>
                <a:latin typeface="Arial" panose="020B0604020202020204" pitchFamily="34" charset="0"/>
              </a:rPr>
              <a:t>Physical Review Special Topics-Physics Education Research</a:t>
            </a:r>
            <a:r>
              <a:rPr lang="en-CA" sz="1400" b="1" dirty="0">
                <a:solidFill>
                  <a:srgbClr val="222222"/>
                </a:solidFill>
                <a:latin typeface="Arial" panose="020B0604020202020204" pitchFamily="34" charset="0"/>
              </a:rPr>
              <a:t> 7.2 (2011): 020107.</a:t>
            </a:r>
            <a:endParaRPr lang="en-US" sz="1400" b="1" dirty="0"/>
          </a:p>
        </p:txBody>
      </p:sp>
      <p:sp>
        <p:nvSpPr>
          <p:cNvPr id="12" name="Arrow: Up-Down 11">
            <a:extLst>
              <a:ext uri="{FF2B5EF4-FFF2-40B4-BE49-F238E27FC236}">
                <a16:creationId xmlns:a16="http://schemas.microsoft.com/office/drawing/2014/main" id="{3B000D50-4426-4011-A01C-A32C047F2EE4}"/>
              </a:ext>
            </a:extLst>
          </p:cNvPr>
          <p:cNvSpPr/>
          <p:nvPr/>
        </p:nvSpPr>
        <p:spPr bwMode="auto">
          <a:xfrm>
            <a:off x="4499812" y="1209107"/>
            <a:ext cx="457201" cy="2977882"/>
          </a:xfrm>
          <a:prstGeom prst="upDownArrow">
            <a:avLst/>
          </a:prstGeom>
          <a:solidFill>
            <a:srgbClr val="92D05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13" name="Arrow: Up-Down 12">
            <a:extLst>
              <a:ext uri="{FF2B5EF4-FFF2-40B4-BE49-F238E27FC236}">
                <a16:creationId xmlns:a16="http://schemas.microsoft.com/office/drawing/2014/main" id="{4C3B3622-7BC3-44B1-83A8-479FDDD9A6E8}"/>
              </a:ext>
            </a:extLst>
          </p:cNvPr>
          <p:cNvSpPr/>
          <p:nvPr/>
        </p:nvSpPr>
        <p:spPr bwMode="auto">
          <a:xfrm>
            <a:off x="5512378" y="3554073"/>
            <a:ext cx="457201" cy="711304"/>
          </a:xfrm>
          <a:prstGeom prst="upDownArrow">
            <a:avLst/>
          </a:prstGeom>
          <a:solidFill>
            <a:srgbClr val="FF00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cxnSp>
        <p:nvCxnSpPr>
          <p:cNvPr id="15" name="Straight Connector 14">
            <a:extLst>
              <a:ext uri="{FF2B5EF4-FFF2-40B4-BE49-F238E27FC236}">
                <a16:creationId xmlns:a16="http://schemas.microsoft.com/office/drawing/2014/main" id="{7CA3BFCA-D312-40BF-9A24-B8AE59E952F5}"/>
              </a:ext>
            </a:extLst>
          </p:cNvPr>
          <p:cNvCxnSpPr>
            <a:cxnSpLocks/>
          </p:cNvCxnSpPr>
          <p:nvPr/>
        </p:nvCxnSpPr>
        <p:spPr bwMode="auto">
          <a:xfrm>
            <a:off x="1737219" y="4284921"/>
            <a:ext cx="6992111" cy="0"/>
          </a:xfrm>
          <a:prstGeom prst="line">
            <a:avLst/>
          </a:prstGeom>
          <a:solidFill>
            <a:schemeClr val="accent1"/>
          </a:solidFill>
          <a:ln w="28575" cap="flat" cmpd="sng" algn="ctr">
            <a:solidFill>
              <a:srgbClr val="000000"/>
            </a:solidFill>
            <a:prstDash val="dash"/>
            <a:round/>
            <a:headEnd type="none" w="med" len="med"/>
            <a:tailEnd type="none" w="med" len="med"/>
          </a:ln>
          <a:effectLst/>
        </p:spPr>
      </p:cxnSp>
    </p:spTree>
    <p:extLst>
      <p:ext uri="{BB962C8B-B14F-4D97-AF65-F5344CB8AC3E}">
        <p14:creationId xmlns:p14="http://schemas.microsoft.com/office/powerpoint/2010/main" val="4017636262"/>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8" grpId="0" animBg="1"/>
      <p:bldP spid="6" grpId="0"/>
      <p:bldP spid="9" grpId="0"/>
      <p:bldP spid="10" grpId="0" animBg="1"/>
      <p:bldP spid="2"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lum bright="-10000"/>
          </a:blip>
          <a:srcRect l="29594" t="8556" r="30368" b="54272"/>
          <a:stretch>
            <a:fillRect/>
          </a:stretch>
        </p:blipFill>
        <p:spPr bwMode="auto">
          <a:xfrm>
            <a:off x="0" y="0"/>
            <a:ext cx="5636524" cy="6858000"/>
          </a:xfrm>
          <a:prstGeom prst="rect">
            <a:avLst/>
          </a:prstGeom>
          <a:noFill/>
          <a:ln w="9525">
            <a:noFill/>
            <a:round/>
            <a:headEnd/>
            <a:tailEnd/>
          </a:ln>
        </p:spPr>
      </p:pic>
      <p:sp>
        <p:nvSpPr>
          <p:cNvPr id="10251" name="TextBox 17"/>
          <p:cNvSpPr txBox="1">
            <a:spLocks noChangeArrowheads="1"/>
          </p:cNvSpPr>
          <p:nvPr/>
        </p:nvSpPr>
        <p:spPr bwMode="auto">
          <a:xfrm>
            <a:off x="-1" y="6027003"/>
            <a:ext cx="5650173" cy="830997"/>
          </a:xfrm>
          <a:prstGeom prst="rect">
            <a:avLst/>
          </a:prstGeom>
          <a:solidFill>
            <a:srgbClr val="000000">
              <a:alpha val="72157"/>
            </a:srgbClr>
          </a:solidFill>
          <a:ln w="9525">
            <a:noFill/>
            <a:miter lim="800000"/>
            <a:headEnd/>
            <a:tailEnd/>
          </a:ln>
        </p:spPr>
        <p:txBody>
          <a:bodyPr wrap="square">
            <a:spAutoFit/>
          </a:bodyPr>
          <a:lstStyle/>
          <a:p>
            <a:pPr algn="ctr"/>
            <a:r>
              <a:rPr lang="en-US" sz="4800" b="1" dirty="0">
                <a:solidFill>
                  <a:srgbClr val="FFC000"/>
                </a:solidFill>
                <a:effectLst>
                  <a:outerShdw blurRad="38100" dist="38100" dir="2700000" algn="tl">
                    <a:srgbClr val="000000">
                      <a:alpha val="43137"/>
                    </a:srgbClr>
                  </a:outerShdw>
                </a:effectLst>
                <a:latin typeface="Arial" pitchFamily="34" charset="0"/>
                <a:cs typeface="Arial" pitchFamily="34" charset="0"/>
              </a:rPr>
              <a:t>Typical Student</a:t>
            </a:r>
          </a:p>
        </p:txBody>
      </p:sp>
      <p:grpSp>
        <p:nvGrpSpPr>
          <p:cNvPr id="2" name="Group 26"/>
          <p:cNvGrpSpPr>
            <a:grpSpLocks/>
          </p:cNvGrpSpPr>
          <p:nvPr/>
        </p:nvGrpSpPr>
        <p:grpSpPr bwMode="auto">
          <a:xfrm>
            <a:off x="3262584" y="76200"/>
            <a:ext cx="5881416" cy="1624612"/>
            <a:chOff x="3086103" y="2472732"/>
            <a:chExt cx="4541054" cy="1625409"/>
          </a:xfrm>
        </p:grpSpPr>
        <p:cxnSp>
          <p:nvCxnSpPr>
            <p:cNvPr id="25" name="Straight Arrow Connector 14"/>
            <p:cNvCxnSpPr>
              <a:cxnSpLocks noChangeShapeType="1"/>
            </p:cNvCxnSpPr>
            <p:nvPr/>
          </p:nvCxnSpPr>
          <p:spPr bwMode="auto">
            <a:xfrm>
              <a:off x="3357635" y="3379791"/>
              <a:ext cx="1872938" cy="0"/>
            </a:xfrm>
            <a:prstGeom prst="straightConnector1">
              <a:avLst/>
            </a:prstGeom>
            <a:noFill/>
            <a:ln w="57150" algn="ctr">
              <a:solidFill>
                <a:srgbClr val="F6DB3C"/>
              </a:solidFill>
              <a:round/>
              <a:headEnd type="arrow" w="med" len="med"/>
              <a:tailEnd/>
            </a:ln>
          </p:spPr>
        </p:cxnSp>
        <p:sp>
          <p:nvSpPr>
            <p:cNvPr id="26" name="TextBox 15"/>
            <p:cNvSpPr txBox="1">
              <a:spLocks noChangeArrowheads="1"/>
            </p:cNvSpPr>
            <p:nvPr/>
          </p:nvSpPr>
          <p:spPr bwMode="auto">
            <a:xfrm>
              <a:off x="4466695" y="2472732"/>
              <a:ext cx="3160462" cy="1200918"/>
            </a:xfrm>
            <a:prstGeom prst="rect">
              <a:avLst/>
            </a:prstGeom>
            <a:noFill/>
            <a:ln w="9525">
              <a:noFill/>
              <a:miter lim="800000"/>
              <a:headEnd/>
              <a:tailEnd/>
            </a:ln>
          </p:spPr>
          <p:txBody>
            <a:bodyPr wrap="square">
              <a:spAutoFit/>
            </a:bodyPr>
            <a:lstStyle/>
            <a:p>
              <a:pPr algn="ctr"/>
              <a:r>
                <a:rPr lang="en-US" sz="3600" b="1" dirty="0">
                  <a:effectLst>
                    <a:outerShdw blurRad="38100" dist="38100" dir="2700000" algn="tl">
                      <a:srgbClr val="000000">
                        <a:alpha val="43137"/>
                      </a:srgbClr>
                    </a:outerShdw>
                  </a:effectLst>
                  <a:latin typeface="Arial" pitchFamily="34" charset="0"/>
                  <a:cs typeface="Arial" pitchFamily="34" charset="0"/>
                </a:rPr>
                <a:t>Distilled Physics Wisdom</a:t>
              </a:r>
            </a:p>
          </p:txBody>
        </p:sp>
        <p:grpSp>
          <p:nvGrpSpPr>
            <p:cNvPr id="3" name="Group 19"/>
            <p:cNvGrpSpPr>
              <a:grpSpLocks/>
            </p:cNvGrpSpPr>
            <p:nvPr/>
          </p:nvGrpSpPr>
          <p:grpSpPr bwMode="auto">
            <a:xfrm flipV="1">
              <a:off x="3086103" y="3605810"/>
              <a:ext cx="4288964" cy="492331"/>
              <a:chOff x="4071274" y="3793668"/>
              <a:chExt cx="3135135" cy="792832"/>
            </a:xfrm>
          </p:grpSpPr>
          <p:sp>
            <p:nvSpPr>
              <p:cNvPr id="28" name="Freeform 21"/>
              <p:cNvSpPr>
                <a:spLocks/>
              </p:cNvSpPr>
              <p:nvPr/>
            </p:nvSpPr>
            <p:spPr bwMode="auto">
              <a:xfrm>
                <a:off x="4071274" y="3793668"/>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57150" cap="flat" cmpd="sng" algn="ctr">
                <a:solidFill>
                  <a:schemeClr val="tx1"/>
                </a:solidFill>
                <a:prstDash val="solid"/>
                <a:round/>
                <a:headEnd type="none" w="med" len="med"/>
                <a:tailEnd type="none" w="med" len="med"/>
              </a:ln>
            </p:spPr>
            <p:txBody>
              <a:bodyPr/>
              <a:lstStyle/>
              <a:p>
                <a:endParaRPr lang="en-CA"/>
              </a:p>
            </p:txBody>
          </p:sp>
          <p:sp>
            <p:nvSpPr>
              <p:cNvPr id="29" name="Freeform 22"/>
              <p:cNvSpPr>
                <a:spLocks/>
              </p:cNvSpPr>
              <p:nvPr/>
            </p:nvSpPr>
            <p:spPr bwMode="auto">
              <a:xfrm>
                <a:off x="4855062" y="3815436"/>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57150" cap="flat" cmpd="sng" algn="ctr">
                <a:solidFill>
                  <a:schemeClr val="tx1"/>
                </a:solidFill>
                <a:prstDash val="solid"/>
                <a:round/>
                <a:headEnd type="none" w="med" len="med"/>
                <a:tailEnd type="none" w="med" len="med"/>
              </a:ln>
            </p:spPr>
            <p:txBody>
              <a:bodyPr/>
              <a:lstStyle/>
              <a:p>
                <a:endParaRPr lang="en-CA"/>
              </a:p>
            </p:txBody>
          </p:sp>
          <p:sp>
            <p:nvSpPr>
              <p:cNvPr id="30" name="Freeform 23"/>
              <p:cNvSpPr>
                <a:spLocks/>
              </p:cNvSpPr>
              <p:nvPr/>
            </p:nvSpPr>
            <p:spPr bwMode="auto">
              <a:xfrm>
                <a:off x="5638850" y="3837204"/>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57150" cap="flat" cmpd="sng" algn="ctr">
                <a:solidFill>
                  <a:schemeClr val="tx1"/>
                </a:solidFill>
                <a:prstDash val="solid"/>
                <a:round/>
                <a:headEnd type="none" w="med" len="med"/>
                <a:tailEnd type="none" w="med" len="med"/>
              </a:ln>
            </p:spPr>
            <p:txBody>
              <a:bodyPr/>
              <a:lstStyle/>
              <a:p>
                <a:endParaRPr lang="en-CA"/>
              </a:p>
            </p:txBody>
          </p:sp>
          <p:sp>
            <p:nvSpPr>
              <p:cNvPr id="31" name="Freeform 24"/>
              <p:cNvSpPr>
                <a:spLocks/>
              </p:cNvSpPr>
              <p:nvPr/>
            </p:nvSpPr>
            <p:spPr bwMode="auto">
              <a:xfrm>
                <a:off x="6422638" y="3858972"/>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57150" cap="flat" cmpd="sng" algn="ctr">
                <a:solidFill>
                  <a:schemeClr val="tx1"/>
                </a:solidFill>
                <a:prstDash val="solid"/>
                <a:round/>
                <a:headEnd type="none" w="med" len="med"/>
                <a:tailEnd type="none" w="med" len="med"/>
              </a:ln>
            </p:spPr>
            <p:txBody>
              <a:bodyPr/>
              <a:lstStyle/>
              <a:p>
                <a:endParaRPr lang="en-CA"/>
              </a:p>
            </p:txBody>
          </p:sp>
        </p:grpSp>
      </p:grpSp>
      <p:grpSp>
        <p:nvGrpSpPr>
          <p:cNvPr id="4" name="Group 22"/>
          <p:cNvGrpSpPr/>
          <p:nvPr/>
        </p:nvGrpSpPr>
        <p:grpSpPr>
          <a:xfrm>
            <a:off x="1107854" y="778418"/>
            <a:ext cx="2165272" cy="1821040"/>
            <a:chOff x="1107854" y="778418"/>
            <a:chExt cx="2165272" cy="1821040"/>
          </a:xfrm>
        </p:grpSpPr>
        <p:sp>
          <p:nvSpPr>
            <p:cNvPr id="17" name="Chord 16"/>
            <p:cNvSpPr/>
            <p:nvPr/>
          </p:nvSpPr>
          <p:spPr bwMode="auto">
            <a:xfrm rot="5145313">
              <a:off x="1279970" y="606302"/>
              <a:ext cx="1821040" cy="2165272"/>
            </a:xfrm>
            <a:prstGeom prst="chord">
              <a:avLst>
                <a:gd name="adj1" fmla="val 4539896"/>
                <a:gd name="adj2" fmla="val 16200000"/>
              </a:avLst>
            </a:prstGeom>
            <a:solidFill>
              <a:srgbClr val="000000">
                <a:alpha val="43922"/>
              </a:srgbClr>
            </a:solidFill>
            <a:ln w="57150" cap="flat" cmpd="sng" algn="ctr">
              <a:solidFill>
                <a:srgbClr val="FF0000"/>
              </a:solidFill>
              <a:prstDash val="solid"/>
              <a:round/>
              <a:headEnd type="none" w="med" len="med"/>
              <a:tailEnd type="none" w="med" len="med"/>
            </a:ln>
            <a:effectLst/>
          </p:spPr>
          <p:txBody>
            <a:bodyPr/>
            <a:lstStyle/>
            <a:p>
              <a:pPr>
                <a:defRPr/>
              </a:pPr>
              <a:endParaRPr lang="en-US" dirty="0">
                <a:ln w="38100">
                  <a:solidFill>
                    <a:srgbClr val="000000"/>
                  </a:solidFill>
                </a:ln>
              </a:endParaRPr>
            </a:p>
          </p:txBody>
        </p:sp>
        <p:sp>
          <p:nvSpPr>
            <p:cNvPr id="20" name="TextBox 19"/>
            <p:cNvSpPr txBox="1"/>
            <p:nvPr/>
          </p:nvSpPr>
          <p:spPr>
            <a:xfrm>
              <a:off x="1318161" y="903763"/>
              <a:ext cx="1805049" cy="923330"/>
            </a:xfrm>
            <a:prstGeom prst="rect">
              <a:avLst/>
            </a:prstGeom>
            <a:noFill/>
          </p:spPr>
          <p:txBody>
            <a:bodyPr wrap="square" rtlCol="0">
              <a:spAutoFit/>
            </a:bodyPr>
            <a:lstStyle/>
            <a:p>
              <a:r>
                <a:rPr lang="en-US" sz="5400" b="1" dirty="0">
                  <a:effectLst>
                    <a:outerShdw blurRad="38100" dist="38100" dir="2700000" algn="tl">
                      <a:srgbClr val="000000">
                        <a:alpha val="43137"/>
                      </a:srgbClr>
                    </a:outerShdw>
                  </a:effectLst>
                  <a:latin typeface="Arial" pitchFamily="34" charset="0"/>
                  <a:cs typeface="Arial" pitchFamily="34" charset="0"/>
                </a:rPr>
                <a:t>25%</a:t>
              </a:r>
              <a:endParaRPr lang="en-CA" sz="5400" b="1" dirty="0">
                <a:effectLst>
                  <a:outerShdw blurRad="38100" dist="38100" dir="2700000" algn="tl">
                    <a:srgbClr val="000000">
                      <a:alpha val="43137"/>
                    </a:srgbClr>
                  </a:outerShdw>
                </a:effectLst>
                <a:latin typeface="Arial" pitchFamily="34" charset="0"/>
                <a:cs typeface="Arial" pitchFamily="34" charset="0"/>
              </a:endParaRPr>
            </a:p>
          </p:txBody>
        </p:sp>
      </p:grpSp>
      <p:grpSp>
        <p:nvGrpSpPr>
          <p:cNvPr id="16" name="Group 74"/>
          <p:cNvGrpSpPr>
            <a:grpSpLocks/>
          </p:cNvGrpSpPr>
          <p:nvPr/>
        </p:nvGrpSpPr>
        <p:grpSpPr bwMode="auto">
          <a:xfrm>
            <a:off x="-2688348" y="-2885354"/>
            <a:ext cx="11832348" cy="8634413"/>
            <a:chOff x="-3240200" y="-1388858"/>
            <a:chExt cx="11832659" cy="8634883"/>
          </a:xfrm>
        </p:grpSpPr>
        <p:cxnSp>
          <p:nvCxnSpPr>
            <p:cNvPr id="18" name="Straight Arrow Connector 12"/>
            <p:cNvCxnSpPr>
              <a:cxnSpLocks noChangeShapeType="1"/>
            </p:cNvCxnSpPr>
            <p:nvPr/>
          </p:nvCxnSpPr>
          <p:spPr bwMode="auto">
            <a:xfrm flipH="1" flipV="1">
              <a:off x="3075064" y="4205113"/>
              <a:ext cx="1344536" cy="671687"/>
            </a:xfrm>
            <a:prstGeom prst="straightConnector1">
              <a:avLst/>
            </a:prstGeom>
            <a:noFill/>
            <a:ln w="57150" algn="ctr">
              <a:solidFill>
                <a:srgbClr val="F6DB3C"/>
              </a:solidFill>
              <a:round/>
              <a:headEnd type="arrow" w="med" len="med"/>
              <a:tailEnd/>
            </a:ln>
          </p:spPr>
        </p:cxnSp>
        <p:sp>
          <p:nvSpPr>
            <p:cNvPr id="19" name="TextBox 16"/>
            <p:cNvSpPr txBox="1">
              <a:spLocks noChangeArrowheads="1"/>
            </p:cNvSpPr>
            <p:nvPr/>
          </p:nvSpPr>
          <p:spPr bwMode="auto">
            <a:xfrm>
              <a:off x="4885200" y="4725731"/>
              <a:ext cx="3707259" cy="584807"/>
            </a:xfrm>
            <a:prstGeom prst="rect">
              <a:avLst/>
            </a:prstGeom>
            <a:noFill/>
            <a:ln w="9525">
              <a:noFill/>
              <a:miter lim="800000"/>
              <a:headEnd/>
              <a:tailEnd/>
            </a:ln>
          </p:spPr>
          <p:txBody>
            <a:bodyPr>
              <a:spAutoFit/>
            </a:bodyPr>
            <a:lstStyle/>
            <a:p>
              <a:pPr algn="ctr"/>
              <a:r>
                <a:rPr lang="en-US" sz="3200" b="1" dirty="0">
                  <a:latin typeface="Arial" pitchFamily="34" charset="0"/>
                  <a:cs typeface="Arial" pitchFamily="34" charset="0"/>
                </a:rPr>
                <a:t>75% Scattered</a:t>
              </a:r>
            </a:p>
          </p:txBody>
        </p:sp>
        <p:grpSp>
          <p:nvGrpSpPr>
            <p:cNvPr id="21" name="Group 18"/>
            <p:cNvGrpSpPr>
              <a:grpSpLocks/>
            </p:cNvGrpSpPr>
            <p:nvPr/>
          </p:nvGrpSpPr>
          <p:grpSpPr bwMode="auto">
            <a:xfrm rot="1761629">
              <a:off x="2129116" y="4057178"/>
              <a:ext cx="3314296" cy="241189"/>
              <a:chOff x="3287486" y="3761014"/>
              <a:chExt cx="3918923" cy="825486"/>
            </a:xfrm>
          </p:grpSpPr>
          <p:sp>
            <p:nvSpPr>
              <p:cNvPr id="68" name="Freeform 11"/>
              <p:cNvSpPr>
                <a:spLocks/>
              </p:cNvSpPr>
              <p:nvPr/>
            </p:nvSpPr>
            <p:spPr bwMode="auto">
              <a:xfrm>
                <a:off x="3287486" y="3761014"/>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69" name="Freeform 12"/>
              <p:cNvSpPr>
                <a:spLocks/>
              </p:cNvSpPr>
              <p:nvPr/>
            </p:nvSpPr>
            <p:spPr bwMode="auto">
              <a:xfrm>
                <a:off x="4071274" y="3793668"/>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70" name="Freeform 13"/>
              <p:cNvSpPr>
                <a:spLocks/>
              </p:cNvSpPr>
              <p:nvPr/>
            </p:nvSpPr>
            <p:spPr bwMode="auto">
              <a:xfrm>
                <a:off x="4855062" y="3815436"/>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71" name="Freeform 14"/>
              <p:cNvSpPr>
                <a:spLocks/>
              </p:cNvSpPr>
              <p:nvPr/>
            </p:nvSpPr>
            <p:spPr bwMode="auto">
              <a:xfrm>
                <a:off x="5638850" y="3837204"/>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72" name="Freeform 15"/>
              <p:cNvSpPr>
                <a:spLocks/>
              </p:cNvSpPr>
              <p:nvPr/>
            </p:nvSpPr>
            <p:spPr bwMode="auto">
              <a:xfrm>
                <a:off x="6422638" y="3858972"/>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grpSp>
        <p:grpSp>
          <p:nvGrpSpPr>
            <p:cNvPr id="23" name="Group 18"/>
            <p:cNvGrpSpPr>
              <a:grpSpLocks/>
            </p:cNvGrpSpPr>
            <p:nvPr/>
          </p:nvGrpSpPr>
          <p:grpSpPr bwMode="auto">
            <a:xfrm rot="4610356">
              <a:off x="141883" y="5133671"/>
              <a:ext cx="3977158" cy="247549"/>
              <a:chOff x="3287486" y="3761014"/>
              <a:chExt cx="4702711" cy="847254"/>
            </a:xfrm>
          </p:grpSpPr>
          <p:sp>
            <p:nvSpPr>
              <p:cNvPr id="62" name="Freeform 11"/>
              <p:cNvSpPr>
                <a:spLocks/>
              </p:cNvSpPr>
              <p:nvPr/>
            </p:nvSpPr>
            <p:spPr bwMode="auto">
              <a:xfrm>
                <a:off x="3287486" y="3761014"/>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63" name="Freeform 12"/>
              <p:cNvSpPr>
                <a:spLocks/>
              </p:cNvSpPr>
              <p:nvPr/>
            </p:nvSpPr>
            <p:spPr bwMode="auto">
              <a:xfrm>
                <a:off x="4071274" y="3793668"/>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64" name="Freeform 13"/>
              <p:cNvSpPr>
                <a:spLocks/>
              </p:cNvSpPr>
              <p:nvPr/>
            </p:nvSpPr>
            <p:spPr bwMode="auto">
              <a:xfrm>
                <a:off x="4855062" y="3815436"/>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65" name="Freeform 14"/>
              <p:cNvSpPr>
                <a:spLocks/>
              </p:cNvSpPr>
              <p:nvPr/>
            </p:nvSpPr>
            <p:spPr bwMode="auto">
              <a:xfrm>
                <a:off x="5638850" y="3837204"/>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66" name="Freeform 15"/>
              <p:cNvSpPr>
                <a:spLocks/>
              </p:cNvSpPr>
              <p:nvPr/>
            </p:nvSpPr>
            <p:spPr bwMode="auto">
              <a:xfrm>
                <a:off x="6422638" y="3858972"/>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67" name="Freeform 16"/>
              <p:cNvSpPr>
                <a:spLocks/>
              </p:cNvSpPr>
              <p:nvPr/>
            </p:nvSpPr>
            <p:spPr bwMode="auto">
              <a:xfrm>
                <a:off x="7206426" y="3880740"/>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grpSp>
        <p:grpSp>
          <p:nvGrpSpPr>
            <p:cNvPr id="24" name="Group 18"/>
            <p:cNvGrpSpPr>
              <a:grpSpLocks/>
            </p:cNvGrpSpPr>
            <p:nvPr/>
          </p:nvGrpSpPr>
          <p:grpSpPr bwMode="auto">
            <a:xfrm rot="7421847">
              <a:off x="-1470622" y="4740299"/>
              <a:ext cx="3314296" cy="241189"/>
              <a:chOff x="3287486" y="3761014"/>
              <a:chExt cx="3918923" cy="825486"/>
            </a:xfrm>
          </p:grpSpPr>
          <p:sp>
            <p:nvSpPr>
              <p:cNvPr id="56" name="Freeform 11"/>
              <p:cNvSpPr>
                <a:spLocks/>
              </p:cNvSpPr>
              <p:nvPr/>
            </p:nvSpPr>
            <p:spPr bwMode="auto">
              <a:xfrm>
                <a:off x="3287486" y="3761014"/>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57" name="Freeform 12"/>
              <p:cNvSpPr>
                <a:spLocks/>
              </p:cNvSpPr>
              <p:nvPr/>
            </p:nvSpPr>
            <p:spPr bwMode="auto">
              <a:xfrm>
                <a:off x="4071274" y="3793668"/>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58" name="Freeform 13"/>
              <p:cNvSpPr>
                <a:spLocks/>
              </p:cNvSpPr>
              <p:nvPr/>
            </p:nvSpPr>
            <p:spPr bwMode="auto">
              <a:xfrm>
                <a:off x="4855062" y="3815436"/>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59" name="Freeform 14"/>
              <p:cNvSpPr>
                <a:spLocks/>
              </p:cNvSpPr>
              <p:nvPr/>
            </p:nvSpPr>
            <p:spPr bwMode="auto">
              <a:xfrm>
                <a:off x="5638850" y="3837204"/>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60" name="Freeform 15"/>
              <p:cNvSpPr>
                <a:spLocks/>
              </p:cNvSpPr>
              <p:nvPr/>
            </p:nvSpPr>
            <p:spPr bwMode="auto">
              <a:xfrm>
                <a:off x="6422638" y="3858972"/>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grpSp>
        <p:grpSp>
          <p:nvGrpSpPr>
            <p:cNvPr id="27" name="Group 18"/>
            <p:cNvGrpSpPr>
              <a:grpSpLocks/>
            </p:cNvGrpSpPr>
            <p:nvPr/>
          </p:nvGrpSpPr>
          <p:grpSpPr bwMode="auto">
            <a:xfrm rot="4048408">
              <a:off x="-1810743" y="475946"/>
              <a:ext cx="3977158" cy="247549"/>
              <a:chOff x="3287486" y="3761014"/>
              <a:chExt cx="4702711" cy="847254"/>
            </a:xfrm>
          </p:grpSpPr>
          <p:sp>
            <p:nvSpPr>
              <p:cNvPr id="50" name="Freeform 11"/>
              <p:cNvSpPr>
                <a:spLocks/>
              </p:cNvSpPr>
              <p:nvPr/>
            </p:nvSpPr>
            <p:spPr bwMode="auto">
              <a:xfrm>
                <a:off x="3287486" y="3761014"/>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54" name="Freeform 15"/>
              <p:cNvSpPr>
                <a:spLocks/>
              </p:cNvSpPr>
              <p:nvPr/>
            </p:nvSpPr>
            <p:spPr bwMode="auto">
              <a:xfrm>
                <a:off x="6422638" y="3858972"/>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55" name="Freeform 16"/>
              <p:cNvSpPr>
                <a:spLocks/>
              </p:cNvSpPr>
              <p:nvPr/>
            </p:nvSpPr>
            <p:spPr bwMode="auto">
              <a:xfrm>
                <a:off x="7206426" y="3880740"/>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grpSp>
        <p:grpSp>
          <p:nvGrpSpPr>
            <p:cNvPr id="32" name="Group 18"/>
            <p:cNvGrpSpPr>
              <a:grpSpLocks/>
            </p:cNvGrpSpPr>
            <p:nvPr/>
          </p:nvGrpSpPr>
          <p:grpSpPr bwMode="auto">
            <a:xfrm rot="-2523335">
              <a:off x="1751093" y="1719682"/>
              <a:ext cx="1325710" cy="222108"/>
              <a:chOff x="3287486" y="3761014"/>
              <a:chExt cx="1567559" cy="760182"/>
            </a:xfrm>
          </p:grpSpPr>
          <p:sp>
            <p:nvSpPr>
              <p:cNvPr id="44" name="Freeform 11"/>
              <p:cNvSpPr>
                <a:spLocks/>
              </p:cNvSpPr>
              <p:nvPr/>
            </p:nvSpPr>
            <p:spPr bwMode="auto">
              <a:xfrm>
                <a:off x="3287486" y="3761014"/>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45" name="Freeform 12"/>
              <p:cNvSpPr>
                <a:spLocks/>
              </p:cNvSpPr>
              <p:nvPr/>
            </p:nvSpPr>
            <p:spPr bwMode="auto">
              <a:xfrm>
                <a:off x="4071274" y="3793668"/>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grpSp>
        <p:grpSp>
          <p:nvGrpSpPr>
            <p:cNvPr id="33" name="Group 18"/>
            <p:cNvGrpSpPr>
              <a:grpSpLocks/>
            </p:cNvGrpSpPr>
            <p:nvPr/>
          </p:nvGrpSpPr>
          <p:grpSpPr bwMode="auto">
            <a:xfrm rot="435613">
              <a:off x="-3240200" y="2503085"/>
              <a:ext cx="3801152" cy="269975"/>
              <a:chOff x="3287486" y="3761014"/>
              <a:chExt cx="4494595" cy="924010"/>
            </a:xfrm>
          </p:grpSpPr>
          <p:sp>
            <p:nvSpPr>
              <p:cNvPr id="38" name="Freeform 11"/>
              <p:cNvSpPr>
                <a:spLocks/>
              </p:cNvSpPr>
              <p:nvPr/>
            </p:nvSpPr>
            <p:spPr bwMode="auto">
              <a:xfrm>
                <a:off x="3287486" y="3761014"/>
                <a:ext cx="783771" cy="727528"/>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42" name="Freeform 15"/>
              <p:cNvSpPr>
                <a:spLocks/>
              </p:cNvSpPr>
              <p:nvPr/>
            </p:nvSpPr>
            <p:spPr bwMode="auto">
              <a:xfrm>
                <a:off x="6214520" y="3935723"/>
                <a:ext cx="783770" cy="727533"/>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sp>
            <p:nvSpPr>
              <p:cNvPr id="43" name="Freeform 16"/>
              <p:cNvSpPr>
                <a:spLocks/>
              </p:cNvSpPr>
              <p:nvPr/>
            </p:nvSpPr>
            <p:spPr bwMode="auto">
              <a:xfrm>
                <a:off x="6998310" y="3957491"/>
                <a:ext cx="783771" cy="727533"/>
              </a:xfrm>
              <a:custGeom>
                <a:avLst/>
                <a:gdLst>
                  <a:gd name="T0" fmla="*/ 0 w 783771"/>
                  <a:gd name="T1" fmla="*/ 321129 h 727528"/>
                  <a:gd name="T2" fmla="*/ 217714 w 783771"/>
                  <a:gd name="T3" fmla="*/ 59871 h 727528"/>
                  <a:gd name="T4" fmla="*/ 544285 w 783771"/>
                  <a:gd name="T5" fmla="*/ 680357 h 727528"/>
                  <a:gd name="T6" fmla="*/ 783771 w 783771"/>
                  <a:gd name="T7" fmla="*/ 342900 h 727528"/>
                  <a:gd name="T8" fmla="*/ 0 60000 65536"/>
                  <a:gd name="T9" fmla="*/ 0 60000 65536"/>
                  <a:gd name="T10" fmla="*/ 0 60000 65536"/>
                  <a:gd name="T11" fmla="*/ 0 60000 65536"/>
                  <a:gd name="T12" fmla="*/ 0 w 783771"/>
                  <a:gd name="T13" fmla="*/ 0 h 727528"/>
                  <a:gd name="T14" fmla="*/ 783771 w 783771"/>
                  <a:gd name="T15" fmla="*/ 727528 h 727528"/>
                </a:gdLst>
                <a:ahLst/>
                <a:cxnLst>
                  <a:cxn ang="T8">
                    <a:pos x="T0" y="T1"/>
                  </a:cxn>
                  <a:cxn ang="T9">
                    <a:pos x="T2" y="T3"/>
                  </a:cxn>
                  <a:cxn ang="T10">
                    <a:pos x="T4" y="T5"/>
                  </a:cxn>
                  <a:cxn ang="T11">
                    <a:pos x="T6" y="T7"/>
                  </a:cxn>
                </a:cxnLst>
                <a:rect l="T12" t="T13" r="T14" b="T15"/>
                <a:pathLst>
                  <a:path w="783771" h="727528">
                    <a:moveTo>
                      <a:pt x="0" y="321129"/>
                    </a:moveTo>
                    <a:cubicBezTo>
                      <a:pt x="63500" y="160564"/>
                      <a:pt x="127000" y="0"/>
                      <a:pt x="217714" y="59871"/>
                    </a:cubicBezTo>
                    <a:cubicBezTo>
                      <a:pt x="308428" y="119742"/>
                      <a:pt x="449942" y="633186"/>
                      <a:pt x="544285" y="680357"/>
                    </a:cubicBezTo>
                    <a:cubicBezTo>
                      <a:pt x="638628" y="727528"/>
                      <a:pt x="711199" y="535214"/>
                      <a:pt x="783771" y="342900"/>
                    </a:cubicBezTo>
                  </a:path>
                </a:pathLst>
              </a:custGeom>
              <a:noFill/>
              <a:ln w="28575" cap="flat" cmpd="sng" algn="ctr">
                <a:solidFill>
                  <a:schemeClr val="tx1"/>
                </a:solidFill>
                <a:prstDash val="solid"/>
                <a:round/>
                <a:headEnd type="none" w="med" len="med"/>
                <a:tailEnd type="none" w="med" len="med"/>
              </a:ln>
            </p:spPr>
            <p:txBody>
              <a:bodyPr/>
              <a:lstStyle/>
              <a:p>
                <a:endParaRPr lang="en-CA"/>
              </a:p>
            </p:txBody>
          </p:sp>
        </p:grpSp>
        <p:cxnSp>
          <p:nvCxnSpPr>
            <p:cNvPr id="34" name="Straight Arrow Connector 12"/>
            <p:cNvCxnSpPr>
              <a:cxnSpLocks noChangeShapeType="1"/>
            </p:cNvCxnSpPr>
            <p:nvPr/>
          </p:nvCxnSpPr>
          <p:spPr bwMode="auto">
            <a:xfrm flipH="1" flipV="1">
              <a:off x="2357727" y="5025162"/>
              <a:ext cx="487285" cy="1376536"/>
            </a:xfrm>
            <a:prstGeom prst="straightConnector1">
              <a:avLst/>
            </a:prstGeom>
            <a:noFill/>
            <a:ln w="57150" algn="ctr">
              <a:solidFill>
                <a:srgbClr val="F6DB3C"/>
              </a:solidFill>
              <a:round/>
              <a:headEnd type="arrow" w="med" len="med"/>
              <a:tailEnd/>
            </a:ln>
          </p:spPr>
        </p:cxnSp>
        <p:cxnSp>
          <p:nvCxnSpPr>
            <p:cNvPr id="35" name="Straight Arrow Connector 12"/>
            <p:cNvCxnSpPr>
              <a:cxnSpLocks noChangeShapeType="1"/>
            </p:cNvCxnSpPr>
            <p:nvPr/>
          </p:nvCxnSpPr>
          <p:spPr bwMode="auto">
            <a:xfrm flipV="1">
              <a:off x="72723" y="4448962"/>
              <a:ext cx="655717" cy="1119360"/>
            </a:xfrm>
            <a:prstGeom prst="straightConnector1">
              <a:avLst/>
            </a:prstGeom>
            <a:noFill/>
            <a:ln w="57150" algn="ctr">
              <a:solidFill>
                <a:srgbClr val="F6DB3C"/>
              </a:solidFill>
              <a:round/>
              <a:headEnd type="arrow" w="med" len="med"/>
              <a:tailEnd/>
            </a:ln>
          </p:spPr>
        </p:cxnSp>
        <p:cxnSp>
          <p:nvCxnSpPr>
            <p:cNvPr id="36" name="Straight Arrow Connector 12"/>
            <p:cNvCxnSpPr>
              <a:cxnSpLocks noChangeShapeType="1"/>
            </p:cNvCxnSpPr>
            <p:nvPr/>
          </p:nvCxnSpPr>
          <p:spPr bwMode="auto">
            <a:xfrm>
              <a:off x="897046" y="1594335"/>
              <a:ext cx="221959" cy="610289"/>
            </a:xfrm>
            <a:prstGeom prst="straightConnector1">
              <a:avLst/>
            </a:prstGeom>
            <a:noFill/>
            <a:ln w="57150" algn="ctr">
              <a:solidFill>
                <a:srgbClr val="F6DB3C"/>
              </a:solidFill>
              <a:round/>
              <a:headEnd type="arrow" w="med" len="med"/>
              <a:tailEnd/>
            </a:ln>
          </p:spPr>
        </p:cxnSp>
        <p:cxnSp>
          <p:nvCxnSpPr>
            <p:cNvPr id="37" name="Straight Arrow Connector 12"/>
            <p:cNvCxnSpPr>
              <a:cxnSpLocks noChangeShapeType="1"/>
            </p:cNvCxnSpPr>
            <p:nvPr/>
          </p:nvCxnSpPr>
          <p:spPr bwMode="auto">
            <a:xfrm flipH="1">
              <a:off x="1776721" y="1570986"/>
              <a:ext cx="391018" cy="538257"/>
            </a:xfrm>
            <a:prstGeom prst="straightConnector1">
              <a:avLst/>
            </a:prstGeom>
            <a:noFill/>
            <a:ln w="57150" algn="ctr">
              <a:solidFill>
                <a:srgbClr val="F6DB3C"/>
              </a:solidFill>
              <a:round/>
              <a:headEnd type="arrow" w="med" len="med"/>
              <a:tailEnd/>
            </a:ln>
          </p:spPr>
        </p:cxnSp>
        <p:cxnSp>
          <p:nvCxnSpPr>
            <p:cNvPr id="76" name="Straight Arrow Connector 12"/>
            <p:cNvCxnSpPr>
              <a:cxnSpLocks noChangeShapeType="1"/>
            </p:cNvCxnSpPr>
            <p:nvPr/>
          </p:nvCxnSpPr>
          <p:spPr bwMode="auto">
            <a:xfrm>
              <a:off x="-397398" y="3135537"/>
              <a:ext cx="843170" cy="23751"/>
            </a:xfrm>
            <a:prstGeom prst="straightConnector1">
              <a:avLst/>
            </a:prstGeom>
            <a:noFill/>
            <a:ln w="57150" algn="ctr">
              <a:solidFill>
                <a:srgbClr val="F6DB3C"/>
              </a:solidFill>
              <a:round/>
              <a:headEnd type="arrow" w="med" len="med"/>
              <a:tailEnd/>
            </a:ln>
          </p:spPr>
        </p:cxnSp>
      </p:grpSp>
      <p:sp>
        <p:nvSpPr>
          <p:cNvPr id="61" name="Rectangle 60"/>
          <p:cNvSpPr/>
          <p:nvPr/>
        </p:nvSpPr>
        <p:spPr>
          <a:xfrm>
            <a:off x="5794893" y="4793723"/>
            <a:ext cx="3349107" cy="2062103"/>
          </a:xfrm>
          <a:prstGeom prst="rect">
            <a:avLst/>
          </a:prstGeom>
        </p:spPr>
        <p:txBody>
          <a:bodyPr wrap="square">
            <a:spAutoFit/>
          </a:bodyPr>
          <a:lstStyle/>
          <a:p>
            <a:pPr algn="ctr"/>
            <a:r>
              <a:rPr lang="en-CA" sz="1600" b="1" dirty="0">
                <a:effectLst>
                  <a:outerShdw blurRad="38100" dist="38100" dir="2700000" algn="tl">
                    <a:srgbClr val="000000">
                      <a:alpha val="43137"/>
                    </a:srgbClr>
                  </a:outerShdw>
                </a:effectLst>
                <a:latin typeface="Arial" pitchFamily="34" charset="0"/>
                <a:cs typeface="Arial" pitchFamily="34" charset="0"/>
              </a:rPr>
              <a:t>Hake, Richard R. "Interactive-engagement versus traditional methods: A six-thousand-student survey of mechanics test data for introductory physics courses." </a:t>
            </a:r>
            <a:r>
              <a:rPr lang="en-CA" sz="1600" b="1" i="1" dirty="0">
                <a:effectLst>
                  <a:outerShdw blurRad="38100" dist="38100" dir="2700000" algn="tl">
                    <a:srgbClr val="000000">
                      <a:alpha val="43137"/>
                    </a:srgbClr>
                  </a:outerShdw>
                </a:effectLst>
                <a:latin typeface="Arial" pitchFamily="34" charset="0"/>
                <a:cs typeface="Arial" pitchFamily="34" charset="0"/>
              </a:rPr>
              <a:t>American journal of Physics</a:t>
            </a:r>
            <a:r>
              <a:rPr lang="en-CA" sz="1600" b="1" dirty="0">
                <a:effectLst>
                  <a:outerShdw blurRad="38100" dist="38100" dir="2700000" algn="tl">
                    <a:srgbClr val="000000">
                      <a:alpha val="43137"/>
                    </a:srgbClr>
                  </a:outerShdw>
                </a:effectLst>
                <a:latin typeface="Arial" pitchFamily="34" charset="0"/>
                <a:cs typeface="Arial" pitchFamily="34" charset="0"/>
              </a:rPr>
              <a:t> 66.1 (1998): 64-74.</a:t>
            </a: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fade">
                                      <p:cBhvr>
                                        <p:cTn id="15" dur="500"/>
                                        <p:tgtEl>
                                          <p:spTgt spid="6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938"/>
            <a:ext cx="8229600" cy="988349"/>
          </a:xfrm>
        </p:spPr>
        <p:txBody>
          <a:bodyPr/>
          <a:lstStyle/>
          <a:p>
            <a:pPr>
              <a:defRPr/>
            </a:pPr>
            <a:r>
              <a:rPr lang="en-US" sz="6000" dirty="0"/>
              <a:t>Best Lesson Ever</a:t>
            </a:r>
          </a:p>
        </p:txBody>
      </p:sp>
      <p:pic>
        <p:nvPicPr>
          <p:cNvPr id="66562" name="Picture 2" descr="http://rlv.zcache.com/daffy_duck_with_a_great_idea_posters-r0e50dc907813443b98f7ed05755ace1e_geub_400.jpg"/>
          <p:cNvPicPr>
            <a:picLocks noChangeAspect="1" noChangeArrowheads="1"/>
          </p:cNvPicPr>
          <p:nvPr/>
        </p:nvPicPr>
        <p:blipFill>
          <a:blip r:embed="rId3" cstate="print"/>
          <a:srcRect l="15543" t="9000" r="14708" b="9250"/>
          <a:stretch>
            <a:fillRect/>
          </a:stretch>
        </p:blipFill>
        <p:spPr bwMode="auto">
          <a:xfrm>
            <a:off x="0" y="1036638"/>
            <a:ext cx="2979738" cy="3551237"/>
          </a:xfrm>
          <a:prstGeom prst="rect">
            <a:avLst/>
          </a:prstGeom>
          <a:noFill/>
          <a:ln w="9525">
            <a:noFill/>
            <a:miter lim="800000"/>
            <a:headEnd/>
            <a:tailEnd/>
          </a:ln>
        </p:spPr>
      </p:pic>
      <p:pic>
        <p:nvPicPr>
          <p:cNvPr id="66564" name="Picture 4" descr="http://25.media.tumblr.com/tumblr_luzev79oFK1qbycdbo1_400.jpg"/>
          <p:cNvPicPr>
            <a:picLocks noChangeAspect="1" noChangeArrowheads="1"/>
          </p:cNvPicPr>
          <p:nvPr/>
        </p:nvPicPr>
        <p:blipFill>
          <a:blip r:embed="rId4" cstate="print"/>
          <a:srcRect l="10269" t="21512" r="6253" b="16280"/>
          <a:stretch>
            <a:fillRect/>
          </a:stretch>
        </p:blipFill>
        <p:spPr bwMode="auto">
          <a:xfrm>
            <a:off x="5948363" y="1036638"/>
            <a:ext cx="3195637" cy="3548062"/>
          </a:xfrm>
          <a:prstGeom prst="rect">
            <a:avLst/>
          </a:prstGeom>
          <a:noFill/>
          <a:ln w="9525">
            <a:noFill/>
            <a:miter lim="800000"/>
            <a:headEnd/>
            <a:tailEnd/>
          </a:ln>
        </p:spPr>
      </p:pic>
      <p:pic>
        <p:nvPicPr>
          <p:cNvPr id="66566" name="Picture 6" descr="http://www.mobilecommercedaily.com/wp-content/uploads/2012/01/ikea3_opt.png"/>
          <p:cNvPicPr>
            <a:picLocks noChangeAspect="1" noChangeArrowheads="1"/>
          </p:cNvPicPr>
          <p:nvPr/>
        </p:nvPicPr>
        <p:blipFill>
          <a:blip r:embed="rId5" cstate="print"/>
          <a:srcRect t="13499" r="5458" b="12666"/>
          <a:stretch>
            <a:fillRect/>
          </a:stretch>
        </p:blipFill>
        <p:spPr bwMode="auto">
          <a:xfrm>
            <a:off x="2967038" y="1036638"/>
            <a:ext cx="2981325" cy="3552825"/>
          </a:xfrm>
          <a:prstGeom prst="rect">
            <a:avLst/>
          </a:prstGeom>
          <a:noFill/>
          <a:ln w="9525">
            <a:noFill/>
            <a:miter lim="800000"/>
            <a:headEnd/>
            <a:tailEnd/>
          </a:ln>
        </p:spPr>
      </p:pic>
      <p:cxnSp>
        <p:nvCxnSpPr>
          <p:cNvPr id="6" name="Straight Arrow Connector 5"/>
          <p:cNvCxnSpPr>
            <a:cxnSpLocks noChangeShapeType="1"/>
          </p:cNvCxnSpPr>
          <p:nvPr/>
        </p:nvCxnSpPr>
        <p:spPr bwMode="auto">
          <a:xfrm>
            <a:off x="2647950" y="2682875"/>
            <a:ext cx="619125" cy="0"/>
          </a:xfrm>
          <a:prstGeom prst="straightConnector1">
            <a:avLst/>
          </a:prstGeom>
          <a:noFill/>
          <a:ln w="76200" algn="ctr">
            <a:solidFill>
              <a:srgbClr val="FF0000"/>
            </a:solidFill>
            <a:round/>
            <a:headEnd/>
            <a:tailEnd type="arrow" w="med" len="med"/>
          </a:ln>
        </p:spPr>
      </p:cxnSp>
      <p:cxnSp>
        <p:nvCxnSpPr>
          <p:cNvPr id="8" name="Straight Arrow Connector 7"/>
          <p:cNvCxnSpPr>
            <a:cxnSpLocks noChangeShapeType="1"/>
          </p:cNvCxnSpPr>
          <p:nvPr/>
        </p:nvCxnSpPr>
        <p:spPr bwMode="auto">
          <a:xfrm>
            <a:off x="5600700" y="2701925"/>
            <a:ext cx="619125" cy="0"/>
          </a:xfrm>
          <a:prstGeom prst="straightConnector1">
            <a:avLst/>
          </a:prstGeom>
          <a:noFill/>
          <a:ln w="76200" algn="ctr">
            <a:solidFill>
              <a:srgbClr val="FF0000"/>
            </a:solidFill>
            <a:round/>
            <a:headEnd/>
            <a:tailEnd type="arrow" w="med" len="med"/>
          </a:ln>
        </p:spPr>
      </p:cxnSp>
      <p:pic>
        <p:nvPicPr>
          <p:cNvPr id="66569" name="Picture 9" descr="C:\Documents and Settings\Chris\My Documents\Teaching\Presentations\OAPT 2013\highly_trained_monkeys-457337.jpg"/>
          <p:cNvPicPr>
            <a:picLocks noChangeAspect="1" noChangeArrowheads="1"/>
          </p:cNvPicPr>
          <p:nvPr/>
        </p:nvPicPr>
        <p:blipFill>
          <a:blip r:embed="rId6" cstate="print"/>
          <a:srcRect b="12366"/>
          <a:stretch>
            <a:fillRect/>
          </a:stretch>
        </p:blipFill>
        <p:spPr bwMode="auto">
          <a:xfrm>
            <a:off x="0" y="3887788"/>
            <a:ext cx="9144000" cy="2970212"/>
          </a:xfrm>
          <a:prstGeom prst="rect">
            <a:avLst/>
          </a:prstGeom>
          <a:noFill/>
          <a:ln w="9525">
            <a:noFill/>
            <a:miter lim="800000"/>
            <a:headEnd/>
            <a:tailEnd/>
          </a:ln>
        </p:spPr>
      </p:pic>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562"/>
                                        </p:tgtEl>
                                        <p:attrNameLst>
                                          <p:attrName>style.visibility</p:attrName>
                                        </p:attrNameLst>
                                      </p:cBhvr>
                                      <p:to>
                                        <p:strVal val="visible"/>
                                      </p:to>
                                    </p:set>
                                    <p:animEffect transition="in" filter="fade">
                                      <p:cBhvr>
                                        <p:cTn id="7" dur="500"/>
                                        <p:tgtEl>
                                          <p:spTgt spid="665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66566"/>
                                        </p:tgtEl>
                                        <p:attrNameLst>
                                          <p:attrName>style.visibility</p:attrName>
                                        </p:attrNameLst>
                                      </p:cBhvr>
                                      <p:to>
                                        <p:strVal val="visible"/>
                                      </p:to>
                                    </p:set>
                                    <p:animEffect transition="in" filter="fade">
                                      <p:cBhvr>
                                        <p:cTn id="15" dur="500"/>
                                        <p:tgtEl>
                                          <p:spTgt spid="6656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66564"/>
                                        </p:tgtEl>
                                        <p:attrNameLst>
                                          <p:attrName>style.visibility</p:attrName>
                                        </p:attrNameLst>
                                      </p:cBhvr>
                                      <p:to>
                                        <p:strVal val="visible"/>
                                      </p:to>
                                    </p:set>
                                    <p:animEffect transition="in" filter="fade">
                                      <p:cBhvr>
                                        <p:cTn id="23" dur="500"/>
                                        <p:tgtEl>
                                          <p:spTgt spid="6656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6569"/>
                                        </p:tgtEl>
                                        <p:attrNameLst>
                                          <p:attrName>style.visibility</p:attrName>
                                        </p:attrNameLst>
                                      </p:cBhvr>
                                      <p:to>
                                        <p:strVal val="visible"/>
                                      </p:to>
                                    </p:set>
                                    <p:animEffect transition="in" filter="fade">
                                      <p:cBhvr>
                                        <p:cTn id="28" dur="500"/>
                                        <p:tgtEl>
                                          <p:spTgt spid="66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descr="Image result">
            <a:extLst>
              <a:ext uri="{FF2B5EF4-FFF2-40B4-BE49-F238E27FC236}">
                <a16:creationId xmlns:a16="http://schemas.microsoft.com/office/drawing/2014/main" id="{00002168-A6EE-494F-8B3B-8109320EEC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10"/>
          <a:stretch/>
        </p:blipFill>
        <p:spPr bwMode="auto">
          <a:xfrm>
            <a:off x="1" y="748545"/>
            <a:ext cx="9143999" cy="53153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69631" y="2609640"/>
            <a:ext cx="1804738" cy="101566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25%</a:t>
            </a:r>
          </a:p>
        </p:txBody>
      </p:sp>
    </p:spTree>
    <p:extLst>
      <p:ext uri="{BB962C8B-B14F-4D97-AF65-F5344CB8AC3E}">
        <p14:creationId xmlns:p14="http://schemas.microsoft.com/office/powerpoint/2010/main" val="3646009465"/>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1992573" cy="6858000"/>
          </a:xfrm>
          <a:prstGeom prst="rect">
            <a:avLst/>
          </a:prstGeom>
          <a:solidFill>
            <a:srgbClr val="000000"/>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pic>
        <p:nvPicPr>
          <p:cNvPr id="21506" name="Picture 1"/>
          <p:cNvPicPr>
            <a:picLocks noChangeAspect="1" noChangeArrowheads="1"/>
          </p:cNvPicPr>
          <p:nvPr/>
        </p:nvPicPr>
        <p:blipFill>
          <a:blip r:embed="rId3" cstate="print"/>
          <a:srcRect l="6952" t="12743" r="11909" b="22832"/>
          <a:stretch>
            <a:fillRect/>
          </a:stretch>
        </p:blipFill>
        <p:spPr bwMode="auto">
          <a:xfrm>
            <a:off x="1978925" y="1357"/>
            <a:ext cx="7165075" cy="6856643"/>
          </a:xfrm>
          <a:prstGeom prst="rect">
            <a:avLst/>
          </a:prstGeom>
          <a:noFill/>
          <a:ln w="9525">
            <a:noFill/>
            <a:round/>
            <a:headEnd/>
            <a:tailEnd/>
          </a:ln>
        </p:spPr>
      </p:pic>
      <p:sp>
        <p:nvSpPr>
          <p:cNvPr id="4" name="Rectangle 2"/>
          <p:cNvSpPr>
            <a:spLocks noGrp="1" noChangeArrowheads="1"/>
          </p:cNvSpPr>
          <p:nvPr>
            <p:ph type="title" idx="4294967295"/>
          </p:nvPr>
        </p:nvSpPr>
        <p:spPr>
          <a:xfrm>
            <a:off x="1" y="2"/>
            <a:ext cx="3807724" cy="2920619"/>
          </a:xfrm>
        </p:spPr>
        <p:txBody>
          <a:bodyPr/>
          <a:lstStyle/>
          <a:p>
            <a:pPr eaLnBrk="1" hangingPunct="1">
              <a:defRPr/>
            </a:pPr>
            <a:r>
              <a:rPr lang="en-US" sz="5400" dirty="0">
                <a:solidFill>
                  <a:srgbClr val="F6DB3C"/>
                </a:solidFill>
              </a:rPr>
              <a:t>What’s Going on Upstairs?</a:t>
            </a:r>
          </a:p>
        </p:txBody>
      </p:sp>
    </p:spTree>
  </p:cSld>
  <p:clrMapOvr>
    <a:masterClrMapping/>
  </p:clrMapOvr>
  <p:transition spd="med" advClick="0">
    <p:fade/>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4" name="Picture 4" descr="http://25.media.tumblr.com/tumblr_luzev79oFK1qbycdbo1_400.jpg"/>
          <p:cNvPicPr>
            <a:picLocks noChangeAspect="1" noChangeArrowheads="1"/>
          </p:cNvPicPr>
          <p:nvPr/>
        </p:nvPicPr>
        <p:blipFill>
          <a:blip r:embed="rId2" cstate="print"/>
          <a:srcRect l="10269" t="21512" r="28525" b="16280"/>
          <a:stretch>
            <a:fillRect/>
          </a:stretch>
        </p:blipFill>
        <p:spPr bwMode="auto">
          <a:xfrm flipH="1">
            <a:off x="0" y="0"/>
            <a:ext cx="2343020" cy="3548062"/>
          </a:xfrm>
          <a:prstGeom prst="rect">
            <a:avLst/>
          </a:prstGeom>
          <a:noFill/>
          <a:ln w="9525">
            <a:noFill/>
            <a:miter lim="800000"/>
            <a:headEnd/>
            <a:tailEnd/>
          </a:ln>
        </p:spPr>
      </p:pic>
      <p:sp>
        <p:nvSpPr>
          <p:cNvPr id="9" name="Speech Bubble: Rectangle with Corners Rounded 8"/>
          <p:cNvSpPr/>
          <p:nvPr/>
        </p:nvSpPr>
        <p:spPr bwMode="auto">
          <a:xfrm>
            <a:off x="481782" y="3298545"/>
            <a:ext cx="8219768" cy="2407774"/>
          </a:xfrm>
          <a:prstGeom prst="wedgeRoundRectCallout">
            <a:avLst>
              <a:gd name="adj1" fmla="val -36463"/>
              <a:gd name="adj2" fmla="val -74986"/>
              <a:gd name="adj3" fmla="val 16667"/>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3" name="Subtitle 2"/>
          <p:cNvSpPr>
            <a:spLocks noGrp="1"/>
          </p:cNvSpPr>
          <p:nvPr>
            <p:ph type="subTitle" sz="quarter" idx="1"/>
          </p:nvPr>
        </p:nvSpPr>
        <p:spPr>
          <a:xfrm>
            <a:off x="481781" y="3178277"/>
            <a:ext cx="8219768" cy="2863707"/>
          </a:xfrm>
        </p:spPr>
        <p:txBody>
          <a:bodyPr/>
          <a:lstStyle/>
          <a:p>
            <a:r>
              <a:rPr lang="en-US" sz="5400" dirty="0"/>
              <a:t>Why aren’t my students doing their job: </a:t>
            </a:r>
            <a:r>
              <a:rPr lang="en-US" sz="5400" dirty="0">
                <a:solidFill>
                  <a:srgbClr val="FFD629"/>
                </a:solidFill>
              </a:rPr>
              <a:t>learning?</a:t>
            </a:r>
          </a:p>
        </p:txBody>
      </p:sp>
      <p:cxnSp>
        <p:nvCxnSpPr>
          <p:cNvPr id="13" name="Straight Connector 12"/>
          <p:cNvCxnSpPr/>
          <p:nvPr/>
        </p:nvCxnSpPr>
        <p:spPr bwMode="auto">
          <a:xfrm>
            <a:off x="4203509" y="4842953"/>
            <a:ext cx="1405720" cy="0"/>
          </a:xfrm>
          <a:prstGeom prst="line">
            <a:avLst/>
          </a:prstGeom>
          <a:solidFill>
            <a:schemeClr val="accent1"/>
          </a:solidFill>
          <a:ln w="76200" cap="flat" cmpd="sng" algn="ctr">
            <a:solidFill>
              <a:srgbClr val="FF0000"/>
            </a:solidFill>
            <a:prstDash val="solid"/>
            <a:round/>
            <a:headEnd type="none" w="med" len="med"/>
            <a:tailEnd type="none" w="med" len="med"/>
          </a:ln>
          <a:effectLst/>
        </p:spPr>
      </p:cxnSp>
      <p:sp>
        <p:nvSpPr>
          <p:cNvPr id="8" name="Speech Bubble: Rectangle with Corners Rounded 7"/>
          <p:cNvSpPr/>
          <p:nvPr/>
        </p:nvSpPr>
        <p:spPr bwMode="auto">
          <a:xfrm>
            <a:off x="2060294" y="920648"/>
            <a:ext cx="6921660" cy="1920875"/>
          </a:xfrm>
          <a:prstGeom prst="wedgeRoundRectCallout">
            <a:avLst>
              <a:gd name="adj1" fmla="val -55448"/>
              <a:gd name="adj2" fmla="val 2845"/>
              <a:gd name="adj3" fmla="val 16667"/>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aramond" pitchFamily="18" charset="0"/>
              <a:ea typeface="+mn-ea"/>
              <a:cs typeface="+mn-cs"/>
            </a:endParaRPr>
          </a:p>
        </p:txBody>
      </p:sp>
      <p:sp>
        <p:nvSpPr>
          <p:cNvPr id="5" name="Rectangle: Rounded Corners 4"/>
          <p:cNvSpPr/>
          <p:nvPr/>
        </p:nvSpPr>
        <p:spPr bwMode="auto">
          <a:xfrm rot="824449">
            <a:off x="4892294" y="3097345"/>
            <a:ext cx="4050312" cy="1769806"/>
          </a:xfrm>
          <a:prstGeom prst="roundRect">
            <a:avLst>
              <a:gd name="adj" fmla="val 30571"/>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Hunches</a:t>
            </a:r>
          </a:p>
        </p:txBody>
      </p:sp>
      <p:sp>
        <p:nvSpPr>
          <p:cNvPr id="6" name="Rectangle: Rounded Corners 5"/>
          <p:cNvSpPr/>
          <p:nvPr/>
        </p:nvSpPr>
        <p:spPr bwMode="auto">
          <a:xfrm>
            <a:off x="2696739" y="4774713"/>
            <a:ext cx="3441290" cy="1769806"/>
          </a:xfrm>
          <a:prstGeom prst="roundRect">
            <a:avLst>
              <a:gd name="adj" fmla="val 30571"/>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Change the test</a:t>
            </a:r>
          </a:p>
        </p:txBody>
      </p:sp>
      <p:sp>
        <p:nvSpPr>
          <p:cNvPr id="2" name="Title 1"/>
          <p:cNvSpPr>
            <a:spLocks noGrp="1"/>
          </p:cNvSpPr>
          <p:nvPr>
            <p:ph type="ctrTitle" sz="quarter"/>
          </p:nvPr>
        </p:nvSpPr>
        <p:spPr>
          <a:xfrm>
            <a:off x="1932972" y="920648"/>
            <a:ext cx="7161864" cy="1920875"/>
          </a:xfrm>
        </p:spPr>
        <p:txBody>
          <a:bodyPr/>
          <a:lstStyle/>
          <a:p>
            <a:r>
              <a:rPr lang="en-US" dirty="0">
                <a:solidFill>
                  <a:schemeClr val="tx1"/>
                </a:solidFill>
              </a:rPr>
              <a:t>I am doing my job: </a:t>
            </a:r>
            <a:r>
              <a:rPr lang="en-US" dirty="0">
                <a:solidFill>
                  <a:srgbClr val="FFD629"/>
                </a:solidFill>
              </a:rPr>
              <a:t>teaching</a:t>
            </a:r>
          </a:p>
        </p:txBody>
      </p:sp>
      <p:sp>
        <p:nvSpPr>
          <p:cNvPr id="4" name="Rectangle: Rounded Corners 3"/>
          <p:cNvSpPr/>
          <p:nvPr/>
        </p:nvSpPr>
        <p:spPr bwMode="auto">
          <a:xfrm rot="20887881">
            <a:off x="115190" y="2769006"/>
            <a:ext cx="4588655" cy="1942489"/>
          </a:xfrm>
          <a:prstGeom prst="roundRect">
            <a:avLst>
              <a:gd name="adj" fmla="val 30571"/>
            </a:avLst>
          </a:prstGeom>
          <a:solidFill>
            <a:schemeClr val="bg2">
              <a:lumMod val="25000"/>
              <a:lumOff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Anecdotes</a:t>
            </a:r>
          </a:p>
        </p:txBody>
      </p:sp>
      <p:sp>
        <p:nvSpPr>
          <p:cNvPr id="7" name="Rectangle: Rounded Corners 6"/>
          <p:cNvSpPr/>
          <p:nvPr/>
        </p:nvSpPr>
        <p:spPr bwMode="auto">
          <a:xfrm>
            <a:off x="1194104" y="3610273"/>
            <a:ext cx="7091916" cy="1637072"/>
          </a:xfrm>
          <a:prstGeom prst="roundRect">
            <a:avLst>
              <a:gd name="adj" fmla="val 30571"/>
            </a:avLst>
          </a:prstGeom>
          <a:solidFill>
            <a:srgbClr val="C08AA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Pedagogical Fads</a:t>
            </a:r>
          </a:p>
        </p:txBody>
      </p:sp>
      <p:cxnSp>
        <p:nvCxnSpPr>
          <p:cNvPr id="11" name="Straight Connector 10"/>
          <p:cNvCxnSpPr/>
          <p:nvPr/>
        </p:nvCxnSpPr>
        <p:spPr bwMode="auto">
          <a:xfrm>
            <a:off x="6138029" y="1881085"/>
            <a:ext cx="1075216" cy="0"/>
          </a:xfrm>
          <a:prstGeom prst="line">
            <a:avLst/>
          </a:prstGeom>
          <a:solidFill>
            <a:schemeClr val="accent1"/>
          </a:solidFill>
          <a:ln w="762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4038031189"/>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build="p"/>
      <p:bldP spid="8" grpId="0" animBg="1"/>
      <p:bldP spid="5" grpId="0" animBg="1"/>
      <p:bldP spid="6" grpId="0" animBg="1"/>
      <p:bldP spid="2" grpId="0"/>
      <p:bldP spid="4"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6168" t="15271" r="25824" b="20720"/>
          <a:stretch/>
        </p:blipFill>
        <p:spPr bwMode="auto">
          <a:xfrm>
            <a:off x="0" y="0"/>
            <a:ext cx="9144001" cy="685800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79661" y="3797040"/>
            <a:ext cx="5008490" cy="1411331"/>
          </a:xfrm>
          <a:prstGeom prst="rect">
            <a:avLst/>
          </a:prstGeom>
          <a:noFill/>
        </p:spPr>
        <p:txBody>
          <a:bodyPr wrap="none" lIns="91440" tIns="45720" rIns="91440" bIns="45720">
            <a:prstTxWarp prst="textArchDown">
              <a:avLst>
                <a:gd name="adj" fmla="val 63663"/>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0" normalizeH="0" baseline="0" noProof="0" dirty="0">
                <a:ln w="9525">
                  <a:solidFill>
                    <a:srgbClr val="003399"/>
                  </a:solidFill>
                  <a:prstDash val="solid"/>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Science!</a:t>
            </a:r>
          </a:p>
        </p:txBody>
      </p:sp>
    </p:spTree>
    <p:extLst>
      <p:ext uri="{BB962C8B-B14F-4D97-AF65-F5344CB8AC3E}">
        <p14:creationId xmlns:p14="http://schemas.microsoft.com/office/powerpoint/2010/main" val="1439029308"/>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s://tonybutler1.files.wordpress.com/2014/08/5dby_demag_1884_168.jpg"/>
          <p:cNvPicPr>
            <a:picLocks noChangeAspect="1" noChangeArrowheads="1"/>
          </p:cNvPicPr>
          <p:nvPr/>
        </p:nvPicPr>
        <p:blipFill>
          <a:blip r:embed="rId3" cstate="print">
            <a:lum contrast="10000"/>
          </a:blip>
          <a:srcRect l="9040" r="7207" b="11279"/>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884823" y="15663"/>
            <a:ext cx="4244913" cy="2715506"/>
          </a:xfrm>
        </p:spPr>
        <p:txBody>
          <a:bodyPr/>
          <a:lstStyle/>
          <a:p>
            <a:r>
              <a:rPr lang="en-US" sz="5400" dirty="0"/>
              <a:t>A Scientific Revolution for Learning</a:t>
            </a:r>
          </a:p>
        </p:txBody>
      </p:sp>
      <p:sp>
        <p:nvSpPr>
          <p:cNvPr id="4" name="Rectangle 3"/>
          <p:cNvSpPr/>
          <p:nvPr/>
        </p:nvSpPr>
        <p:spPr>
          <a:xfrm>
            <a:off x="1" y="6263427"/>
            <a:ext cx="9144000" cy="584775"/>
          </a:xfrm>
          <a:prstGeom prst="rect">
            <a:avLst/>
          </a:prstGeom>
          <a:solidFill>
            <a:srgbClr val="000000">
              <a:alpha val="50196"/>
            </a:srgbClr>
          </a:solidFill>
        </p:spPr>
        <p:txBody>
          <a:bodyPr wrap="square">
            <a:spAutoFit/>
          </a:bodyPr>
          <a:lstStyle/>
          <a:p>
            <a:pPr algn="ctr"/>
            <a:r>
              <a:rPr lang="en-CA" sz="1600" dirty="0"/>
              <a:t> </a:t>
            </a:r>
            <a:r>
              <a:rPr lang="en-CA" sz="1600" b="1" i="1" dirty="0">
                <a:latin typeface="Arial" pitchFamily="34" charset="0"/>
                <a:cs typeface="Arial" pitchFamily="34" charset="0"/>
              </a:rPr>
              <a:t>A Philosopher giving a Lecture on the </a:t>
            </a:r>
            <a:r>
              <a:rPr lang="en-CA" sz="1600" b="1" i="1" dirty="0" err="1">
                <a:latin typeface="Arial" pitchFamily="34" charset="0"/>
                <a:cs typeface="Arial" pitchFamily="34" charset="0"/>
              </a:rPr>
              <a:t>Orrery</a:t>
            </a:r>
            <a:r>
              <a:rPr lang="en-CA" sz="1600" b="1" i="1" dirty="0">
                <a:latin typeface="Arial" pitchFamily="34" charset="0"/>
                <a:cs typeface="Arial" pitchFamily="34" charset="0"/>
              </a:rPr>
              <a:t> in which a lamp is put in place of the Sun, </a:t>
            </a:r>
            <a:r>
              <a:rPr lang="en-CA" sz="1600" b="1" dirty="0">
                <a:latin typeface="Arial" pitchFamily="34" charset="0"/>
                <a:cs typeface="Arial" pitchFamily="34" charset="0"/>
              </a:rPr>
              <a:t> </a:t>
            </a:r>
          </a:p>
          <a:p>
            <a:pPr algn="ctr"/>
            <a:r>
              <a:rPr lang="en-CA" sz="1600" b="1" dirty="0">
                <a:latin typeface="Arial" pitchFamily="34" charset="0"/>
                <a:cs typeface="Arial" pitchFamily="34" charset="0"/>
              </a:rPr>
              <a:t>Joseph Wright of Derby, 1766</a:t>
            </a:r>
          </a:p>
        </p:txBody>
      </p:sp>
    </p:spTree>
    <p:extLst>
      <p:ext uri="{BB962C8B-B14F-4D97-AF65-F5344CB8AC3E}">
        <p14:creationId xmlns:p14="http://schemas.microsoft.com/office/powerpoint/2010/main" val="3762619897"/>
      </p:ext>
    </p:extLst>
  </p:cSld>
  <p:clrMapOvr>
    <a:masterClrMapping/>
  </p:clrMapOvr>
  <p:transition spd="med" advClick="0">
    <p:fade/>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6000" dirty="0"/>
              <a:t>The Cocktail Party</a:t>
            </a:r>
            <a:endParaRPr lang="en-CA" sz="6000" dirty="0"/>
          </a:p>
        </p:txBody>
      </p:sp>
      <p:pic>
        <p:nvPicPr>
          <p:cNvPr id="67586" name="Picture 2" descr="http://www.dailystormer.com/wp-content/uploads/2015/11/Dress-Code-Cocktail-Party.jpgoriginal.jpeg"/>
          <p:cNvPicPr>
            <a:picLocks noChangeAspect="1" noChangeArrowheads="1"/>
          </p:cNvPicPr>
          <p:nvPr/>
        </p:nvPicPr>
        <p:blipFill rotWithShape="1">
          <a:blip r:embed="rId3" cstate="print"/>
          <a:srcRect l="11010"/>
          <a:stretch/>
        </p:blipFill>
        <p:spPr bwMode="auto">
          <a:xfrm>
            <a:off x="0" y="1377777"/>
            <a:ext cx="9135414" cy="5480223"/>
          </a:xfrm>
          <a:prstGeom prst="rect">
            <a:avLst/>
          </a:prstGeom>
          <a:noFill/>
        </p:spPr>
      </p:pic>
      <p:sp>
        <p:nvSpPr>
          <p:cNvPr id="3" name="Rounded Rectangular Callout 2"/>
          <p:cNvSpPr/>
          <p:nvPr/>
        </p:nvSpPr>
        <p:spPr bwMode="auto">
          <a:xfrm>
            <a:off x="1011131" y="12864"/>
            <a:ext cx="2935227" cy="2752725"/>
          </a:xfrm>
          <a:prstGeom prst="wedgeRoundRectCallout">
            <a:avLst>
              <a:gd name="adj1" fmla="val -39068"/>
              <a:gd name="adj2" fmla="val 66764"/>
              <a:gd name="adj3" fmla="val 16667"/>
            </a:avLst>
          </a:prstGeom>
          <a:solidFill>
            <a:schemeClr val="bg2">
              <a:lumMod val="10000"/>
              <a:lumOff val="90000"/>
            </a:schemeClr>
          </a:solidFill>
          <a:ln w="571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514"/>
                </a:solidFill>
                <a:effectLst/>
                <a:uLnTx/>
                <a:uFillTx/>
                <a:latin typeface="Arial" pitchFamily="34" charset="0"/>
                <a:ea typeface="+mn-ea"/>
                <a:cs typeface="Arial" pitchFamily="34" charset="0"/>
              </a:rPr>
              <a:t>Wow, physics, eh?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514"/>
                </a:solidFill>
                <a:effectLst/>
                <a:uLnTx/>
                <a:uFillTx/>
                <a:latin typeface="Arial" pitchFamily="34" charset="0"/>
                <a:ea typeface="+mn-ea"/>
                <a:cs typeface="Arial" pitchFamily="34" charset="0"/>
              </a:rPr>
              <a:t>Hated it.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514"/>
                </a:solidFill>
                <a:effectLst/>
                <a:uLnTx/>
                <a:uFillTx/>
                <a:latin typeface="Arial" pitchFamily="34" charset="0"/>
                <a:ea typeface="+mn-ea"/>
                <a:cs typeface="Arial" pitchFamily="34" charset="0"/>
              </a:rPr>
              <a:t>My worst subject.</a:t>
            </a:r>
            <a:endParaRPr kumimoji="0" lang="en-CA" sz="3200" b="1" i="0" u="none" strike="noStrike" kern="1200" cap="none" spc="0" normalizeH="0" baseline="0" noProof="0" dirty="0">
              <a:ln>
                <a:noFill/>
              </a:ln>
              <a:solidFill>
                <a:srgbClr val="000514"/>
              </a:solidFill>
              <a:effectLst/>
              <a:uLnTx/>
              <a:uFillTx/>
              <a:latin typeface="Arial" pitchFamily="34" charset="0"/>
              <a:ea typeface="+mn-ea"/>
              <a:cs typeface="Arial" pitchFamily="34" charset="0"/>
            </a:endParaRPr>
          </a:p>
        </p:txBody>
      </p:sp>
      <p:sp>
        <p:nvSpPr>
          <p:cNvPr id="4" name="Rounded Rectangular Callout 3"/>
          <p:cNvSpPr/>
          <p:nvPr/>
        </p:nvSpPr>
        <p:spPr bwMode="auto">
          <a:xfrm>
            <a:off x="6219322" y="1132638"/>
            <a:ext cx="2752725" cy="2847975"/>
          </a:xfrm>
          <a:prstGeom prst="wedgeRoundRectCallout">
            <a:avLst>
              <a:gd name="adj1" fmla="val -2669"/>
              <a:gd name="adj2" fmla="val 94119"/>
              <a:gd name="adj3" fmla="val 16667"/>
            </a:avLst>
          </a:prstGeom>
          <a:solidFill>
            <a:schemeClr val="bg2">
              <a:lumMod val="10000"/>
              <a:lumOff val="90000"/>
            </a:schemeClr>
          </a:solidFill>
          <a:ln w="571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514"/>
                </a:solidFill>
                <a:effectLst/>
                <a:uLnTx/>
                <a:uFillTx/>
                <a:latin typeface="Arial" pitchFamily="34" charset="0"/>
                <a:ea typeface="+mn-ea"/>
                <a:cs typeface="Arial" pitchFamily="34" charset="0"/>
              </a:rPr>
              <a:t>Oh, physics was interesting.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514"/>
                </a:solidFill>
                <a:effectLst/>
                <a:uLnTx/>
                <a:uFillTx/>
                <a:latin typeface="Arial" pitchFamily="34" charset="0"/>
                <a:ea typeface="+mn-ea"/>
                <a:cs typeface="Arial" pitchFamily="34" charset="0"/>
              </a:rPr>
              <a:t>But I did very badly.</a:t>
            </a:r>
            <a:endParaRPr kumimoji="0" lang="en-CA" sz="3200" b="1" i="0" u="none" strike="noStrike" kern="1200" cap="none" spc="0" normalizeH="0" baseline="0" noProof="0" dirty="0">
              <a:ln>
                <a:noFill/>
              </a:ln>
              <a:solidFill>
                <a:srgbClr val="000514"/>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847087277"/>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bwMode="auto">
          <a:xfrm>
            <a:off x="-1" y="0"/>
            <a:ext cx="2481943" cy="6858000"/>
          </a:xfrm>
          <a:prstGeom prst="rect">
            <a:avLst/>
          </a:prstGeom>
          <a:solidFill>
            <a:srgbClr val="000000"/>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pic>
        <p:nvPicPr>
          <p:cNvPr id="21506" name="Picture 1"/>
          <p:cNvPicPr>
            <a:picLocks noChangeAspect="1" noChangeArrowheads="1"/>
          </p:cNvPicPr>
          <p:nvPr/>
        </p:nvPicPr>
        <p:blipFill>
          <a:blip r:embed="rId3" cstate="print"/>
          <a:srcRect l="6952" t="12743" r="17423" b="22832"/>
          <a:stretch>
            <a:fillRect/>
          </a:stretch>
        </p:blipFill>
        <p:spPr bwMode="auto">
          <a:xfrm>
            <a:off x="2465800" y="1357"/>
            <a:ext cx="6678200" cy="6856643"/>
          </a:xfrm>
          <a:prstGeom prst="rect">
            <a:avLst/>
          </a:prstGeom>
          <a:noFill/>
          <a:ln w="9525">
            <a:noFill/>
            <a:round/>
            <a:headEnd/>
            <a:tailEnd/>
          </a:ln>
        </p:spPr>
      </p:pic>
      <p:sp>
        <p:nvSpPr>
          <p:cNvPr id="4" name="Rectangle 2"/>
          <p:cNvSpPr>
            <a:spLocks noGrp="1" noChangeArrowheads="1"/>
          </p:cNvSpPr>
          <p:nvPr>
            <p:ph type="title" idx="4294967295"/>
          </p:nvPr>
        </p:nvSpPr>
        <p:spPr>
          <a:xfrm>
            <a:off x="1" y="1"/>
            <a:ext cx="3686782" cy="6760722"/>
          </a:xfrm>
        </p:spPr>
        <p:txBody>
          <a:bodyPr/>
          <a:lstStyle/>
          <a:p>
            <a:pPr eaLnBrk="1" hangingPunct="1">
              <a:defRPr/>
            </a:pPr>
            <a:r>
              <a:rPr lang="en-US" sz="5400" dirty="0">
                <a:solidFill>
                  <a:srgbClr val="F6DB3C"/>
                </a:solidFill>
              </a:rPr>
              <a:t>What happens in students’ brains when they learn?</a:t>
            </a:r>
          </a:p>
        </p:txBody>
      </p:sp>
    </p:spTree>
    <p:extLst>
      <p:ext uri="{BB962C8B-B14F-4D97-AF65-F5344CB8AC3E}">
        <p14:creationId xmlns:p14="http://schemas.microsoft.com/office/powerpoint/2010/main" val="3736544725"/>
      </p:ext>
    </p:extLst>
  </p:cSld>
  <p:clrMapOvr>
    <a:masterClrMapping/>
  </p:clrMapOvr>
  <p:transition spd="med" advClick="0">
    <p:fade/>
  </p:transition>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bwMode="auto">
          <a:xfrm>
            <a:off x="-1" y="0"/>
            <a:ext cx="2481943" cy="6858000"/>
          </a:xfrm>
          <a:prstGeom prst="rect">
            <a:avLst/>
          </a:prstGeom>
          <a:solidFill>
            <a:srgbClr val="000000"/>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pic>
        <p:nvPicPr>
          <p:cNvPr id="21506" name="Picture 1"/>
          <p:cNvPicPr>
            <a:picLocks noChangeAspect="1" noChangeArrowheads="1"/>
          </p:cNvPicPr>
          <p:nvPr/>
        </p:nvPicPr>
        <p:blipFill>
          <a:blip r:embed="rId3" cstate="print"/>
          <a:srcRect l="6952" t="12743" r="17423" b="22832"/>
          <a:stretch>
            <a:fillRect/>
          </a:stretch>
        </p:blipFill>
        <p:spPr bwMode="auto">
          <a:xfrm>
            <a:off x="2465800" y="1357"/>
            <a:ext cx="6678200" cy="6856643"/>
          </a:xfrm>
          <a:prstGeom prst="rect">
            <a:avLst/>
          </a:prstGeom>
          <a:noFill/>
          <a:ln w="9525">
            <a:noFill/>
            <a:round/>
            <a:headEnd/>
            <a:tailEnd/>
          </a:ln>
        </p:spPr>
      </p:pic>
      <p:sp>
        <p:nvSpPr>
          <p:cNvPr id="2" name="Content Placeholder 1"/>
          <p:cNvSpPr>
            <a:spLocks noGrp="1"/>
          </p:cNvSpPr>
          <p:nvPr>
            <p:ph idx="1"/>
          </p:nvPr>
        </p:nvSpPr>
        <p:spPr>
          <a:xfrm>
            <a:off x="108284" y="336885"/>
            <a:ext cx="3195482" cy="6265934"/>
          </a:xfrm>
        </p:spPr>
        <p:txBody>
          <a:bodyPr/>
          <a:lstStyle/>
          <a:p>
            <a:pPr marL="0" indent="0" algn="ctr">
              <a:buNone/>
            </a:pPr>
            <a:r>
              <a:rPr lang="en-US" sz="3600" dirty="0">
                <a:solidFill>
                  <a:srgbClr val="F6DB3C"/>
                </a:solidFill>
              </a:rPr>
              <a:t>Neuroscience</a:t>
            </a:r>
          </a:p>
          <a:p>
            <a:pPr marL="0" indent="0" algn="ctr">
              <a:buNone/>
            </a:pPr>
            <a:r>
              <a:rPr lang="en-US" sz="3600" dirty="0">
                <a:solidFill>
                  <a:srgbClr val="F6DB3C"/>
                </a:solidFill>
              </a:rPr>
              <a:t>+</a:t>
            </a:r>
            <a:br>
              <a:rPr lang="en-US" sz="3600" dirty="0">
                <a:solidFill>
                  <a:srgbClr val="F6DB3C"/>
                </a:solidFill>
              </a:rPr>
            </a:br>
            <a:r>
              <a:rPr lang="en-US" sz="3600" dirty="0">
                <a:solidFill>
                  <a:srgbClr val="F6DB3C"/>
                </a:solidFill>
              </a:rPr>
              <a:t>Cognitive Psychology</a:t>
            </a:r>
          </a:p>
          <a:p>
            <a:pPr marL="0" indent="0" algn="ctr">
              <a:buNone/>
            </a:pPr>
            <a:r>
              <a:rPr lang="en-US" sz="3600" dirty="0">
                <a:solidFill>
                  <a:srgbClr val="F6DB3C"/>
                </a:solidFill>
              </a:rPr>
              <a:t>+</a:t>
            </a:r>
            <a:br>
              <a:rPr lang="en-US" sz="3600" dirty="0">
                <a:solidFill>
                  <a:srgbClr val="F6DB3C"/>
                </a:solidFill>
              </a:rPr>
            </a:br>
            <a:r>
              <a:rPr lang="en-US" sz="3600" dirty="0">
                <a:solidFill>
                  <a:srgbClr val="F6DB3C"/>
                </a:solidFill>
              </a:rPr>
              <a:t>Physics Education Research</a:t>
            </a:r>
          </a:p>
          <a:p>
            <a:pPr marL="0" indent="0" algn="ctr">
              <a:buNone/>
            </a:pPr>
            <a:r>
              <a:rPr lang="en-US" sz="3600" dirty="0">
                <a:solidFill>
                  <a:srgbClr val="F6DB3C"/>
                </a:solidFill>
              </a:rPr>
              <a:t>+</a:t>
            </a:r>
            <a:br>
              <a:rPr lang="en-US" sz="3600" dirty="0">
                <a:solidFill>
                  <a:srgbClr val="F6DB3C"/>
                </a:solidFill>
              </a:rPr>
            </a:br>
            <a:r>
              <a:rPr lang="en-US" sz="3600" dirty="0">
                <a:solidFill>
                  <a:srgbClr val="F6DB3C"/>
                </a:solidFill>
              </a:rPr>
              <a:t>Experience</a:t>
            </a:r>
            <a:endParaRPr lang="en-US" sz="3600" dirty="0"/>
          </a:p>
        </p:txBody>
      </p:sp>
      <p:cxnSp>
        <p:nvCxnSpPr>
          <p:cNvPr id="3" name="Straight Arrow Connector 2"/>
          <p:cNvCxnSpPr/>
          <p:nvPr/>
        </p:nvCxnSpPr>
        <p:spPr bwMode="auto">
          <a:xfrm>
            <a:off x="3608962" y="680936"/>
            <a:ext cx="2782110" cy="1079770"/>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cxnSp>
        <p:nvCxnSpPr>
          <p:cNvPr id="7" name="Straight Arrow Connector 6"/>
          <p:cNvCxnSpPr>
            <a:cxnSpLocks/>
          </p:cNvCxnSpPr>
          <p:nvPr/>
        </p:nvCxnSpPr>
        <p:spPr bwMode="auto">
          <a:xfrm flipV="1">
            <a:off x="3375498" y="1945532"/>
            <a:ext cx="3015574" cy="330740"/>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cxnSp>
        <p:nvCxnSpPr>
          <p:cNvPr id="10" name="Straight Arrow Connector 9"/>
          <p:cNvCxnSpPr>
            <a:cxnSpLocks/>
          </p:cNvCxnSpPr>
          <p:nvPr/>
        </p:nvCxnSpPr>
        <p:spPr bwMode="auto">
          <a:xfrm flipV="1">
            <a:off x="3190672" y="2149813"/>
            <a:ext cx="3287949" cy="2227635"/>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cxnSp>
        <p:nvCxnSpPr>
          <p:cNvPr id="13" name="Straight Arrow Connector 12"/>
          <p:cNvCxnSpPr>
            <a:cxnSpLocks/>
          </p:cNvCxnSpPr>
          <p:nvPr/>
        </p:nvCxnSpPr>
        <p:spPr bwMode="auto">
          <a:xfrm flipV="1">
            <a:off x="3303766" y="2276272"/>
            <a:ext cx="3379136" cy="3860526"/>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996998407"/>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500"/>
                                        <p:tgtEl>
                                          <p:spTgt spid="2">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bwMode="auto">
          <a:xfrm>
            <a:off x="-1" y="0"/>
            <a:ext cx="2481943" cy="6858000"/>
          </a:xfrm>
          <a:prstGeom prst="rect">
            <a:avLst/>
          </a:prstGeom>
          <a:solidFill>
            <a:srgbClr val="000000"/>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pic>
        <p:nvPicPr>
          <p:cNvPr id="21506" name="Picture 1"/>
          <p:cNvPicPr>
            <a:picLocks noChangeAspect="1" noChangeArrowheads="1"/>
          </p:cNvPicPr>
          <p:nvPr/>
        </p:nvPicPr>
        <p:blipFill>
          <a:blip r:embed="rId3" cstate="print"/>
          <a:srcRect l="6952" t="12743" r="17423" b="22832"/>
          <a:stretch>
            <a:fillRect/>
          </a:stretch>
        </p:blipFill>
        <p:spPr bwMode="auto">
          <a:xfrm>
            <a:off x="2465800" y="1357"/>
            <a:ext cx="6678200" cy="6856643"/>
          </a:xfrm>
          <a:prstGeom prst="rect">
            <a:avLst/>
          </a:prstGeom>
          <a:noFill/>
          <a:ln w="9525">
            <a:noFill/>
            <a:round/>
            <a:headEnd/>
            <a:tailEnd/>
          </a:ln>
        </p:spPr>
      </p:pic>
      <p:sp>
        <p:nvSpPr>
          <p:cNvPr id="20" name="Rectangle 19"/>
          <p:cNvSpPr/>
          <p:nvPr/>
        </p:nvSpPr>
        <p:spPr bwMode="auto">
          <a:xfrm>
            <a:off x="2907934" y="2456368"/>
            <a:ext cx="2877848" cy="2103284"/>
          </a:xfrm>
          <a:prstGeom prst="rect">
            <a:avLst/>
          </a:prstGeom>
          <a:solidFill>
            <a:schemeClr val="tx1"/>
          </a:solidFill>
          <a:ln w="762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Scientific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Model of Learning</a:t>
            </a:r>
            <a:endPar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grpSp>
        <p:nvGrpSpPr>
          <p:cNvPr id="6" name="Group 5"/>
          <p:cNvGrpSpPr/>
          <p:nvPr/>
        </p:nvGrpSpPr>
        <p:grpSpPr>
          <a:xfrm>
            <a:off x="728400" y="491907"/>
            <a:ext cx="2992995" cy="1964461"/>
            <a:chOff x="5523684" y="672661"/>
            <a:chExt cx="2992995" cy="1964461"/>
          </a:xfrm>
        </p:grpSpPr>
        <p:sp>
          <p:nvSpPr>
            <p:cNvPr id="7" name="Rectangle 6"/>
            <p:cNvSpPr/>
            <p:nvPr/>
          </p:nvSpPr>
          <p:spPr bwMode="auto">
            <a:xfrm>
              <a:off x="5523684" y="672661"/>
              <a:ext cx="2877848" cy="1453845"/>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Physical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Workings</a:t>
              </a:r>
            </a:p>
          </p:txBody>
        </p:sp>
        <p:cxnSp>
          <p:nvCxnSpPr>
            <p:cNvPr id="8" name="Straight Connector 7"/>
            <p:cNvCxnSpPr>
              <a:cxnSpLocks/>
            </p:cNvCxnSpPr>
            <p:nvPr/>
          </p:nvCxnSpPr>
          <p:spPr bwMode="auto">
            <a:xfrm flipH="1" flipV="1">
              <a:off x="7804298" y="2126506"/>
              <a:ext cx="712381" cy="510616"/>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spTree>
    <p:extLst>
      <p:ext uri="{BB962C8B-B14F-4D97-AF65-F5344CB8AC3E}">
        <p14:creationId xmlns:p14="http://schemas.microsoft.com/office/powerpoint/2010/main" val="6004840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21506"/>
                                        </p:tgtEl>
                                      </p:cBhvr>
                                      <p:by x="150000" y="150000"/>
                                    </p:animScale>
                                  </p:childTnLst>
                                </p:cTn>
                              </p:par>
                              <p:par>
                                <p:cTn id="7" presetID="42" presetClass="path" presetSubtype="0" accel="50000" decel="50000" fill="hold" nodeType="withEffect">
                                  <p:stCondLst>
                                    <p:cond delay="0"/>
                                  </p:stCondLst>
                                  <p:childTnLst>
                                    <p:animMotion origin="layout" path="M -2.22222E-6 0 L -0.29566 0.2588 " pathEditMode="relative" rAng="0" ptsTypes="AA">
                                      <p:cBhvr>
                                        <p:cTn id="8" dur="2000" fill="hold"/>
                                        <p:tgtEl>
                                          <p:spTgt spid="21506"/>
                                        </p:tgtEl>
                                        <p:attrNameLst>
                                          <p:attrName>ppt_x</p:attrName>
                                          <p:attrName>ppt_y</p:attrName>
                                        </p:attrNameLst>
                                      </p:cBhvr>
                                      <p:rCtr x="-14792" y="12940"/>
                                    </p:animMotion>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bwMode="auto">
          <a:xfrm>
            <a:off x="-1" y="0"/>
            <a:ext cx="2481943" cy="6858000"/>
          </a:xfrm>
          <a:prstGeom prst="rect">
            <a:avLst/>
          </a:prstGeom>
          <a:solidFill>
            <a:srgbClr val="000000"/>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pic>
        <p:nvPicPr>
          <p:cNvPr id="21506" name="Picture 1"/>
          <p:cNvPicPr>
            <a:picLocks noChangeAspect="1" noChangeArrowheads="1"/>
          </p:cNvPicPr>
          <p:nvPr/>
        </p:nvPicPr>
        <p:blipFill rotWithShape="1">
          <a:blip r:embed="rId5" cstate="print"/>
          <a:srcRect l="24528" t="12743" r="17423" b="46084"/>
          <a:stretch/>
        </p:blipFill>
        <p:spPr bwMode="auto">
          <a:xfrm>
            <a:off x="-1" y="92578"/>
            <a:ext cx="7914291" cy="6765422"/>
          </a:xfrm>
          <a:prstGeom prst="rect">
            <a:avLst/>
          </a:prstGeom>
          <a:noFill/>
          <a:ln w="9525">
            <a:noFill/>
            <a:round/>
            <a:headEnd/>
            <a:tailEnd/>
          </a:ln>
        </p:spPr>
      </p:pic>
      <p:pic>
        <p:nvPicPr>
          <p:cNvPr id="8" name="Picture 2" descr="Image result"/>
          <p:cNvPicPr>
            <a:picLocks noChangeAspect="1" noChangeArrowheads="1"/>
          </p:cNvPicPr>
          <p:nvPr/>
        </p:nvPicPr>
        <p:blipFill rotWithShape="1">
          <a:blip r:embed="rId6" cstate="print"/>
          <a:srcRect l="18302" t="3290" r="18289" b="18191"/>
          <a:stretch/>
        </p:blipFill>
        <p:spPr bwMode="auto">
          <a:xfrm>
            <a:off x="3686577" y="2472489"/>
            <a:ext cx="1787792" cy="1269332"/>
          </a:xfrm>
          <a:prstGeom prst="rect">
            <a:avLst/>
          </a:prstGeom>
          <a:noFill/>
        </p:spPr>
      </p:pic>
      <p:pic>
        <p:nvPicPr>
          <p:cNvPr id="3" name="life of neurons">
            <a:hlinkClick r:id="" action="ppaction://media"/>
          </p:cNvPr>
          <p:cNvPicPr>
            <a:picLocks noChangeAspect="1"/>
          </p:cNvPicPr>
          <p:nvPr>
            <a:videoFile r:link="rId2"/>
            <p:extLst>
              <p:ext uri="{DAA4B4D4-6D71-4841-9C94-3DE7FCFB9230}">
                <p14:media xmlns:p14="http://schemas.microsoft.com/office/powerpoint/2010/main" r:link="rId1"/>
              </p:ext>
            </p:extLst>
          </p:nvPr>
        </p:nvPicPr>
        <p:blipFill rotWithShape="1">
          <a:blip r:embed="rId7" cstate="print"/>
          <a:srcRect l="11699" r="11928"/>
          <a:stretch/>
        </p:blipFill>
        <p:spPr>
          <a:xfrm>
            <a:off x="721895" y="619904"/>
            <a:ext cx="7652084" cy="5631501"/>
          </a:xfrm>
          <a:prstGeom prst="rect">
            <a:avLst/>
          </a:prstGeom>
        </p:spPr>
      </p:pic>
    </p:spTree>
    <p:extLst>
      <p:ext uri="{BB962C8B-B14F-4D97-AF65-F5344CB8AC3E}">
        <p14:creationId xmlns:p14="http://schemas.microsoft.com/office/powerpoint/2010/main" val="1963467692"/>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8"/>
                                        </p:tgtEl>
                                      </p:cBhvr>
                                      <p:by x="1800000" y="1800000"/>
                                    </p:animScale>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2500"/>
                            </p:stCondLst>
                            <p:childTnLst>
                              <p:par>
                                <p:cTn id="12" presetID="1" presetClass="mediacall" presetSubtype="0" fill="hold" nodeType="afterEffect">
                                  <p:stCondLst>
                                    <p:cond delay="0"/>
                                  </p:stCondLst>
                                  <p:childTnLst>
                                    <p:cmd type="call" cmd="playFrom(0.0)">
                                      <p:cBhvr>
                                        <p:cTn id="13" dur="322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3"/>
                </p:tgtEl>
              </p:cMediaNode>
            </p:video>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17765" name="Picture 5"/>
          <p:cNvPicPr>
            <a:picLocks noChangeAspect="1" noChangeArrowheads="1"/>
          </p:cNvPicPr>
          <p:nvPr/>
        </p:nvPicPr>
        <p:blipFill>
          <a:blip r:embed="rId3" cstate="print"/>
          <a:srcRect l="1464"/>
          <a:stretch>
            <a:fillRect/>
          </a:stretch>
        </p:blipFill>
        <p:spPr bwMode="auto">
          <a:xfrm>
            <a:off x="1" y="1398214"/>
            <a:ext cx="9144000" cy="3565672"/>
          </a:xfrm>
          <a:prstGeom prst="rect">
            <a:avLst/>
          </a:prstGeom>
        </p:spPr>
      </p:pic>
      <p:pic>
        <p:nvPicPr>
          <p:cNvPr id="8" name="Picture 5"/>
          <p:cNvPicPr>
            <a:picLocks noChangeAspect="1" noChangeArrowheads="1"/>
          </p:cNvPicPr>
          <p:nvPr/>
        </p:nvPicPr>
        <p:blipFill>
          <a:blip r:embed="rId3" cstate="print"/>
          <a:srcRect l="34882" t="10244" r="1655" b="9542"/>
          <a:stretch>
            <a:fillRect/>
          </a:stretch>
        </p:blipFill>
        <p:spPr bwMode="auto">
          <a:xfrm>
            <a:off x="2449700" y="1576058"/>
            <a:ext cx="6694299" cy="3251123"/>
          </a:xfrm>
          <a:prstGeom prst="rect">
            <a:avLst/>
          </a:prstGeom>
          <a:noFill/>
          <a:ln w="9525">
            <a:noFill/>
            <a:miter lim="800000"/>
            <a:headEnd/>
            <a:tailEnd/>
          </a:ln>
        </p:spPr>
      </p:pic>
      <p:sp>
        <p:nvSpPr>
          <p:cNvPr id="2" name="Title 1"/>
          <p:cNvSpPr>
            <a:spLocks noGrp="1"/>
          </p:cNvSpPr>
          <p:nvPr>
            <p:ph type="title"/>
          </p:nvPr>
        </p:nvSpPr>
        <p:spPr>
          <a:xfrm>
            <a:off x="0" y="-2588"/>
            <a:ext cx="9144000" cy="1143000"/>
          </a:xfrm>
          <a:solidFill>
            <a:srgbClr val="000000"/>
          </a:solidFill>
        </p:spPr>
        <p:txBody>
          <a:bodyPr/>
          <a:lstStyle/>
          <a:p>
            <a:r>
              <a:rPr lang="en-US" dirty="0"/>
              <a:t>Grey Matter Grows with Learning</a:t>
            </a:r>
            <a:endParaRPr lang="en-CA" dirty="0"/>
          </a:p>
        </p:txBody>
      </p:sp>
      <p:sp>
        <p:nvSpPr>
          <p:cNvPr id="3" name="Content Placeholder 2"/>
          <p:cNvSpPr>
            <a:spLocks noGrp="1"/>
          </p:cNvSpPr>
          <p:nvPr>
            <p:ph idx="1"/>
          </p:nvPr>
        </p:nvSpPr>
        <p:spPr>
          <a:xfrm>
            <a:off x="0" y="5990964"/>
            <a:ext cx="9143999" cy="867036"/>
          </a:xfrm>
          <a:solidFill>
            <a:srgbClr val="000000"/>
          </a:solidFill>
        </p:spPr>
        <p:txBody>
          <a:bodyPr/>
          <a:lstStyle/>
          <a:p>
            <a:pPr marL="0" indent="0" algn="ctr">
              <a:buNone/>
            </a:pPr>
            <a:r>
              <a:rPr lang="en-CA" sz="1600" dirty="0" err="1">
                <a:effectLst>
                  <a:outerShdw blurRad="38100" dist="38100" dir="2700000" algn="tl">
                    <a:srgbClr val="000000">
                      <a:alpha val="43137"/>
                    </a:srgbClr>
                  </a:outerShdw>
                </a:effectLst>
              </a:rPr>
              <a:t>Zatorre</a:t>
            </a:r>
            <a:r>
              <a:rPr lang="en-CA" sz="1600" dirty="0">
                <a:effectLst>
                  <a:outerShdw blurRad="38100" dist="38100" dir="2700000" algn="tl">
                    <a:srgbClr val="000000">
                      <a:alpha val="43137"/>
                    </a:srgbClr>
                  </a:outerShdw>
                </a:effectLst>
              </a:rPr>
              <a:t>, R. J., Fields, R. D., &amp; Johansen-Berg, H. (2012). Plasticity in gray and white: </a:t>
            </a:r>
            <a:r>
              <a:rPr lang="en-CA" sz="1600" dirty="0" err="1">
                <a:effectLst>
                  <a:outerShdw blurRad="38100" dist="38100" dir="2700000" algn="tl">
                    <a:srgbClr val="000000">
                      <a:alpha val="43137"/>
                    </a:srgbClr>
                  </a:outerShdw>
                </a:effectLst>
              </a:rPr>
              <a:t>neuroimaging</a:t>
            </a:r>
            <a:r>
              <a:rPr lang="en-CA" sz="1600" dirty="0">
                <a:effectLst>
                  <a:outerShdw blurRad="38100" dist="38100" dir="2700000" algn="tl">
                    <a:srgbClr val="000000">
                      <a:alpha val="43137"/>
                    </a:srgbClr>
                  </a:outerShdw>
                </a:effectLst>
              </a:rPr>
              <a:t> changes in brain structure during learning. </a:t>
            </a:r>
            <a:r>
              <a:rPr lang="en-CA" sz="1600" i="1" dirty="0">
                <a:effectLst>
                  <a:outerShdw blurRad="38100" dist="38100" dir="2700000" algn="tl">
                    <a:srgbClr val="000000">
                      <a:alpha val="43137"/>
                    </a:srgbClr>
                  </a:outerShdw>
                </a:effectLst>
              </a:rPr>
              <a:t>Nature neuroscience</a:t>
            </a:r>
            <a:r>
              <a:rPr lang="en-CA" sz="1600" dirty="0">
                <a:effectLst>
                  <a:outerShdw blurRad="38100" dist="38100" dir="2700000" algn="tl">
                    <a:srgbClr val="000000">
                      <a:alpha val="43137"/>
                    </a:srgbClr>
                  </a:outerShdw>
                </a:effectLst>
              </a:rPr>
              <a:t>, </a:t>
            </a:r>
            <a:r>
              <a:rPr lang="en-CA" sz="1600" i="1" dirty="0">
                <a:effectLst>
                  <a:outerShdw blurRad="38100" dist="38100" dir="2700000" algn="tl">
                    <a:srgbClr val="000000">
                      <a:alpha val="43137"/>
                    </a:srgbClr>
                  </a:outerShdw>
                </a:effectLst>
              </a:rPr>
              <a:t>15</a:t>
            </a:r>
            <a:r>
              <a:rPr lang="en-CA" sz="1600" dirty="0">
                <a:effectLst>
                  <a:outerShdw blurRad="38100" dist="38100" dir="2700000" algn="tl">
                    <a:srgbClr val="000000">
                      <a:alpha val="43137"/>
                    </a:srgbClr>
                  </a:outerShdw>
                </a:effectLst>
              </a:rPr>
              <a:t>(4), 528-536.</a:t>
            </a:r>
          </a:p>
        </p:txBody>
      </p:sp>
      <p:sp>
        <p:nvSpPr>
          <p:cNvPr id="9" name="Rounded Rectangle 8"/>
          <p:cNvSpPr/>
          <p:nvPr/>
        </p:nvSpPr>
        <p:spPr bwMode="auto">
          <a:xfrm>
            <a:off x="6896394" y="2965102"/>
            <a:ext cx="2034962" cy="1192228"/>
          </a:xfrm>
          <a:prstGeom prst="round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0" name="Rounded Rectangle 9"/>
          <p:cNvSpPr/>
          <p:nvPr/>
        </p:nvSpPr>
        <p:spPr bwMode="auto">
          <a:xfrm>
            <a:off x="3426539" y="1871143"/>
            <a:ext cx="3101854" cy="1510145"/>
          </a:xfrm>
          <a:prstGeom prst="roundRect">
            <a:avLst/>
          </a:prstGeom>
          <a:no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Tree>
    <p:extLst>
      <p:ext uri="{BB962C8B-B14F-4D97-AF65-F5344CB8AC3E}">
        <p14:creationId xmlns:p14="http://schemas.microsoft.com/office/powerpoint/2010/main" val="3908431932"/>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86000" contrast="-48000"/>
                    </a14:imgEffect>
                  </a14:imgLayer>
                </a14:imgProps>
              </a:ext>
            </a:extLst>
          </a:blip>
          <a:srcRect l="18302" t="3290" r="18289" b="13767"/>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br>
              <a:rPr lang="en-GB" dirty="0"/>
            </a:br>
            <a:endParaRPr lang="en-US" dirty="0"/>
          </a:p>
        </p:txBody>
      </p:sp>
      <p:sp>
        <p:nvSpPr>
          <p:cNvPr id="3" name="Content Placeholder 2"/>
          <p:cNvSpPr>
            <a:spLocks noGrp="1"/>
          </p:cNvSpPr>
          <p:nvPr>
            <p:ph idx="1"/>
          </p:nvPr>
        </p:nvSpPr>
        <p:spPr>
          <a:xfrm>
            <a:off x="0" y="865763"/>
            <a:ext cx="9144000" cy="5737056"/>
          </a:xfrm>
        </p:spPr>
        <p:txBody>
          <a:bodyPr/>
          <a:lstStyle/>
          <a:p>
            <a:pPr marL="0" indent="0" algn="ctr">
              <a:buNone/>
            </a:pPr>
            <a:r>
              <a:rPr lang="en-GB" sz="7200" dirty="0">
                <a:solidFill>
                  <a:srgbClr val="FFD629"/>
                </a:solidFill>
              </a:rPr>
              <a:t>Learning = </a:t>
            </a:r>
          </a:p>
          <a:p>
            <a:pPr marL="0" indent="0" algn="ctr">
              <a:buNone/>
            </a:pPr>
            <a:r>
              <a:rPr lang="en-GB" sz="7200" dirty="0">
                <a:solidFill>
                  <a:srgbClr val="FFD629"/>
                </a:solidFill>
              </a:rPr>
              <a:t>Physical Process </a:t>
            </a:r>
          </a:p>
          <a:p>
            <a:pPr marL="0" indent="0" algn="ctr">
              <a:buNone/>
            </a:pPr>
            <a:r>
              <a:rPr lang="en-GB" sz="7200" dirty="0"/>
              <a:t>Learning = Physics!</a:t>
            </a:r>
            <a:endParaRPr lang="en-US" sz="7200" dirty="0"/>
          </a:p>
        </p:txBody>
      </p:sp>
    </p:spTree>
    <p:extLst>
      <p:ext uri="{BB962C8B-B14F-4D97-AF65-F5344CB8AC3E}">
        <p14:creationId xmlns:p14="http://schemas.microsoft.com/office/powerpoint/2010/main" val="1444500627"/>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Brain Workload</a:t>
            </a:r>
            <a:endParaRPr lang="en-CA" sz="6000" dirty="0"/>
          </a:p>
        </p:txBody>
      </p:sp>
      <p:sp>
        <p:nvSpPr>
          <p:cNvPr id="3" name="Content Placeholder 2"/>
          <p:cNvSpPr>
            <a:spLocks noGrp="1"/>
          </p:cNvSpPr>
          <p:nvPr>
            <p:ph idx="4294967295"/>
          </p:nvPr>
        </p:nvSpPr>
        <p:spPr>
          <a:xfrm>
            <a:off x="457200" y="4942044"/>
            <a:ext cx="8229600" cy="1085778"/>
          </a:xfrm>
          <a:prstGeom prst="rect">
            <a:avLst/>
          </a:prstGeom>
        </p:spPr>
        <p:txBody>
          <a:bodyPr/>
          <a:lstStyle/>
          <a:p>
            <a:pPr marL="0" indent="0" algn="ctr">
              <a:spcBef>
                <a:spcPts val="0"/>
              </a:spcBef>
              <a:buNone/>
            </a:pPr>
            <a:r>
              <a:rPr lang="en-US" dirty="0"/>
              <a:t>What is happening in the brain?</a:t>
            </a:r>
          </a:p>
          <a:p>
            <a:pPr marL="0" indent="0" algn="ctr">
              <a:spcBef>
                <a:spcPts val="0"/>
              </a:spcBef>
              <a:buNone/>
            </a:pPr>
            <a:r>
              <a:rPr lang="en-US" dirty="0">
                <a:solidFill>
                  <a:srgbClr val="FFD629"/>
                </a:solidFill>
              </a:rPr>
              <a:t>How does this feel?</a:t>
            </a:r>
            <a:endParaRPr lang="en-CA" dirty="0">
              <a:solidFill>
                <a:srgbClr val="FFD629"/>
              </a:solidFill>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80" t="3501" r="4182" b="4678"/>
          <a:stretch/>
        </p:blipFill>
        <p:spPr bwMode="auto">
          <a:xfrm>
            <a:off x="0" y="1173707"/>
            <a:ext cx="9144000" cy="391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a:spLocks noGrp="1"/>
          </p:cNvSpPr>
          <p:nvPr>
            <p:ph idx="1"/>
          </p:nvPr>
        </p:nvSpPr>
        <p:spPr>
          <a:xfrm>
            <a:off x="0" y="6027822"/>
            <a:ext cx="9143999" cy="685799"/>
          </a:xfrm>
          <a:solidFill>
            <a:srgbClr val="000000"/>
          </a:solidFill>
        </p:spPr>
        <p:txBody>
          <a:bodyPr/>
          <a:lstStyle/>
          <a:p>
            <a:pPr marL="0" indent="0" algn="ctr">
              <a:buNone/>
            </a:pPr>
            <a:r>
              <a:rPr lang="en-US" sz="1600" dirty="0">
                <a:effectLst/>
              </a:rPr>
              <a:t>Hill, N. M., &amp; Schneider, W. (2006). </a:t>
            </a:r>
            <a:r>
              <a:rPr lang="en-US" sz="1600" i="1" dirty="0">
                <a:effectLst/>
              </a:rPr>
              <a:t>Brain changes in the development of expertise: Neurological evidence on skill-based adaptations</a:t>
            </a:r>
            <a:r>
              <a:rPr lang="en-US" sz="1600" dirty="0">
                <a:effectLst/>
              </a:rPr>
              <a:t>. From: </a:t>
            </a:r>
            <a:r>
              <a:rPr lang="en-US" sz="1600" i="1" dirty="0">
                <a:effectLst/>
              </a:rPr>
              <a:t>The</a:t>
            </a:r>
            <a:r>
              <a:rPr lang="en-US" sz="1600" dirty="0">
                <a:effectLst/>
              </a:rPr>
              <a:t> </a:t>
            </a:r>
            <a:r>
              <a:rPr lang="en-US" sz="1600" i="1" dirty="0">
                <a:effectLst/>
              </a:rPr>
              <a:t>Cambridge handbook of expertise and expert performance </a:t>
            </a:r>
            <a:r>
              <a:rPr lang="en-US" sz="1600" dirty="0">
                <a:effectLst/>
              </a:rPr>
              <a:t>(pp. 653-683).</a:t>
            </a:r>
          </a:p>
        </p:txBody>
      </p:sp>
      <p:grpSp>
        <p:nvGrpSpPr>
          <p:cNvPr id="10" name="Group 9"/>
          <p:cNvGrpSpPr/>
          <p:nvPr/>
        </p:nvGrpSpPr>
        <p:grpSpPr>
          <a:xfrm>
            <a:off x="950493" y="1653544"/>
            <a:ext cx="2466474" cy="3219244"/>
            <a:chOff x="950493" y="1653544"/>
            <a:chExt cx="2466474" cy="3219244"/>
          </a:xfrm>
        </p:grpSpPr>
        <p:sp>
          <p:nvSpPr>
            <p:cNvPr id="4" name="Oval 3"/>
            <p:cNvSpPr/>
            <p:nvPr/>
          </p:nvSpPr>
          <p:spPr bwMode="auto">
            <a:xfrm>
              <a:off x="950494" y="3705725"/>
              <a:ext cx="2466473" cy="1167063"/>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7" name="Oval 6"/>
            <p:cNvSpPr/>
            <p:nvPr/>
          </p:nvSpPr>
          <p:spPr bwMode="auto">
            <a:xfrm>
              <a:off x="950493" y="1653544"/>
              <a:ext cx="2466473" cy="1167063"/>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grpSp>
        <p:nvGrpSpPr>
          <p:cNvPr id="6" name="Group 5"/>
          <p:cNvGrpSpPr/>
          <p:nvPr/>
        </p:nvGrpSpPr>
        <p:grpSpPr>
          <a:xfrm>
            <a:off x="6529135" y="1653544"/>
            <a:ext cx="2466474" cy="3219244"/>
            <a:chOff x="6529135" y="1653544"/>
            <a:chExt cx="2466474" cy="3219244"/>
          </a:xfrm>
        </p:grpSpPr>
        <p:sp>
          <p:nvSpPr>
            <p:cNvPr id="8" name="Oval 7"/>
            <p:cNvSpPr/>
            <p:nvPr/>
          </p:nvSpPr>
          <p:spPr bwMode="auto">
            <a:xfrm>
              <a:off x="6529136" y="3705725"/>
              <a:ext cx="2466473" cy="1167063"/>
            </a:xfrm>
            <a:prstGeom prst="ellipse">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9" name="Oval 8"/>
            <p:cNvSpPr/>
            <p:nvPr/>
          </p:nvSpPr>
          <p:spPr bwMode="auto">
            <a:xfrm>
              <a:off x="6529135" y="1653544"/>
              <a:ext cx="2466473" cy="1167063"/>
            </a:xfrm>
            <a:prstGeom prst="ellipse">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spTree>
    <p:extLst>
      <p:ext uri="{BB962C8B-B14F-4D97-AF65-F5344CB8AC3E}">
        <p14:creationId xmlns:p14="http://schemas.microsoft.com/office/powerpoint/2010/main" val="354772452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Brain Workload</a:t>
            </a:r>
            <a:endParaRPr lang="en-CA" sz="6000" dirty="0"/>
          </a:p>
        </p:txBody>
      </p:sp>
      <p:sp>
        <p:nvSpPr>
          <p:cNvPr id="3" name="Content Placeholder 2"/>
          <p:cNvSpPr>
            <a:spLocks noGrp="1"/>
          </p:cNvSpPr>
          <p:nvPr>
            <p:ph idx="4294967295"/>
          </p:nvPr>
        </p:nvSpPr>
        <p:spPr>
          <a:xfrm>
            <a:off x="457200" y="4942044"/>
            <a:ext cx="8229600" cy="1085778"/>
          </a:xfrm>
          <a:prstGeom prst="rect">
            <a:avLst/>
          </a:prstGeom>
        </p:spPr>
        <p:txBody>
          <a:bodyPr/>
          <a:lstStyle/>
          <a:p>
            <a:pPr marL="0" indent="0" algn="ctr">
              <a:spcBef>
                <a:spcPts val="0"/>
              </a:spcBef>
              <a:buNone/>
            </a:pPr>
            <a:r>
              <a:rPr lang="en-US" dirty="0"/>
              <a:t>Learning something new is </a:t>
            </a:r>
          </a:p>
          <a:p>
            <a:pPr marL="0" indent="0" algn="ctr">
              <a:spcBef>
                <a:spcPts val="0"/>
              </a:spcBef>
              <a:buNone/>
            </a:pPr>
            <a:r>
              <a:rPr lang="en-US" dirty="0">
                <a:solidFill>
                  <a:srgbClr val="FFD629"/>
                </a:solidFill>
              </a:rPr>
              <a:t>energy intensive = tiring</a:t>
            </a:r>
            <a:endParaRPr lang="en-CA" dirty="0">
              <a:solidFill>
                <a:srgbClr val="FFD629"/>
              </a:solidFill>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80" t="3501" r="4182" b="4678"/>
          <a:stretch/>
        </p:blipFill>
        <p:spPr bwMode="auto">
          <a:xfrm>
            <a:off x="0" y="1173707"/>
            <a:ext cx="9144000" cy="391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a:spLocks noGrp="1"/>
          </p:cNvSpPr>
          <p:nvPr>
            <p:ph idx="1"/>
          </p:nvPr>
        </p:nvSpPr>
        <p:spPr>
          <a:xfrm>
            <a:off x="0" y="6060982"/>
            <a:ext cx="9143999" cy="685799"/>
          </a:xfrm>
          <a:solidFill>
            <a:srgbClr val="000000"/>
          </a:solidFill>
        </p:spPr>
        <p:txBody>
          <a:bodyPr/>
          <a:lstStyle/>
          <a:p>
            <a:pPr marL="0" indent="0" algn="ctr">
              <a:buNone/>
            </a:pPr>
            <a:r>
              <a:rPr lang="en-US" sz="1600" dirty="0">
                <a:effectLst/>
              </a:rPr>
              <a:t>Hill, N. M., &amp; Schneider, W. (2006). </a:t>
            </a:r>
            <a:r>
              <a:rPr lang="en-US" sz="1600" i="1" dirty="0">
                <a:effectLst/>
              </a:rPr>
              <a:t>Brain changes in the development of expertise: Neurological evidence on skill-based adaptations</a:t>
            </a:r>
            <a:r>
              <a:rPr lang="en-US" sz="1600" dirty="0">
                <a:effectLst/>
              </a:rPr>
              <a:t>. In </a:t>
            </a:r>
            <a:r>
              <a:rPr lang="en-US" sz="1600" i="1" dirty="0">
                <a:effectLst/>
              </a:rPr>
              <a:t>Cambridge handbook of expertise and expert performance </a:t>
            </a:r>
            <a:r>
              <a:rPr lang="en-US" sz="1600" dirty="0">
                <a:effectLst/>
              </a:rPr>
              <a:t>(pp. 653-683).</a:t>
            </a:r>
          </a:p>
          <a:p>
            <a:pPr marL="0" indent="0" algn="ctr">
              <a:buNone/>
            </a:pPr>
            <a:endParaRPr lang="en-US" sz="1600" dirty="0">
              <a:effectLst/>
            </a:endParaRPr>
          </a:p>
        </p:txBody>
      </p:sp>
      <p:grpSp>
        <p:nvGrpSpPr>
          <p:cNvPr id="10" name="Group 9"/>
          <p:cNvGrpSpPr/>
          <p:nvPr/>
        </p:nvGrpSpPr>
        <p:grpSpPr>
          <a:xfrm>
            <a:off x="950493" y="1653544"/>
            <a:ext cx="2466474" cy="3219244"/>
            <a:chOff x="950493" y="1653544"/>
            <a:chExt cx="2466474" cy="3219244"/>
          </a:xfrm>
        </p:grpSpPr>
        <p:sp>
          <p:nvSpPr>
            <p:cNvPr id="4" name="Oval 3"/>
            <p:cNvSpPr/>
            <p:nvPr/>
          </p:nvSpPr>
          <p:spPr bwMode="auto">
            <a:xfrm>
              <a:off x="950494" y="3705725"/>
              <a:ext cx="2466473" cy="1167063"/>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7" name="Oval 6"/>
            <p:cNvSpPr/>
            <p:nvPr/>
          </p:nvSpPr>
          <p:spPr bwMode="auto">
            <a:xfrm>
              <a:off x="950493" y="1653544"/>
              <a:ext cx="2466473" cy="1167063"/>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grpSp>
        <p:nvGrpSpPr>
          <p:cNvPr id="6" name="Group 5"/>
          <p:cNvGrpSpPr/>
          <p:nvPr/>
        </p:nvGrpSpPr>
        <p:grpSpPr>
          <a:xfrm>
            <a:off x="6529135" y="1653544"/>
            <a:ext cx="2466474" cy="3219244"/>
            <a:chOff x="6529135" y="1653544"/>
            <a:chExt cx="2466474" cy="3219244"/>
          </a:xfrm>
        </p:grpSpPr>
        <p:sp>
          <p:nvSpPr>
            <p:cNvPr id="8" name="Oval 7"/>
            <p:cNvSpPr/>
            <p:nvPr/>
          </p:nvSpPr>
          <p:spPr bwMode="auto">
            <a:xfrm>
              <a:off x="6529136" y="3705725"/>
              <a:ext cx="2466473" cy="1167063"/>
            </a:xfrm>
            <a:prstGeom prst="ellipse">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9" name="Oval 8"/>
            <p:cNvSpPr/>
            <p:nvPr/>
          </p:nvSpPr>
          <p:spPr bwMode="auto">
            <a:xfrm>
              <a:off x="6529135" y="1653544"/>
              <a:ext cx="2466473" cy="1167063"/>
            </a:xfrm>
            <a:prstGeom prst="ellipse">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sp>
        <p:nvSpPr>
          <p:cNvPr id="12" name="Content Placeholder 2">
            <a:extLst>
              <a:ext uri="{FF2B5EF4-FFF2-40B4-BE49-F238E27FC236}">
                <a16:creationId xmlns:a16="http://schemas.microsoft.com/office/drawing/2014/main" id="{A7F0B792-972F-4ECF-BE5D-D876F3F7E917}"/>
              </a:ext>
            </a:extLst>
          </p:cNvPr>
          <p:cNvSpPr txBox="1">
            <a:spLocks/>
          </p:cNvSpPr>
          <p:nvPr/>
        </p:nvSpPr>
        <p:spPr bwMode="auto">
          <a:xfrm>
            <a:off x="7389395" y="4879273"/>
            <a:ext cx="1391652" cy="68698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b="1">
                <a:solidFill>
                  <a:schemeClr val="tx1"/>
                </a:solidFill>
                <a:effectLst>
                  <a:outerShdw blurRad="38100" dist="38100" dir="2700000" algn="tl">
                    <a:srgbClr val="000000"/>
                  </a:outerShdw>
                </a:effectLst>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b="1">
                <a:solidFill>
                  <a:schemeClr val="tx1"/>
                </a:solidFill>
                <a:effectLst>
                  <a:outerShdw blurRad="38100" dist="38100" dir="2700000" algn="tl">
                    <a:srgbClr val="000000"/>
                  </a:outerShdw>
                </a:effectLst>
                <a:latin typeface="Arial" pitchFamily="34" charset="0"/>
                <a:cs typeface="Arial" pitchFamily="34" charset="0"/>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b="1">
                <a:solidFill>
                  <a:schemeClr val="tx1"/>
                </a:solidFill>
                <a:effectLst>
                  <a:outerShdw blurRad="38100" dist="38100" dir="2700000" algn="tl">
                    <a:srgbClr val="000000"/>
                  </a:outerShdw>
                </a:effectLst>
                <a:latin typeface="Arial" pitchFamily="34" charset="0"/>
                <a:cs typeface="Arial" pitchFamily="34" charset="0"/>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indent="0" algn="ctr">
              <a:buFont typeface="Wingdings" pitchFamily="2" charset="2"/>
              <a:buNone/>
            </a:pPr>
            <a:r>
              <a:rPr lang="en-US" sz="1600" kern="0" dirty="0">
                <a:effectLst/>
              </a:rPr>
              <a:t>60 minutes</a:t>
            </a:r>
          </a:p>
          <a:p>
            <a:pPr marL="0" indent="0" algn="ctr">
              <a:buFont typeface="Wingdings" pitchFamily="2" charset="2"/>
              <a:buNone/>
            </a:pPr>
            <a:r>
              <a:rPr lang="en-US" sz="1600" kern="0" dirty="0">
                <a:effectLst/>
              </a:rPr>
              <a:t>later!</a:t>
            </a:r>
          </a:p>
        </p:txBody>
      </p:sp>
    </p:spTree>
    <p:extLst>
      <p:ext uri="{BB962C8B-B14F-4D97-AF65-F5344CB8AC3E}">
        <p14:creationId xmlns:p14="http://schemas.microsoft.com/office/powerpoint/2010/main" val="156718810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bwMode="auto">
          <a:xfrm>
            <a:off x="-1" y="0"/>
            <a:ext cx="2481943" cy="6858000"/>
          </a:xfrm>
          <a:prstGeom prst="rect">
            <a:avLst/>
          </a:prstGeom>
          <a:solidFill>
            <a:srgbClr val="000000"/>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pic>
        <p:nvPicPr>
          <p:cNvPr id="21506" name="Picture 1"/>
          <p:cNvPicPr>
            <a:picLocks noChangeAspect="1" noChangeArrowheads="1"/>
          </p:cNvPicPr>
          <p:nvPr/>
        </p:nvPicPr>
        <p:blipFill rotWithShape="1">
          <a:blip r:embed="rId3" cstate="print"/>
          <a:srcRect l="24528" t="12743" r="17423" b="46084"/>
          <a:stretch/>
        </p:blipFill>
        <p:spPr bwMode="auto">
          <a:xfrm>
            <a:off x="-1" y="92578"/>
            <a:ext cx="7914291" cy="6765422"/>
          </a:xfrm>
          <a:prstGeom prst="rect">
            <a:avLst/>
          </a:prstGeom>
          <a:noFill/>
          <a:ln w="9525">
            <a:noFill/>
            <a:round/>
            <a:headEnd/>
            <a:tailEnd/>
          </a:ln>
        </p:spPr>
      </p:pic>
      <p:sp>
        <p:nvSpPr>
          <p:cNvPr id="20" name="Rectangle 19"/>
          <p:cNvSpPr/>
          <p:nvPr/>
        </p:nvSpPr>
        <p:spPr bwMode="auto">
          <a:xfrm>
            <a:off x="3133076" y="2456368"/>
            <a:ext cx="2877848" cy="2103284"/>
          </a:xfrm>
          <a:prstGeom prst="rect">
            <a:avLst/>
          </a:prstGeom>
          <a:solidFill>
            <a:schemeClr val="tx1"/>
          </a:solidFill>
          <a:ln w="762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Scientific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Model of Learning</a:t>
            </a:r>
            <a:endPar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grpSp>
        <p:nvGrpSpPr>
          <p:cNvPr id="24" name="Group 23"/>
          <p:cNvGrpSpPr/>
          <p:nvPr/>
        </p:nvGrpSpPr>
        <p:grpSpPr>
          <a:xfrm>
            <a:off x="632707" y="470642"/>
            <a:ext cx="2989952" cy="1985726"/>
            <a:chOff x="5523684" y="672661"/>
            <a:chExt cx="2989952" cy="1985726"/>
          </a:xfrm>
        </p:grpSpPr>
        <p:sp>
          <p:nvSpPr>
            <p:cNvPr id="21" name="Rectangle 20"/>
            <p:cNvSpPr/>
            <p:nvPr/>
          </p:nvSpPr>
          <p:spPr bwMode="auto">
            <a:xfrm>
              <a:off x="5523684" y="672661"/>
              <a:ext cx="2877848" cy="1453845"/>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Physical Workings</a:t>
              </a:r>
              <a:endPar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23" name="Straight Connector 22"/>
            <p:cNvCxnSpPr>
              <a:cxnSpLocks/>
            </p:cNvCxnSpPr>
            <p:nvPr/>
          </p:nvCxnSpPr>
          <p:spPr bwMode="auto">
            <a:xfrm flipH="1" flipV="1">
              <a:off x="7734825" y="2126506"/>
              <a:ext cx="778811" cy="531881"/>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grpSp>
        <p:nvGrpSpPr>
          <p:cNvPr id="8" name="Group 7"/>
          <p:cNvGrpSpPr/>
          <p:nvPr/>
        </p:nvGrpSpPr>
        <p:grpSpPr>
          <a:xfrm>
            <a:off x="5241851" y="470642"/>
            <a:ext cx="3364189" cy="1985726"/>
            <a:chOff x="4422488" y="1417187"/>
            <a:chExt cx="3364189" cy="1985726"/>
          </a:xfrm>
        </p:grpSpPr>
        <p:sp>
          <p:nvSpPr>
            <p:cNvPr id="9" name="Rectangle 8"/>
            <p:cNvSpPr/>
            <p:nvPr/>
          </p:nvSpPr>
          <p:spPr bwMode="auto">
            <a:xfrm>
              <a:off x="4766442" y="1417187"/>
              <a:ext cx="3020235" cy="1453845"/>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Emotion</a:t>
              </a:r>
              <a:endPar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10" name="Straight Connector 9"/>
            <p:cNvCxnSpPr>
              <a:cxnSpLocks/>
            </p:cNvCxnSpPr>
            <p:nvPr/>
          </p:nvCxnSpPr>
          <p:spPr bwMode="auto">
            <a:xfrm flipH="1">
              <a:off x="4422488" y="2871033"/>
              <a:ext cx="850605" cy="531880"/>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spTree>
    <p:extLst>
      <p:ext uri="{BB962C8B-B14F-4D97-AF65-F5344CB8AC3E}">
        <p14:creationId xmlns:p14="http://schemas.microsoft.com/office/powerpoint/2010/main" val="2597143929"/>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2" name="Title 1"/>
          <p:cNvSpPr>
            <a:spLocks noGrp="1"/>
          </p:cNvSpPr>
          <p:nvPr>
            <p:ph type="title"/>
          </p:nvPr>
        </p:nvSpPr>
        <p:spPr/>
        <p:txBody>
          <a:bodyPr/>
          <a:lstStyle/>
          <a:p>
            <a:r>
              <a:rPr lang="en-US" sz="5400" dirty="0">
                <a:effectLst/>
              </a:rPr>
              <a:t>Emotions and the Brain</a:t>
            </a:r>
            <a:endParaRPr lang="en-CA" sz="5400" dirty="0">
              <a:effectLst/>
            </a:endParaRPr>
          </a:p>
        </p:txBody>
      </p:sp>
      <p:grpSp>
        <p:nvGrpSpPr>
          <p:cNvPr id="3" name="Group 2"/>
          <p:cNvGrpSpPr/>
          <p:nvPr/>
        </p:nvGrpSpPr>
        <p:grpSpPr>
          <a:xfrm>
            <a:off x="3287259" y="4976038"/>
            <a:ext cx="2664488" cy="1291606"/>
            <a:chOff x="3287259" y="4976038"/>
            <a:chExt cx="2664488" cy="1291606"/>
          </a:xfrm>
        </p:grpSpPr>
        <p:sp>
          <p:nvSpPr>
            <p:cNvPr id="8" name="Rectangle 4"/>
            <p:cNvSpPr>
              <a:spLocks noChangeArrowheads="1"/>
            </p:cNvSpPr>
            <p:nvPr/>
          </p:nvSpPr>
          <p:spPr bwMode="auto">
            <a:xfrm>
              <a:off x="3287259" y="5559758"/>
              <a:ext cx="2664488" cy="707886"/>
            </a:xfrm>
            <a:prstGeom prst="rect">
              <a:avLst/>
            </a:prstGeom>
            <a:solidFill>
              <a:srgbClr val="000000">
                <a:alpha val="50196"/>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Times New Roman" pitchFamily="18" charset="0"/>
                  <a:cs typeface="Arial" pitchFamily="34" charset="0"/>
                </a:rPr>
                <a:t>Amygdala</a:t>
              </a:r>
              <a:endParaRPr kumimoji="0" lang="en-US" sz="5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4" name="Oval 3"/>
            <p:cNvSpPr/>
            <p:nvPr/>
          </p:nvSpPr>
          <p:spPr bwMode="auto">
            <a:xfrm>
              <a:off x="4141038" y="4976038"/>
              <a:ext cx="956930" cy="637953"/>
            </a:xfrm>
            <a:prstGeom prst="ellipse">
              <a:avLst/>
            </a:prstGeom>
            <a:solidFill>
              <a:srgbClr val="FFC000"/>
            </a:solidFill>
            <a:ln w="9525" cap="flat" cmpd="sng" algn="ctr">
              <a:noFill/>
              <a:prstDash val="solid"/>
              <a:round/>
              <a:headEnd type="none" w="med" len="med"/>
              <a:tailEnd type="none" w="med" len="med"/>
            </a:ln>
            <a:effectLst>
              <a:glow rad="228600">
                <a:srgbClr val="FFC000">
                  <a:alpha val="86000"/>
                </a:srgbClr>
              </a:glo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sp>
        <p:nvSpPr>
          <p:cNvPr id="7" name="Oval 6"/>
          <p:cNvSpPr/>
          <p:nvPr/>
        </p:nvSpPr>
        <p:spPr bwMode="auto">
          <a:xfrm>
            <a:off x="5097968" y="2275235"/>
            <a:ext cx="3327330" cy="3338756"/>
          </a:xfrm>
          <a:prstGeom prst="ellipse">
            <a:avLst/>
          </a:prstGeom>
          <a:solidFill>
            <a:srgbClr val="00B05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Sensory and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Post-sensory</a:t>
            </a:r>
          </a:p>
        </p:txBody>
      </p:sp>
      <p:sp>
        <p:nvSpPr>
          <p:cNvPr id="5" name="Arrow: Left 4"/>
          <p:cNvSpPr/>
          <p:nvPr/>
        </p:nvSpPr>
        <p:spPr bwMode="auto">
          <a:xfrm rot="20263413">
            <a:off x="4805229" y="4791040"/>
            <a:ext cx="999460" cy="478464"/>
          </a:xfrm>
          <a:prstGeom prst="lef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1" name="Oval 10"/>
          <p:cNvSpPr/>
          <p:nvPr/>
        </p:nvSpPr>
        <p:spPr bwMode="auto">
          <a:xfrm>
            <a:off x="457200" y="2504729"/>
            <a:ext cx="3168502" cy="3098967"/>
          </a:xfrm>
          <a:prstGeom prst="ellipse">
            <a:avLst/>
          </a:prstGeom>
          <a:solidFill>
            <a:srgbClr val="0099CC">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Executive Functions,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Focus</a:t>
            </a:r>
          </a:p>
        </p:txBody>
      </p:sp>
      <p:sp>
        <p:nvSpPr>
          <p:cNvPr id="10" name="Arrow: Left 9"/>
          <p:cNvSpPr/>
          <p:nvPr/>
        </p:nvSpPr>
        <p:spPr bwMode="auto">
          <a:xfrm rot="525435">
            <a:off x="2483834" y="4889776"/>
            <a:ext cx="1869909" cy="478464"/>
          </a:xfrm>
          <a:prstGeom prst="lef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Tree>
    <p:extLst>
      <p:ext uri="{BB962C8B-B14F-4D97-AF65-F5344CB8AC3E}">
        <p14:creationId xmlns:p14="http://schemas.microsoft.com/office/powerpoint/2010/main" val="2432276780"/>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1"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6000" dirty="0"/>
              <a:t>The Cocktail Party</a:t>
            </a:r>
            <a:endParaRPr lang="en-CA" sz="6000" dirty="0"/>
          </a:p>
        </p:txBody>
      </p:sp>
      <p:pic>
        <p:nvPicPr>
          <p:cNvPr id="67586" name="Picture 2" descr="http://www.dailystormer.com/wp-content/uploads/2015/11/Dress-Code-Cocktail-Party.jpgoriginal.jpeg"/>
          <p:cNvPicPr>
            <a:picLocks noChangeAspect="1" noChangeArrowheads="1"/>
          </p:cNvPicPr>
          <p:nvPr/>
        </p:nvPicPr>
        <p:blipFill rotWithShape="1">
          <a:blip r:embed="rId3" cstate="print"/>
          <a:srcRect l="11010"/>
          <a:stretch/>
        </p:blipFill>
        <p:spPr bwMode="auto">
          <a:xfrm>
            <a:off x="0" y="1377777"/>
            <a:ext cx="9135414" cy="5480223"/>
          </a:xfrm>
          <a:prstGeom prst="rect">
            <a:avLst/>
          </a:prstGeom>
          <a:noFill/>
        </p:spPr>
      </p:pic>
      <p:sp>
        <p:nvSpPr>
          <p:cNvPr id="4" name="Rounded Rectangular Callout 3"/>
          <p:cNvSpPr/>
          <p:nvPr/>
        </p:nvSpPr>
        <p:spPr bwMode="auto">
          <a:xfrm>
            <a:off x="3978159" y="1517650"/>
            <a:ext cx="3302732" cy="1791036"/>
          </a:xfrm>
          <a:prstGeom prst="wedgeRoundRectCallout">
            <a:avLst>
              <a:gd name="adj1" fmla="val -82465"/>
              <a:gd name="adj2" fmla="val 48076"/>
              <a:gd name="adj3" fmla="val 16667"/>
            </a:avLst>
          </a:prstGeom>
          <a:solidFill>
            <a:schemeClr val="accent2">
              <a:lumMod val="20000"/>
              <a:lumOff val="80000"/>
            </a:schemeClr>
          </a:solidFill>
          <a:ln w="571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514"/>
                </a:solidFill>
                <a:effectLst/>
                <a:uLnTx/>
                <a:uFillTx/>
                <a:latin typeface="Arial" pitchFamily="34" charset="0"/>
                <a:ea typeface="+mn-ea"/>
                <a:cs typeface="Arial" pitchFamily="34" charset="0"/>
              </a:rPr>
              <a:t>Physics is awesome!</a:t>
            </a:r>
            <a:endParaRPr kumimoji="0" lang="en-CA" sz="4400" b="1" i="0" u="none" strike="noStrike" kern="1200" cap="none" spc="0" normalizeH="0" baseline="0" noProof="0" dirty="0">
              <a:ln>
                <a:noFill/>
              </a:ln>
              <a:solidFill>
                <a:srgbClr val="000514"/>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159110950"/>
      </p:ext>
    </p:extLst>
  </p:cSld>
  <p:clrMapOvr>
    <a:masterClrMapping/>
  </p:clrMapOvr>
  <p:transition spd="med" advClick="0">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363"/>
            <a:ext cx="3200400" cy="6849546"/>
          </a:xfrm>
        </p:spPr>
        <p:txBody>
          <a:bodyPr/>
          <a:lstStyle/>
          <a:p>
            <a:r>
              <a:rPr lang="en-US" dirty="0"/>
              <a:t>Emotion Can’t Be Separated </a:t>
            </a:r>
            <a:br>
              <a:rPr lang="en-US" dirty="0"/>
            </a:br>
            <a:r>
              <a:rPr lang="en-US" dirty="0"/>
              <a:t>from Cognition</a:t>
            </a:r>
          </a:p>
        </p:txBody>
      </p:sp>
      <p:pic>
        <p:nvPicPr>
          <p:cNvPr id="4" name="Picture 4" descr="Image result for spock leonard nimoy"/>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l="28427" t="213" r="21898" b="11252"/>
          <a:stretch/>
        </p:blipFill>
        <p:spPr bwMode="auto">
          <a:xfrm>
            <a:off x="3382624" y="-10363"/>
            <a:ext cx="5761376" cy="6849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280652"/>
      </p:ext>
    </p:extLst>
  </p:cSld>
  <p:clrMapOvr>
    <a:masterClrMapping/>
  </p:clrMapOvr>
  <p:transition spd="med" advClick="0">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Image result for captain ki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62"/>
            <a:ext cx="9144000" cy="686503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472612" y="3422155"/>
            <a:ext cx="4633644" cy="2752613"/>
            <a:chOff x="5108456" y="-387192"/>
            <a:chExt cx="4633644" cy="2752613"/>
          </a:xfrm>
        </p:grpSpPr>
        <p:sp>
          <p:nvSpPr>
            <p:cNvPr id="7" name="Rectangle 6"/>
            <p:cNvSpPr/>
            <p:nvPr/>
          </p:nvSpPr>
          <p:spPr bwMode="auto">
            <a:xfrm>
              <a:off x="5108456" y="413331"/>
              <a:ext cx="3011368" cy="1952090"/>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We get the humans</a:t>
              </a:r>
              <a:endPar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8" name="Straight Connector 7"/>
            <p:cNvCxnSpPr>
              <a:cxnSpLocks/>
            </p:cNvCxnSpPr>
            <p:nvPr/>
          </p:nvCxnSpPr>
          <p:spPr bwMode="auto">
            <a:xfrm flipH="1">
              <a:off x="7739992" y="-387192"/>
              <a:ext cx="2002108" cy="800523"/>
            </a:xfrm>
            <a:prstGeom prst="line">
              <a:avLst/>
            </a:prstGeom>
            <a:solidFill>
              <a:schemeClr val="accent1"/>
            </a:solidFill>
            <a:ln w="76200" cap="flat" cmpd="sng" algn="ctr">
              <a:solidFill>
                <a:srgbClr val="00B050"/>
              </a:solidFill>
              <a:prstDash val="solid"/>
              <a:round/>
              <a:headEnd type="arrow" w="med" len="med"/>
              <a:tailEnd type="none" w="med" len="med"/>
            </a:ln>
            <a:effectLst/>
          </p:spPr>
        </p:cxnSp>
      </p:gr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171" y="941437"/>
            <a:ext cx="2419350" cy="2038350"/>
          </a:xfrm>
          <a:prstGeom prst="rect">
            <a:avLst/>
          </a:prstGeom>
        </p:spPr>
      </p:pic>
    </p:spTree>
    <p:extLst>
      <p:ext uri="{BB962C8B-B14F-4D97-AF65-F5344CB8AC3E}">
        <p14:creationId xmlns:p14="http://schemas.microsoft.com/office/powerpoint/2010/main" val="3439743166"/>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5400" dirty="0"/>
              <a:t>Anxiety!</a:t>
            </a:r>
          </a:p>
        </p:txBody>
      </p:sp>
      <p:pic>
        <p:nvPicPr>
          <p:cNvPr id="1026" name="Picture 2" descr="Image resul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2210" y="1132638"/>
            <a:ext cx="7640053" cy="572536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290635" y="3585411"/>
            <a:ext cx="1371601" cy="1082842"/>
            <a:chOff x="505326" y="1046747"/>
            <a:chExt cx="7844593" cy="5462337"/>
          </a:xfrm>
        </p:grpSpPr>
        <p:pic>
          <p:nvPicPr>
            <p:cNvPr id="6" name="Picture 2" descr="Image result"/>
            <p:cNvPicPr>
              <a:picLocks noChangeAspect="1" noChangeArrowheads="1"/>
            </p:cNvPicPr>
            <p:nvPr/>
          </p:nvPicPr>
          <p:blipFill rotWithShape="1">
            <a:blip r:embed="rId3" cstate="print"/>
            <a:srcRect l="21805" t="15950" r="23796" b="17987"/>
            <a:stretch/>
          </p:blipFill>
          <p:spPr bwMode="auto">
            <a:xfrm>
              <a:off x="505326" y="1046747"/>
              <a:ext cx="7844590" cy="5462337"/>
            </a:xfrm>
            <a:prstGeom prst="rect">
              <a:avLst/>
            </a:prstGeom>
            <a:noFill/>
          </p:spPr>
        </p:pic>
        <p:grpSp>
          <p:nvGrpSpPr>
            <p:cNvPr id="7" name="Group 6"/>
            <p:cNvGrpSpPr/>
            <p:nvPr/>
          </p:nvGrpSpPr>
          <p:grpSpPr>
            <a:xfrm>
              <a:off x="505326" y="2094055"/>
              <a:ext cx="7844593" cy="3519936"/>
              <a:chOff x="505326" y="2094055"/>
              <a:chExt cx="7844593" cy="3519936"/>
            </a:xfrm>
          </p:grpSpPr>
          <p:sp>
            <p:nvSpPr>
              <p:cNvPr id="8" name="Rectangle 4"/>
              <p:cNvSpPr>
                <a:spLocks noChangeArrowheads="1"/>
              </p:cNvSpPr>
              <p:nvPr/>
            </p:nvSpPr>
            <p:spPr bwMode="auto">
              <a:xfrm>
                <a:off x="505326" y="2094055"/>
                <a:ext cx="7844593" cy="26393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Times New Roman" pitchFamily="18" charset="0"/>
                    <a:cs typeface="Arial" pitchFamily="34" charset="0"/>
                  </a:rPr>
                  <a:t>Amygdala</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9" name="Oval 8"/>
              <p:cNvSpPr/>
              <p:nvPr/>
            </p:nvSpPr>
            <p:spPr bwMode="auto">
              <a:xfrm>
                <a:off x="4141038" y="4976038"/>
                <a:ext cx="956930" cy="637953"/>
              </a:xfrm>
              <a:prstGeom prst="ellipse">
                <a:avLst/>
              </a:prstGeom>
              <a:solidFill>
                <a:srgbClr val="FFC000"/>
              </a:solidFill>
              <a:ln w="9525" cap="flat" cmpd="sng" algn="ctr">
                <a:noFill/>
                <a:prstDash val="solid"/>
                <a:round/>
                <a:headEnd type="none" w="med" len="med"/>
                <a:tailEnd type="none" w="med" len="med"/>
              </a:ln>
              <a:effectLst>
                <a:glow rad="228600">
                  <a:srgbClr val="FFC000">
                    <a:alpha val="86000"/>
                  </a:srgbClr>
                </a:glo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grpSp>
    </p:spTree>
    <p:extLst>
      <p:ext uri="{BB962C8B-B14F-4D97-AF65-F5344CB8AC3E}">
        <p14:creationId xmlns:p14="http://schemas.microsoft.com/office/powerpoint/2010/main" val="1862976380"/>
      </p:ext>
    </p:extLst>
  </p:cSld>
  <p:clrMapOvr>
    <a:masterClrMapping/>
  </p:clrMapOvr>
  <p:transition spd="med" advClick="0">
    <p:fade/>
  </p:transition>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t>Anxiety!</a:t>
            </a:r>
          </a:p>
        </p:txBody>
      </p:sp>
      <p:sp>
        <p:nvSpPr>
          <p:cNvPr id="3" name="Content Placeholder 2"/>
          <p:cNvSpPr>
            <a:spLocks noGrp="1"/>
          </p:cNvSpPr>
          <p:nvPr>
            <p:ph idx="1"/>
          </p:nvPr>
        </p:nvSpPr>
        <p:spPr>
          <a:xfrm>
            <a:off x="0" y="1151299"/>
            <a:ext cx="3588487" cy="5451520"/>
          </a:xfrm>
        </p:spPr>
        <p:txBody>
          <a:bodyPr/>
          <a:lstStyle/>
          <a:p>
            <a:pPr marL="0" indent="0" algn="ctr">
              <a:buNone/>
            </a:pPr>
            <a:r>
              <a:rPr lang="en-CA" dirty="0"/>
              <a:t>Activation of brain regions associated with </a:t>
            </a:r>
            <a:r>
              <a:rPr lang="en-CA" dirty="0">
                <a:solidFill>
                  <a:srgbClr val="FFD629"/>
                </a:solidFill>
              </a:rPr>
              <a:t>physical pain perception </a:t>
            </a:r>
            <a:r>
              <a:rPr lang="en-CA" dirty="0"/>
              <a:t>is strongest when </a:t>
            </a:r>
            <a:r>
              <a:rPr lang="en-CA" dirty="0">
                <a:solidFill>
                  <a:srgbClr val="92D050"/>
                </a:solidFill>
              </a:rPr>
              <a:t>anticipating</a:t>
            </a:r>
            <a:r>
              <a:rPr lang="en-CA" dirty="0"/>
              <a:t> a math task.</a:t>
            </a:r>
          </a:p>
          <a:p>
            <a:pPr marL="0" indent="0">
              <a:buNone/>
            </a:pPr>
            <a:r>
              <a:rPr lang="en-CA" dirty="0"/>
              <a:t>	</a:t>
            </a:r>
          </a:p>
          <a:p>
            <a:endParaRPr lang="en-US" dirty="0"/>
          </a:p>
        </p:txBody>
      </p:sp>
      <p:sp>
        <p:nvSpPr>
          <p:cNvPr id="6" name="Rectangle 4"/>
          <p:cNvSpPr>
            <a:spLocks noChangeArrowheads="1"/>
          </p:cNvSpPr>
          <p:nvPr/>
        </p:nvSpPr>
        <p:spPr bwMode="auto">
          <a:xfrm>
            <a:off x="1381543" y="6204207"/>
            <a:ext cx="6805525"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Lyons, I. M., &amp; </a:t>
            </a:r>
            <a:r>
              <a:rPr kumimoji="0" lang="en-CA" sz="1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Beilock</a:t>
            </a:r>
            <a:r>
              <a:rPr kumimoji="0" lang="en-CA"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S. L. (2012). When math hurts: math anxiety predicts pain network activation in anticipation of doing math. </a:t>
            </a:r>
            <a:r>
              <a:rPr kumimoji="0" lang="en-CA" sz="1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PloS</a:t>
            </a:r>
            <a:r>
              <a:rPr kumimoji="0" lang="en-CA"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one, 7(10), e48076</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itchFamily="34" charset="0"/>
            </a:endParaRPr>
          </a:p>
        </p:txBody>
      </p:sp>
      <p:pic>
        <p:nvPicPr>
          <p:cNvPr id="8" name="Picture 7"/>
          <p:cNvPicPr>
            <a:picLocks noChangeAspect="1"/>
          </p:cNvPicPr>
          <p:nvPr/>
        </p:nvPicPr>
        <p:blipFill rotWithShape="1">
          <a:blip r:embed="rId3" cstate="print"/>
          <a:srcRect l="3739" t="12093" r="31457" b="17520"/>
          <a:stretch/>
        </p:blipFill>
        <p:spPr>
          <a:xfrm>
            <a:off x="3588487" y="1151298"/>
            <a:ext cx="5555513" cy="4827181"/>
          </a:xfrm>
          <a:prstGeom prst="rect">
            <a:avLst/>
          </a:prstGeom>
        </p:spPr>
      </p:pic>
      <p:cxnSp>
        <p:nvCxnSpPr>
          <p:cNvPr id="5" name="Straight Connector 4"/>
          <p:cNvCxnSpPr>
            <a:cxnSpLocks/>
          </p:cNvCxnSpPr>
          <p:nvPr/>
        </p:nvCxnSpPr>
        <p:spPr bwMode="auto">
          <a:xfrm flipV="1">
            <a:off x="3221665" y="1903229"/>
            <a:ext cx="1329070" cy="960287"/>
          </a:xfrm>
          <a:prstGeom prst="line">
            <a:avLst/>
          </a:prstGeom>
          <a:solidFill>
            <a:schemeClr val="accent1"/>
          </a:solidFill>
          <a:ln w="57150" cap="flat" cmpd="sng" algn="ctr">
            <a:solidFill>
              <a:srgbClr val="FFD629"/>
            </a:solidFill>
            <a:prstDash val="solid"/>
            <a:round/>
            <a:headEnd type="none" w="med" len="med"/>
            <a:tailEnd type="none" w="med" len="med"/>
          </a:ln>
          <a:effectLst/>
        </p:spPr>
      </p:cxnSp>
      <p:cxnSp>
        <p:nvCxnSpPr>
          <p:cNvPr id="9" name="Straight Connector 8"/>
          <p:cNvCxnSpPr>
            <a:cxnSpLocks/>
          </p:cNvCxnSpPr>
          <p:nvPr/>
        </p:nvCxnSpPr>
        <p:spPr bwMode="auto">
          <a:xfrm>
            <a:off x="3221665" y="3031958"/>
            <a:ext cx="1105786" cy="1401819"/>
          </a:xfrm>
          <a:prstGeom prst="line">
            <a:avLst/>
          </a:prstGeom>
          <a:solidFill>
            <a:schemeClr val="accent1"/>
          </a:solidFill>
          <a:ln w="57150" cap="flat" cmpd="sng" algn="ctr">
            <a:solidFill>
              <a:srgbClr val="FFD629"/>
            </a:solidFill>
            <a:prstDash val="solid"/>
            <a:round/>
            <a:headEnd type="none" w="med" len="med"/>
            <a:tailEnd type="none" w="med" len="med"/>
          </a:ln>
          <a:effectLst/>
        </p:spPr>
      </p:cxnSp>
      <p:pic>
        <p:nvPicPr>
          <p:cNvPr id="12" name="Picture 11"/>
          <p:cNvPicPr>
            <a:picLocks noChangeAspect="1"/>
          </p:cNvPicPr>
          <p:nvPr/>
        </p:nvPicPr>
        <p:blipFill rotWithShape="1">
          <a:blip r:embed="rId3" cstate="print"/>
          <a:srcRect l="40307" t="78393" r="25893" b="17270"/>
          <a:stretch/>
        </p:blipFill>
        <p:spPr>
          <a:xfrm>
            <a:off x="5746896" y="5596343"/>
            <a:ext cx="3397104" cy="348653"/>
          </a:xfrm>
          <a:prstGeom prst="rect">
            <a:avLst/>
          </a:prstGeom>
        </p:spPr>
      </p:pic>
      <p:sp>
        <p:nvSpPr>
          <p:cNvPr id="4" name="Rectangle 3"/>
          <p:cNvSpPr/>
          <p:nvPr/>
        </p:nvSpPr>
        <p:spPr bwMode="auto">
          <a:xfrm>
            <a:off x="6921795" y="3700130"/>
            <a:ext cx="2222205" cy="1884180"/>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Tree>
    <p:extLst>
      <p:ext uri="{BB962C8B-B14F-4D97-AF65-F5344CB8AC3E}">
        <p14:creationId xmlns:p14="http://schemas.microsoft.com/office/powerpoint/2010/main" val="2159760898"/>
      </p:ext>
    </p:extLst>
  </p:cSld>
  <p:clrMapOvr>
    <a:masterClrMapping/>
  </p:clrMapOvr>
  <p:transition spd="med" advClick="0">
    <p:fade/>
  </p:transition>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t>Anxiety!</a:t>
            </a:r>
          </a:p>
        </p:txBody>
      </p:sp>
      <p:pic>
        <p:nvPicPr>
          <p:cNvPr id="2050" name="Picture 2" descr="Image result for fear of needle"/>
          <p:cNvPicPr>
            <a:picLocks noChangeAspect="1" noChangeArrowheads="1"/>
          </p:cNvPicPr>
          <p:nvPr/>
        </p:nvPicPr>
        <p:blipFill rotWithShape="1">
          <a:blip r:embed="rId3">
            <a:extLst>
              <a:ext uri="{28A0092B-C50C-407E-A947-70E740481C1C}">
                <a14:useLocalDpi xmlns:a14="http://schemas.microsoft.com/office/drawing/2010/main" val="0"/>
              </a:ext>
            </a:extLst>
          </a:blip>
          <a:srcRect t="14059" b="16765"/>
          <a:stretch/>
        </p:blipFill>
        <p:spPr bwMode="auto">
          <a:xfrm>
            <a:off x="435931" y="1135714"/>
            <a:ext cx="8272130" cy="5722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652600"/>
      </p:ext>
    </p:extLst>
  </p:cSld>
  <p:clrMapOvr>
    <a:masterClrMapping/>
  </p:clrMapOvr>
  <p:transition spd="med" advClick="0">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1110658.jpg"/>
          <p:cNvPicPr>
            <a:picLocks noGrp="1" noChangeAspect="1"/>
          </p:cNvPicPr>
          <p:nvPr>
            <p:ph idx="4294967295"/>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0" y="0"/>
            <a:ext cx="9145603" cy="6858000"/>
          </a:xfrm>
          <a:ln w="38100" cap="sq">
            <a:solidFill>
              <a:srgbClr val="000000"/>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63988208"/>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Chris\Documents\Presentations\OISE 2014\DSCN0021.jpg"/>
          <p:cNvPicPr>
            <a:picLocks noChangeAspect="1" noChangeArrowheads="1"/>
          </p:cNvPicPr>
          <p:nvPr/>
        </p:nvPicPr>
        <p:blipFill rotWithShape="1">
          <a:blip r:embed="rId3" cstate="screen"/>
          <a:srcRect l="23548" t="15908" r="4668" b="12307"/>
          <a:stretch/>
        </p:blipFill>
        <p:spPr bwMode="auto">
          <a:xfrm>
            <a:off x="0" y="0"/>
            <a:ext cx="9144000" cy="6858000"/>
          </a:xfrm>
          <a:prstGeom prst="rect">
            <a:avLst/>
          </a:prstGeom>
          <a:noFill/>
        </p:spPr>
      </p:pic>
    </p:spTree>
    <p:extLst>
      <p:ext uri="{BB962C8B-B14F-4D97-AF65-F5344CB8AC3E}">
        <p14:creationId xmlns:p14="http://schemas.microsoft.com/office/powerpoint/2010/main" val="3448508491"/>
      </p:ext>
    </p:extLst>
  </p:cSld>
  <p:clrMapOvr>
    <a:masterClrMapping/>
  </p:clrMapOvr>
  <p:transition spd="med" advClick="0">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Learning Check-Up</a:t>
            </a:r>
          </a:p>
        </p:txBody>
      </p:sp>
      <p:sp>
        <p:nvSpPr>
          <p:cNvPr id="3" name="Content Placeholder 2"/>
          <p:cNvSpPr>
            <a:spLocks noGrp="1"/>
          </p:cNvSpPr>
          <p:nvPr>
            <p:ph idx="1"/>
          </p:nvPr>
        </p:nvSpPr>
        <p:spPr>
          <a:prstGeom prst="rect">
            <a:avLst/>
          </a:prstGeom>
        </p:spPr>
        <p:txBody>
          <a:bodyPr/>
          <a:lstStyle/>
          <a:p>
            <a:pPr>
              <a:buFont typeface="Wingdings" pitchFamily="2" charset="2"/>
              <a:buNone/>
              <a:defRPr/>
            </a:pPr>
            <a:r>
              <a:rPr lang="en-US" dirty="0"/>
              <a:t>How was your learning today?</a:t>
            </a:r>
          </a:p>
          <a:p>
            <a:pPr>
              <a:buFont typeface="Wingdings" pitchFamily="2" charset="2"/>
              <a:buNone/>
              <a:defRPr/>
            </a:pPr>
            <a:r>
              <a:rPr lang="en-US" sz="3200" dirty="0">
                <a:solidFill>
                  <a:srgbClr val="F6DB3C"/>
                </a:solidFill>
              </a:rPr>
              <a:t>A: </a:t>
            </a:r>
            <a:r>
              <a:rPr lang="en-US" sz="3200" dirty="0"/>
              <a:t>I’m confident about what I learned. I can explain it well to my neighbours.</a:t>
            </a:r>
          </a:p>
          <a:p>
            <a:pPr>
              <a:buFont typeface="Wingdings" pitchFamily="2" charset="2"/>
              <a:buNone/>
              <a:defRPr/>
            </a:pPr>
            <a:r>
              <a:rPr lang="en-US" sz="3200" dirty="0">
                <a:solidFill>
                  <a:srgbClr val="F6DB3C"/>
                </a:solidFill>
              </a:rPr>
              <a:t>B: </a:t>
            </a:r>
            <a:r>
              <a:rPr lang="en-US" sz="3200" dirty="0"/>
              <a:t>I’m pretty good with what I learned. I</a:t>
            </a:r>
            <a:r>
              <a:rPr lang="en-US" dirty="0"/>
              <a:t>’m OK at explaining it.</a:t>
            </a:r>
            <a:endParaRPr lang="en-US" sz="3200" dirty="0"/>
          </a:p>
          <a:p>
            <a:pPr>
              <a:buFont typeface="Wingdings" pitchFamily="2" charset="2"/>
              <a:buNone/>
              <a:defRPr/>
            </a:pPr>
            <a:r>
              <a:rPr lang="en-US" sz="3200" dirty="0">
                <a:solidFill>
                  <a:srgbClr val="F6DB3C"/>
                </a:solidFill>
              </a:rPr>
              <a:t>C: </a:t>
            </a:r>
            <a:r>
              <a:rPr lang="en-US" sz="3200" dirty="0"/>
              <a:t>I’m not too sure about what I learned. It would be tough to explain it!</a:t>
            </a:r>
          </a:p>
          <a:p>
            <a:pPr>
              <a:buFont typeface="Wingdings" pitchFamily="2" charset="2"/>
              <a:buNone/>
              <a:defRPr/>
            </a:pPr>
            <a:r>
              <a:rPr lang="en-US" sz="3200" dirty="0">
                <a:solidFill>
                  <a:srgbClr val="F6DB3C"/>
                </a:solidFill>
              </a:rPr>
              <a:t>D: </a:t>
            </a:r>
            <a:r>
              <a:rPr lang="en-US" sz="3200" dirty="0"/>
              <a:t>I think I had difficulties with some of what I learned. I am not yet able to explain it.</a:t>
            </a:r>
          </a:p>
        </p:txBody>
      </p:sp>
    </p:spTree>
    <p:extLst>
      <p:ext uri="{BB962C8B-B14F-4D97-AF65-F5344CB8AC3E}">
        <p14:creationId xmlns:p14="http://schemas.microsoft.com/office/powerpoint/2010/main" val="36690826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p:txBody>
          <a:bodyPr/>
          <a:lstStyle/>
          <a:p>
            <a:r>
              <a:rPr lang="en-US" sz="5400" dirty="0"/>
              <a:t>How to Measure Learning?</a:t>
            </a:r>
          </a:p>
        </p:txBody>
      </p:sp>
      <p:sp>
        <p:nvSpPr>
          <p:cNvPr id="3" name="Content Placeholder 2"/>
          <p:cNvSpPr>
            <a:spLocks noGrp="1"/>
          </p:cNvSpPr>
          <p:nvPr>
            <p:ph idx="1"/>
          </p:nvPr>
        </p:nvSpPr>
        <p:spPr/>
        <p:txBody>
          <a:bodyPr/>
          <a:lstStyle/>
          <a:p>
            <a:endParaRPr lang="en-US" dirty="0"/>
          </a:p>
        </p:txBody>
      </p:sp>
      <p:sp>
        <p:nvSpPr>
          <p:cNvPr id="59397" name="Text Box 5"/>
          <p:cNvSpPr txBox="1">
            <a:spLocks noChangeArrowheads="1"/>
          </p:cNvSpPr>
          <p:nvPr/>
        </p:nvSpPr>
        <p:spPr bwMode="auto">
          <a:xfrm>
            <a:off x="326065" y="1446028"/>
            <a:ext cx="3374065" cy="3227347"/>
          </a:xfrm>
          <a:prstGeom prst="rect">
            <a:avLst/>
          </a:prstGeom>
          <a:solidFill>
            <a:schemeClr val="tx1"/>
          </a:solidFill>
          <a:ln w="38100">
            <a:solidFill>
              <a:schemeClr val="bg2"/>
            </a:solid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514"/>
                </a:solidFill>
                <a:effectLst/>
                <a:uLnTx/>
                <a:uFillTx/>
                <a:latin typeface="Arial" pitchFamily="34" charset="0"/>
                <a:ea typeface="+mn-ea"/>
                <a:cs typeface="Arial" pitchFamily="34" charset="0"/>
              </a:rPr>
              <a:t>Find the current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514"/>
                </a:solidFill>
                <a:effectLst/>
                <a:uLnTx/>
                <a:uFillTx/>
                <a:latin typeface="Arial" pitchFamily="34" charset="0"/>
                <a:ea typeface="+mn-ea"/>
                <a:cs typeface="Arial" pitchFamily="34" charset="0"/>
              </a:rPr>
              <a:t>through the 2 ohm resistor and the potential difference between point a and b.</a:t>
            </a:r>
          </a:p>
        </p:txBody>
      </p:sp>
      <p:pic>
        <p:nvPicPr>
          <p:cNvPr id="59399" name="Picture 7"/>
          <p:cNvPicPr>
            <a:picLocks noChangeAspect="1" noChangeArrowheads="1"/>
          </p:cNvPicPr>
          <p:nvPr/>
        </p:nvPicPr>
        <p:blipFill>
          <a:blip r:embed="rId3" cstate="print">
            <a:lum bright="-20000" contrast="20000"/>
          </a:blip>
          <a:srcRect/>
          <a:stretch>
            <a:fillRect/>
          </a:stretch>
        </p:blipFill>
        <p:spPr bwMode="auto">
          <a:xfrm>
            <a:off x="3951766" y="1403498"/>
            <a:ext cx="4969721" cy="3820116"/>
          </a:xfrm>
          <a:prstGeom prst="rect">
            <a:avLst/>
          </a:prstGeom>
          <a:noFill/>
          <a:ln w="38100">
            <a:solidFill>
              <a:schemeClr val="bg2"/>
            </a:solidFill>
            <a:miter lim="800000"/>
            <a:headEnd/>
            <a:tailEnd/>
          </a:ln>
        </p:spPr>
      </p:pic>
      <p:sp>
        <p:nvSpPr>
          <p:cNvPr id="59400" name="Text Box 8"/>
          <p:cNvSpPr txBox="1">
            <a:spLocks noChangeArrowheads="1"/>
          </p:cNvSpPr>
          <p:nvPr/>
        </p:nvSpPr>
        <p:spPr bwMode="auto">
          <a:xfrm>
            <a:off x="0" y="4965915"/>
            <a:ext cx="2350325" cy="584775"/>
          </a:xfrm>
          <a:prstGeom prst="rect">
            <a:avLst/>
          </a:prstGeom>
          <a:noFill/>
          <a:ln w="38100">
            <a:noFill/>
            <a:miter lim="800000"/>
            <a:headEnd/>
            <a:tailEnd/>
          </a:ln>
          <a:effectLst/>
        </p:spPr>
        <p:txBody>
          <a:bodyPr wrap="square">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6DB3C"/>
                </a:solidFill>
                <a:effectLst>
                  <a:outerShdw blurRad="38100" dist="38100" dir="2700000" algn="tl">
                    <a:srgbClr val="000000">
                      <a:alpha val="43137"/>
                    </a:srgbClr>
                  </a:outerShdw>
                </a:effectLst>
                <a:uLnTx/>
                <a:uFillTx/>
                <a:latin typeface="Arial" pitchFamily="34" charset="0"/>
                <a:ea typeface="+mn-ea"/>
                <a:cs typeface="Arial" pitchFamily="34" charset="0"/>
              </a:rPr>
              <a:t>Average =</a:t>
            </a:r>
          </a:p>
        </p:txBody>
      </p:sp>
      <p:sp>
        <p:nvSpPr>
          <p:cNvPr id="59401" name="Text Box 9"/>
          <p:cNvSpPr txBox="1">
            <a:spLocks noChangeArrowheads="1"/>
          </p:cNvSpPr>
          <p:nvPr/>
        </p:nvSpPr>
        <p:spPr bwMode="auto">
          <a:xfrm>
            <a:off x="2338450" y="4770718"/>
            <a:ext cx="1613316" cy="923330"/>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5400" b="1" i="0" u="none" strike="noStrike" kern="1200" cap="none" spc="0" normalizeH="0" baseline="0" noProof="0" dirty="0">
                <a:ln>
                  <a:noFill/>
                </a:ln>
                <a:solidFill>
                  <a:srgbClr val="F6DB3C"/>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75%</a:t>
            </a:r>
          </a:p>
        </p:txBody>
      </p:sp>
    </p:spTree>
    <p:extLst>
      <p:ext uri="{BB962C8B-B14F-4D97-AF65-F5344CB8AC3E}">
        <p14:creationId xmlns:p14="http://schemas.microsoft.com/office/powerpoint/2010/main" val="1608378520"/>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399"/>
                                        </p:tgtEl>
                                        <p:attrNameLst>
                                          <p:attrName>style.visibility</p:attrName>
                                        </p:attrNameLst>
                                      </p:cBhvr>
                                      <p:to>
                                        <p:strVal val="visible"/>
                                      </p:to>
                                    </p:set>
                                    <p:animEffect transition="in" filter="fade">
                                      <p:cBhvr>
                                        <p:cTn id="7" dur="500"/>
                                        <p:tgtEl>
                                          <p:spTgt spid="5939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397"/>
                                        </p:tgtEl>
                                        <p:attrNameLst>
                                          <p:attrName>style.visibility</p:attrName>
                                        </p:attrNameLst>
                                      </p:cBhvr>
                                      <p:to>
                                        <p:strVal val="visible"/>
                                      </p:to>
                                    </p:set>
                                    <p:animEffect transition="in" filter="fade">
                                      <p:cBhvr>
                                        <p:cTn id="10" dur="500"/>
                                        <p:tgtEl>
                                          <p:spTgt spid="5939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9400"/>
                                        </p:tgtEl>
                                        <p:attrNameLst>
                                          <p:attrName>style.visibility</p:attrName>
                                        </p:attrNameLst>
                                      </p:cBhvr>
                                      <p:to>
                                        <p:strVal val="visible"/>
                                      </p:to>
                                    </p:set>
                                    <p:animEffect transition="in" filter="fade">
                                      <p:cBhvr>
                                        <p:cTn id="15" dur="500"/>
                                        <p:tgtEl>
                                          <p:spTgt spid="5940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9401"/>
                                        </p:tgtEl>
                                        <p:attrNameLst>
                                          <p:attrName>style.visibility</p:attrName>
                                        </p:attrNameLst>
                                      </p:cBhvr>
                                      <p:to>
                                        <p:strVal val="visible"/>
                                      </p:to>
                                    </p:set>
                                    <p:animEffect transition="in" filter="fade">
                                      <p:cBhvr>
                                        <p:cTn id="18" dur="500"/>
                                        <p:tgtEl>
                                          <p:spTgt spid="59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7" grpId="0" animBg="1"/>
      <p:bldP spid="59400" grpId="0"/>
      <p:bldP spid="5940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a:noFill/>
        </p:spPr>
        <p:txBody>
          <a:bodyPr/>
          <a:lstStyle/>
          <a:p>
            <a:r>
              <a:rPr lang="en-US" sz="5400" dirty="0">
                <a:effectLst/>
              </a:rPr>
              <a:t>How to Measure Learning?</a:t>
            </a:r>
          </a:p>
        </p:txBody>
      </p:sp>
      <p:sp>
        <p:nvSpPr>
          <p:cNvPr id="2" name="Content Placeholder 1"/>
          <p:cNvSpPr>
            <a:spLocks noGrp="1"/>
          </p:cNvSpPr>
          <p:nvPr>
            <p:ph idx="1"/>
          </p:nvPr>
        </p:nvSpPr>
        <p:spPr/>
        <p:txBody>
          <a:bodyPr/>
          <a:lstStyle/>
          <a:p>
            <a:endParaRPr lang="en-US" dirty="0"/>
          </a:p>
          <a:p>
            <a:endParaRPr lang="en-US" dirty="0"/>
          </a:p>
        </p:txBody>
      </p:sp>
      <p:pic>
        <p:nvPicPr>
          <p:cNvPr id="64516" name="Picture 4"/>
          <p:cNvPicPr>
            <a:picLocks noChangeAspect="1" noChangeArrowheads="1"/>
          </p:cNvPicPr>
          <p:nvPr/>
        </p:nvPicPr>
        <p:blipFill>
          <a:blip r:embed="rId3" cstate="print">
            <a:lum bright="-10000" contrast="40000"/>
          </a:blip>
          <a:srcRect/>
          <a:stretch>
            <a:fillRect/>
          </a:stretch>
        </p:blipFill>
        <p:spPr bwMode="auto">
          <a:xfrm>
            <a:off x="3914775" y="1371600"/>
            <a:ext cx="5083175" cy="2952750"/>
          </a:xfrm>
          <a:prstGeom prst="rect">
            <a:avLst/>
          </a:prstGeom>
          <a:noFill/>
          <a:ln w="38100">
            <a:solidFill>
              <a:schemeClr val="bg2"/>
            </a:solidFill>
            <a:miter lim="800000"/>
            <a:headEnd/>
            <a:tailEnd/>
          </a:ln>
        </p:spPr>
      </p:pic>
      <p:sp>
        <p:nvSpPr>
          <p:cNvPr id="64517" name="Text Box 5"/>
          <p:cNvSpPr txBox="1">
            <a:spLocks noChangeArrowheads="1"/>
          </p:cNvSpPr>
          <p:nvPr/>
        </p:nvSpPr>
        <p:spPr bwMode="auto">
          <a:xfrm>
            <a:off x="304800" y="1470935"/>
            <a:ext cx="3476625" cy="2677656"/>
          </a:xfrm>
          <a:prstGeom prst="rect">
            <a:avLst/>
          </a:prstGeom>
          <a:solidFill>
            <a:schemeClr val="tx1"/>
          </a:solidFill>
          <a:ln w="38100">
            <a:solidFill>
              <a:schemeClr val="bg2"/>
            </a:solid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514"/>
                </a:solidFill>
                <a:effectLst/>
                <a:uLnTx/>
                <a:uFillTx/>
                <a:latin typeface="Arial" pitchFamily="34" charset="0"/>
                <a:ea typeface="+mn-ea"/>
                <a:cs typeface="Arial" pitchFamily="34" charset="0"/>
              </a:rPr>
              <a:t>When the switch is closed,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514"/>
                </a:solidFill>
                <a:effectLst/>
                <a:uLnTx/>
                <a:uFillTx/>
                <a:latin typeface="Arial" pitchFamily="34" charset="0"/>
                <a:ea typeface="+mn-ea"/>
                <a:cs typeface="Arial" pitchFamily="34" charset="0"/>
              </a:rPr>
              <a:t>what happens to: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514"/>
                </a:solidFill>
                <a:effectLst/>
                <a:uLnTx/>
                <a:uFillTx/>
                <a:latin typeface="Arial" pitchFamily="34" charset="0"/>
                <a:ea typeface="+mn-ea"/>
                <a:cs typeface="Arial" pitchFamily="34" charset="0"/>
              </a:rPr>
              <a:t>(a) the current through the battery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514"/>
                </a:solidFill>
                <a:effectLst/>
                <a:uLnTx/>
                <a:uFillTx/>
                <a:latin typeface="Arial" pitchFamily="34" charset="0"/>
                <a:ea typeface="+mn-ea"/>
                <a:cs typeface="Arial" pitchFamily="34" charset="0"/>
              </a:rPr>
              <a:t>(b) the brightness of the bulbs</a:t>
            </a:r>
          </a:p>
        </p:txBody>
      </p:sp>
      <p:sp>
        <p:nvSpPr>
          <p:cNvPr id="64518" name="Text Box 6"/>
          <p:cNvSpPr txBox="1">
            <a:spLocks noChangeArrowheads="1"/>
          </p:cNvSpPr>
          <p:nvPr/>
        </p:nvSpPr>
        <p:spPr bwMode="auto">
          <a:xfrm>
            <a:off x="61912" y="4669680"/>
            <a:ext cx="2610035" cy="584775"/>
          </a:xfrm>
          <a:prstGeom prst="rect">
            <a:avLst/>
          </a:prstGeom>
          <a:noFill/>
          <a:ln w="38100">
            <a:noFill/>
            <a:miter lim="800000"/>
            <a:headEnd/>
            <a:tailEnd/>
          </a:ln>
          <a:effectLst/>
        </p:spPr>
        <p:txBody>
          <a:bodyPr wrap="square">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6DB3C"/>
                </a:solidFill>
                <a:effectLst>
                  <a:outerShdw blurRad="38100" dist="38100" dir="2700000" algn="tl">
                    <a:srgbClr val="000000">
                      <a:alpha val="43137"/>
                    </a:srgbClr>
                  </a:outerShdw>
                </a:effectLst>
                <a:uLnTx/>
                <a:uFillTx/>
                <a:latin typeface="Arial" pitchFamily="34" charset="0"/>
                <a:ea typeface="+mn-ea"/>
                <a:cs typeface="Arial" pitchFamily="34" charset="0"/>
              </a:rPr>
              <a:t>Average =</a:t>
            </a:r>
          </a:p>
        </p:txBody>
      </p:sp>
      <p:sp>
        <p:nvSpPr>
          <p:cNvPr id="64519" name="Text Box 7"/>
          <p:cNvSpPr txBox="1">
            <a:spLocks noChangeArrowheads="1"/>
          </p:cNvSpPr>
          <p:nvPr/>
        </p:nvSpPr>
        <p:spPr bwMode="auto">
          <a:xfrm>
            <a:off x="2677063" y="4305300"/>
            <a:ext cx="2347912" cy="1323975"/>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40%</a:t>
            </a:r>
          </a:p>
        </p:txBody>
      </p:sp>
      <p:sp>
        <p:nvSpPr>
          <p:cNvPr id="9" name="Freeform 8"/>
          <p:cNvSpPr>
            <a:spLocks/>
          </p:cNvSpPr>
          <p:nvPr/>
        </p:nvSpPr>
        <p:spPr bwMode="auto">
          <a:xfrm>
            <a:off x="7029450" y="1514475"/>
            <a:ext cx="1828800" cy="2695575"/>
          </a:xfrm>
          <a:custGeom>
            <a:avLst/>
            <a:gdLst>
              <a:gd name="T0" fmla="*/ 675848 w 1581150"/>
              <a:gd name="T1" fmla="*/ 1613304 h 2390775"/>
              <a:gd name="T2" fmla="*/ 1436188 w 1581150"/>
              <a:gd name="T3" fmla="*/ 3399456 h 2390775"/>
              <a:gd name="T4" fmla="*/ 7349876 w 1581150"/>
              <a:gd name="T5" fmla="*/ 6856540 h 2390775"/>
              <a:gd name="T6" fmla="*/ 6420601 w 1581150"/>
              <a:gd name="T7" fmla="*/ 10659304 h 2390775"/>
              <a:gd name="T8" fmla="*/ 0 w 1581150"/>
              <a:gd name="T9" fmla="*/ 14001113 h 2390775"/>
              <a:gd name="T10" fmla="*/ 13770481 w 1581150"/>
              <a:gd name="T11" fmla="*/ 14462049 h 2390775"/>
              <a:gd name="T12" fmla="*/ 14023902 w 1581150"/>
              <a:gd name="T13" fmla="*/ 0 h 2390775"/>
              <a:gd name="T14" fmla="*/ 675848 w 1581150"/>
              <a:gd name="T15" fmla="*/ 1613304 h 2390775"/>
              <a:gd name="T16" fmla="*/ 0 60000 65536"/>
              <a:gd name="T17" fmla="*/ 0 60000 65536"/>
              <a:gd name="T18" fmla="*/ 0 60000 65536"/>
              <a:gd name="T19" fmla="*/ 0 60000 65536"/>
              <a:gd name="T20" fmla="*/ 0 60000 65536"/>
              <a:gd name="T21" fmla="*/ 0 60000 65536"/>
              <a:gd name="T22" fmla="*/ 0 60000 65536"/>
              <a:gd name="T23" fmla="*/ 0 60000 65536"/>
              <a:gd name="T24" fmla="*/ 0 w 1581150"/>
              <a:gd name="T25" fmla="*/ 0 h 2390775"/>
              <a:gd name="T26" fmla="*/ 1581150 w 1581150"/>
              <a:gd name="T27" fmla="*/ 2390775 h 23907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81150" h="2390775">
                <a:moveTo>
                  <a:pt x="76200" y="266700"/>
                </a:moveTo>
                <a:lnTo>
                  <a:pt x="161925" y="561975"/>
                </a:lnTo>
                <a:lnTo>
                  <a:pt x="828675" y="1133475"/>
                </a:lnTo>
                <a:lnTo>
                  <a:pt x="723900" y="1762125"/>
                </a:lnTo>
                <a:lnTo>
                  <a:pt x="0" y="2314575"/>
                </a:lnTo>
                <a:lnTo>
                  <a:pt x="1552575" y="2390775"/>
                </a:lnTo>
                <a:lnTo>
                  <a:pt x="1581150" y="0"/>
                </a:lnTo>
                <a:lnTo>
                  <a:pt x="76200" y="266700"/>
                </a:lnTo>
                <a:close/>
              </a:path>
            </a:pathLst>
          </a:custGeom>
          <a:solidFill>
            <a:srgbClr val="FFFFFF"/>
          </a:solidFill>
          <a:ln w="9525" cap="flat" cmpd="sng" algn="ctr">
            <a:noFill/>
            <a:prstDash val="solid"/>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8" name="Oval 7"/>
          <p:cNvSpPr>
            <a:spLocks noChangeArrowheads="1"/>
          </p:cNvSpPr>
          <p:nvPr/>
        </p:nvSpPr>
        <p:spPr bwMode="auto">
          <a:xfrm>
            <a:off x="6829425" y="2495550"/>
            <a:ext cx="1047750" cy="942975"/>
          </a:xfrm>
          <a:prstGeom prst="ellipse">
            <a:avLst/>
          </a:prstGeom>
          <a:noFill/>
          <a:ln w="57150" algn="ctr">
            <a:solidFill>
              <a:srgbClr val="FF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Tree>
    <p:extLst>
      <p:ext uri="{BB962C8B-B14F-4D97-AF65-F5344CB8AC3E}">
        <p14:creationId xmlns:p14="http://schemas.microsoft.com/office/powerpoint/2010/main" val="3492036668"/>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518"/>
                                        </p:tgtEl>
                                        <p:attrNameLst>
                                          <p:attrName>style.visibility</p:attrName>
                                        </p:attrNameLst>
                                      </p:cBhvr>
                                      <p:to>
                                        <p:strVal val="visible"/>
                                      </p:to>
                                    </p:set>
                                    <p:animEffect transition="in" filter="fade">
                                      <p:cBhvr>
                                        <p:cTn id="12" dur="500"/>
                                        <p:tgtEl>
                                          <p:spTgt spid="64518"/>
                                        </p:tgtEl>
                                      </p:cBhvr>
                                    </p:animEffect>
                                  </p:childTnLst>
                                </p:cTn>
                              </p:par>
                              <p:par>
                                <p:cTn id="13" presetID="10" presetClass="entr" presetSubtype="0" fill="hold" grpId="0" nodeType="withEffect">
                                  <p:stCondLst>
                                    <p:cond delay="0"/>
                                  </p:stCondLst>
                                  <p:iterate type="lt">
                                    <p:tmPct val="0"/>
                                  </p:iterate>
                                  <p:childTnLst>
                                    <p:set>
                                      <p:cBhvr>
                                        <p:cTn id="14" dur="1" fill="hold">
                                          <p:stCondLst>
                                            <p:cond delay="0"/>
                                          </p:stCondLst>
                                        </p:cTn>
                                        <p:tgtEl>
                                          <p:spTgt spid="64519"/>
                                        </p:tgtEl>
                                        <p:attrNameLst>
                                          <p:attrName>style.visibility</p:attrName>
                                        </p:attrNameLst>
                                      </p:cBhvr>
                                      <p:to>
                                        <p:strVal val="visible"/>
                                      </p:to>
                                    </p:set>
                                    <p:animEffect transition="in" filter="fade">
                                      <p:cBhvr>
                                        <p:cTn id="15" dur="500"/>
                                        <p:tgtEl>
                                          <p:spTgt spid="64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8" grpId="0"/>
      <p:bldP spid="64519"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2" name="Picture 4" descr="http://i.stack.imgur.com/7dyWh.jpg"/>
          <p:cNvPicPr>
            <a:picLocks noChangeAspect="1" noChangeArrowheads="1"/>
          </p:cNvPicPr>
          <p:nvPr/>
        </p:nvPicPr>
        <p:blipFill>
          <a:blip r:embed="rId2" cstate="print"/>
          <a:srcRect l="16619" t="8979" r="16133" b="4249"/>
          <a:stretch>
            <a:fillRect/>
          </a:stretch>
        </p:blipFill>
        <p:spPr bwMode="auto">
          <a:xfrm>
            <a:off x="0" y="0"/>
            <a:ext cx="9144000" cy="6858000"/>
          </a:xfrm>
          <a:prstGeom prst="rect">
            <a:avLst/>
          </a:prstGeom>
          <a:noFill/>
        </p:spPr>
      </p:pic>
      <p:sp>
        <p:nvSpPr>
          <p:cNvPr id="3" name="TextBox 2">
            <a:extLst>
              <a:ext uri="{FF2B5EF4-FFF2-40B4-BE49-F238E27FC236}">
                <a16:creationId xmlns:a16="http://schemas.microsoft.com/office/drawing/2014/main" id="{62237E21-5CF0-4B59-BF60-1EF2DF1E2024}"/>
              </a:ext>
            </a:extLst>
          </p:cNvPr>
          <p:cNvSpPr txBox="1"/>
          <p:nvPr/>
        </p:nvSpPr>
        <p:spPr>
          <a:xfrm>
            <a:off x="0" y="6211669"/>
            <a:ext cx="9144000" cy="646331"/>
          </a:xfrm>
          <a:prstGeom prst="rect">
            <a:avLst/>
          </a:prstGeom>
          <a:solidFill>
            <a:srgbClr val="000000">
              <a:alpha val="60000"/>
            </a:srgbClr>
          </a:solidFill>
        </p:spPr>
        <p:txBody>
          <a:bodyPr wrap="square" rtlCol="0">
            <a:spAutoFit/>
          </a:bodyPr>
          <a:lstStyle/>
          <a:p>
            <a:pPr lvl="0" algn="ctr">
              <a:defRPr/>
            </a:pPr>
            <a:r>
              <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“Quantum Corral”: Iron atoms on copper surface, </a:t>
            </a:r>
          </a:p>
          <a:p>
            <a:pPr lvl="0" algn="ctr">
              <a:defRPr/>
            </a:pPr>
            <a:r>
              <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1993, Don </a:t>
            </a:r>
            <a:r>
              <a:rPr lang="en-US" b="1" dirty="0" err="1">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Eigler</a:t>
            </a:r>
            <a:r>
              <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IBM Almaden Research Center </a:t>
            </a:r>
            <a:endParaRPr kumimoji="0" lang="en-US"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80362204"/>
      </p:ext>
    </p:extLst>
  </p:cSld>
  <p:clrMapOvr>
    <a:masterClrMapping/>
  </p:clrMapOvr>
  <p:transition spd="med" advClick="0">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Traditional Learning Model</a:t>
            </a:r>
            <a:endParaRPr lang="en-CA" sz="4800" dirty="0"/>
          </a:p>
        </p:txBody>
      </p:sp>
      <p:pic>
        <p:nvPicPr>
          <p:cNvPr id="1026" name="Picture 2" descr="Image resul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961" t="1147" r="22432" b="58408"/>
          <a:stretch/>
        </p:blipFill>
        <p:spPr bwMode="auto">
          <a:xfrm>
            <a:off x="457200" y="936170"/>
            <a:ext cx="8153400" cy="592182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7"/>
          <p:cNvGrpSpPr/>
          <p:nvPr/>
        </p:nvGrpSpPr>
        <p:grpSpPr>
          <a:xfrm>
            <a:off x="2361776" y="1505699"/>
            <a:ext cx="4917328" cy="1659747"/>
            <a:chOff x="2361776" y="1505699"/>
            <a:chExt cx="4917328" cy="1659747"/>
          </a:xfrm>
        </p:grpSpPr>
        <p:sp>
          <p:nvSpPr>
            <p:cNvPr id="6" name="Arrow: Circular 5"/>
            <p:cNvSpPr/>
            <p:nvPr/>
          </p:nvSpPr>
          <p:spPr bwMode="auto">
            <a:xfrm rot="5400000">
              <a:off x="2927284" y="940192"/>
              <a:ext cx="1659746" cy="2790761"/>
            </a:xfrm>
            <a:prstGeom prst="circularArrow">
              <a:avLst>
                <a:gd name="adj1" fmla="val 10517"/>
                <a:gd name="adj2" fmla="val 1142319"/>
                <a:gd name="adj3" fmla="val 20774542"/>
                <a:gd name="adj4" fmla="val 16856211"/>
                <a:gd name="adj5" fmla="val 12500"/>
              </a:avLst>
            </a:prstGeom>
            <a:solidFill>
              <a:srgbClr val="F8F8F8"/>
            </a:solid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7" name="TextBox 6"/>
            <p:cNvSpPr txBox="1"/>
            <p:nvPr/>
          </p:nvSpPr>
          <p:spPr>
            <a:xfrm>
              <a:off x="4767941" y="1505699"/>
              <a:ext cx="2511163" cy="1081090"/>
            </a:xfrm>
            <a:prstGeom prst="rect">
              <a:avLst/>
            </a:prstGeom>
            <a:solidFill>
              <a:srgbClr val="F8F8F8"/>
            </a:solidFill>
            <a:ln w="57150">
              <a:solidFill>
                <a:srgbClr val="00B0F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000514"/>
                  </a:solidFill>
                  <a:effectLst/>
                  <a:uLnTx/>
                  <a:uFillTx/>
                  <a:latin typeface="Arial" panose="020B0604020202020204" pitchFamily="34" charset="0"/>
                  <a:ea typeface="+mn-ea"/>
                  <a:cs typeface="Arial" panose="020B0604020202020204" pitchFamily="34" charset="0"/>
                </a:rPr>
                <a:t>WholesomeKnowledge</a:t>
              </a:r>
              <a:endParaRPr kumimoji="0" lang="en-US" sz="3200" b="1" i="0" u="none" strike="noStrike" kern="1200" cap="none" spc="0" normalizeH="0" baseline="0" noProof="0" dirty="0">
                <a:ln>
                  <a:noFill/>
                </a:ln>
                <a:solidFill>
                  <a:srgbClr val="000514"/>
                </a:solidFill>
                <a:effectLst/>
                <a:uLnTx/>
                <a:uFillTx/>
                <a:latin typeface="Arial" panose="020B0604020202020204" pitchFamily="34" charset="0"/>
                <a:ea typeface="+mn-ea"/>
                <a:cs typeface="Arial" panose="020B0604020202020204" pitchFamily="34" charset="0"/>
              </a:endParaRPr>
            </a:p>
          </p:txBody>
        </p:sp>
      </p:grpSp>
      <p:grpSp>
        <p:nvGrpSpPr>
          <p:cNvPr id="4" name="Group 11"/>
          <p:cNvGrpSpPr/>
          <p:nvPr/>
        </p:nvGrpSpPr>
        <p:grpSpPr>
          <a:xfrm>
            <a:off x="700881" y="683789"/>
            <a:ext cx="2226777" cy="2980218"/>
            <a:chOff x="700881" y="683789"/>
            <a:chExt cx="2226777" cy="2980218"/>
          </a:xfrm>
        </p:grpSpPr>
        <p:sp>
          <p:nvSpPr>
            <p:cNvPr id="11" name="Arrow: Circular 10"/>
            <p:cNvSpPr/>
            <p:nvPr/>
          </p:nvSpPr>
          <p:spPr bwMode="auto">
            <a:xfrm rot="11664040" flipH="1">
              <a:off x="1267912" y="683789"/>
              <a:ext cx="1659746" cy="2790761"/>
            </a:xfrm>
            <a:prstGeom prst="circularArrow">
              <a:avLst>
                <a:gd name="adj1" fmla="val 10517"/>
                <a:gd name="adj2" fmla="val 1142319"/>
                <a:gd name="adj3" fmla="val 20774542"/>
                <a:gd name="adj4" fmla="val 16856211"/>
                <a:gd name="adj5" fmla="val 12500"/>
              </a:avLst>
            </a:prstGeom>
            <a:solidFill>
              <a:srgbClr val="F8F8F8"/>
            </a:solid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0" name="TextBox 9"/>
            <p:cNvSpPr txBox="1"/>
            <p:nvPr/>
          </p:nvSpPr>
          <p:spPr>
            <a:xfrm>
              <a:off x="700881" y="2586789"/>
              <a:ext cx="1323251" cy="1077218"/>
            </a:xfrm>
            <a:prstGeom prst="rect">
              <a:avLst/>
            </a:prstGeom>
            <a:solidFill>
              <a:srgbClr val="F8F8F8"/>
            </a:solidFill>
            <a:ln w="57150">
              <a:solidFill>
                <a:srgbClr val="00B0F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514"/>
                  </a:solidFill>
                  <a:effectLst/>
                  <a:uLnTx/>
                  <a:uFillTx/>
                  <a:latin typeface="Arial" panose="020B0604020202020204" pitchFamily="34" charset="0"/>
                  <a:ea typeface="+mn-ea"/>
                  <a:cs typeface="Arial" panose="020B0604020202020204" pitchFamily="34" charset="0"/>
                </a:rPr>
                <a:t>Tight Seal</a:t>
              </a:r>
            </a:p>
          </p:txBody>
        </p:sp>
      </p:grpSp>
      <p:pic>
        <p:nvPicPr>
          <p:cNvPr id="12" name="Picture 2" descr="Image result">
            <a:extLst>
              <a:ext uri="{FF2B5EF4-FFF2-40B4-BE49-F238E27FC236}">
                <a16:creationId xmlns:a16="http://schemas.microsoft.com/office/drawing/2014/main" id="{4C25C3D9-CBB9-4F42-B47A-2205C2BE8B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10"/>
          <a:stretch/>
        </p:blipFill>
        <p:spPr bwMode="auto">
          <a:xfrm>
            <a:off x="1" y="1132638"/>
            <a:ext cx="9143999" cy="5315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442256"/>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2" name="Title 1"/>
          <p:cNvSpPr>
            <a:spLocks noGrp="1"/>
          </p:cNvSpPr>
          <p:nvPr>
            <p:ph type="title"/>
          </p:nvPr>
        </p:nvSpPr>
        <p:spPr/>
        <p:txBody>
          <a:bodyPr/>
          <a:lstStyle/>
          <a:p>
            <a:r>
              <a:rPr lang="en-US" sz="5400" dirty="0">
                <a:effectLst/>
              </a:rPr>
              <a:t>Cognitive Resource Model</a:t>
            </a:r>
            <a:endParaRPr lang="en-CA" sz="5400" dirty="0">
              <a:effectLst/>
            </a:endParaRPr>
          </a:p>
        </p:txBody>
      </p:sp>
      <p:sp>
        <p:nvSpPr>
          <p:cNvPr id="86020" name="Rectangle 4"/>
          <p:cNvSpPr>
            <a:spLocks noChangeArrowheads="1"/>
          </p:cNvSpPr>
          <p:nvPr/>
        </p:nvSpPr>
        <p:spPr bwMode="auto">
          <a:xfrm>
            <a:off x="95004" y="6107452"/>
            <a:ext cx="5997452" cy="735138"/>
          </a:xfrm>
          <a:prstGeom prst="rect">
            <a:avLst/>
          </a:prstGeom>
          <a:solidFill>
            <a:srgbClr val="000000">
              <a:alpha val="50196"/>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ts val="2500"/>
              </a:lnSpc>
              <a:spcBef>
                <a:spcPct val="0"/>
              </a:spcBef>
              <a:spcAft>
                <a:spcPct val="0"/>
              </a:spcAft>
              <a:buClrTx/>
              <a:buSzTx/>
              <a:buFontTx/>
              <a:buNone/>
              <a:tabLst/>
              <a:defRPr/>
            </a:pPr>
            <a:r>
              <a:rPr kumimoji="0" lang="en-US" b="1" i="0" u="none" strike="noStrike" kern="1200" cap="none" spc="0" normalizeH="0" baseline="0" noProof="0" dirty="0" err="1">
                <a:ln>
                  <a:noFill/>
                </a:ln>
                <a:solidFill>
                  <a:srgbClr val="FFFFFF"/>
                </a:solidFill>
                <a:effectLst/>
                <a:uLnTx/>
                <a:uFillTx/>
                <a:latin typeface="Arial" pitchFamily="34" charset="0"/>
                <a:ea typeface="Times New Roman" pitchFamily="18" charset="0"/>
                <a:cs typeface="Arial" pitchFamily="34" charset="0"/>
              </a:rPr>
              <a:t>DiSessa</a:t>
            </a:r>
            <a:r>
              <a:rPr kumimoji="0" lang="en-US" b="1" i="0" u="none" strike="noStrike" kern="1200" cap="none" spc="0" normalizeH="0" baseline="0" noProof="0" dirty="0">
                <a:ln>
                  <a:noFill/>
                </a:ln>
                <a:solidFill>
                  <a:srgbClr val="FFFFFF"/>
                </a:solidFill>
                <a:effectLst/>
                <a:uLnTx/>
                <a:uFillTx/>
                <a:latin typeface="Arial" pitchFamily="34" charset="0"/>
                <a:ea typeface="Times New Roman" pitchFamily="18" charset="0"/>
                <a:cs typeface="Arial" pitchFamily="34" charset="0"/>
              </a:rPr>
              <a:t>, A. A. (1993). Toward an epistemology of physics.</a:t>
            </a:r>
            <a:r>
              <a:rPr kumimoji="0" lang="en-US" sz="1000" b="1" i="0" u="none" strike="noStrike" kern="1200" cap="none" spc="0" normalizeH="0" baseline="0" noProof="0" dirty="0">
                <a:ln>
                  <a:noFill/>
                </a:ln>
                <a:solidFill>
                  <a:srgbClr val="222222"/>
                </a:solidFill>
                <a:effectLst/>
                <a:uLnTx/>
                <a:uFillTx/>
                <a:latin typeface="Arial" pitchFamily="34" charset="0"/>
                <a:ea typeface="Times New Roman" pitchFamily="18" charset="0"/>
                <a:cs typeface="Arial" pitchFamily="34" charset="0"/>
              </a:rPr>
              <a:t> </a:t>
            </a:r>
            <a:r>
              <a:rPr kumimoji="0" lang="en-US" b="1" i="1" u="none" strike="noStrike" kern="1200" cap="none" spc="0" normalizeH="0" baseline="0" noProof="0" dirty="0">
                <a:ln>
                  <a:noFill/>
                </a:ln>
                <a:solidFill>
                  <a:srgbClr val="FFFFFF"/>
                </a:solidFill>
                <a:effectLst/>
                <a:uLnTx/>
                <a:uFillTx/>
                <a:latin typeface="Arial" pitchFamily="34" charset="0"/>
                <a:ea typeface="Times New Roman" pitchFamily="18" charset="0"/>
                <a:cs typeface="Arial" pitchFamily="34" charset="0"/>
              </a:rPr>
              <a:t>Cognition and instruction</a:t>
            </a:r>
            <a:r>
              <a:rPr kumimoji="0" lang="en-US" b="1" i="0" u="none" strike="noStrike" kern="1200" cap="none" spc="0" normalizeH="0" baseline="0" noProof="0" dirty="0">
                <a:ln>
                  <a:noFill/>
                </a:ln>
                <a:solidFill>
                  <a:srgbClr val="FFFFFF"/>
                </a:solidFill>
                <a:effectLst/>
                <a:uLnTx/>
                <a:uFillTx/>
                <a:latin typeface="Arial" pitchFamily="34" charset="0"/>
                <a:ea typeface="Times New Roman" pitchFamily="18" charset="0"/>
                <a:cs typeface="Arial" pitchFamily="34" charset="0"/>
              </a:rPr>
              <a:t>,</a:t>
            </a:r>
            <a:r>
              <a:rPr kumimoji="0" lang="en-US" sz="1000" b="1" i="0" u="none" strike="noStrike" kern="1200" cap="none" spc="0" normalizeH="0" baseline="0" noProof="0" dirty="0">
                <a:ln>
                  <a:noFill/>
                </a:ln>
                <a:solidFill>
                  <a:srgbClr val="222222"/>
                </a:solidFill>
                <a:effectLst/>
                <a:uLnTx/>
                <a:uFillTx/>
                <a:latin typeface="Arial" pitchFamily="34" charset="0"/>
                <a:ea typeface="Times New Roman" pitchFamily="18" charset="0"/>
                <a:cs typeface="Arial" pitchFamily="34" charset="0"/>
              </a:rPr>
              <a:t> </a:t>
            </a:r>
            <a:r>
              <a:rPr kumimoji="0" lang="en-US" b="1" i="1" u="none" strike="noStrike" kern="1200" cap="none" spc="0" normalizeH="0" baseline="0" noProof="0" dirty="0">
                <a:ln>
                  <a:noFill/>
                </a:ln>
                <a:solidFill>
                  <a:srgbClr val="FFFFFF"/>
                </a:solidFill>
                <a:effectLst/>
                <a:uLnTx/>
                <a:uFillTx/>
                <a:latin typeface="Arial" pitchFamily="34" charset="0"/>
                <a:ea typeface="Times New Roman" pitchFamily="18" charset="0"/>
                <a:cs typeface="Arial" pitchFamily="34" charset="0"/>
              </a:rPr>
              <a:t>10</a:t>
            </a:r>
            <a:r>
              <a:rPr kumimoji="0" lang="en-US" b="1" i="0" u="none" strike="noStrike" kern="1200" cap="none" spc="0" normalizeH="0" baseline="0" noProof="0" dirty="0">
                <a:ln>
                  <a:noFill/>
                </a:ln>
                <a:solidFill>
                  <a:srgbClr val="FFFFFF"/>
                </a:solidFill>
                <a:effectLst/>
                <a:uLnTx/>
                <a:uFillTx/>
                <a:latin typeface="Arial" pitchFamily="34" charset="0"/>
                <a:ea typeface="Times New Roman" pitchFamily="18" charset="0"/>
                <a:cs typeface="Arial" pitchFamily="34" charset="0"/>
              </a:rPr>
              <a:t>(2-3), 105-225.</a:t>
            </a:r>
            <a:endParaRPr kumimoji="0" 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497564623"/>
      </p:ext>
    </p:extLst>
  </p:cSld>
  <p:clrMapOvr>
    <a:masterClrMapping/>
  </p:clrMapOvr>
  <p:transition spd="med" advClick="0">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2" name="Title 1"/>
          <p:cNvSpPr>
            <a:spLocks noGrp="1"/>
          </p:cNvSpPr>
          <p:nvPr>
            <p:ph type="title"/>
          </p:nvPr>
        </p:nvSpPr>
        <p:spPr>
          <a:xfrm>
            <a:off x="0" y="-10362"/>
            <a:ext cx="9144000" cy="1143000"/>
          </a:xfrm>
        </p:spPr>
        <p:txBody>
          <a:bodyPr/>
          <a:lstStyle/>
          <a:p>
            <a:r>
              <a:rPr lang="en-US" sz="3600" dirty="0">
                <a:solidFill>
                  <a:schemeClr val="tx1"/>
                </a:solidFill>
              </a:rPr>
              <a:t>Knowledge is built from primitive pieces</a:t>
            </a:r>
            <a:endParaRPr lang="en-CA" sz="3600" dirty="0">
              <a:solidFill>
                <a:schemeClr val="tx1"/>
              </a:solidFill>
            </a:endParaRPr>
          </a:p>
        </p:txBody>
      </p:sp>
      <p:sp>
        <p:nvSpPr>
          <p:cNvPr id="6" name="Rounded Rectangle 5"/>
          <p:cNvSpPr/>
          <p:nvPr/>
        </p:nvSpPr>
        <p:spPr bwMode="auto">
          <a:xfrm>
            <a:off x="1163782" y="2980707"/>
            <a:ext cx="2778826" cy="1353787"/>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Force moves objects</a:t>
            </a:r>
            <a:endParaRPr kumimoji="0" lang="en-CA"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8" name="Rounded Rectangle 7"/>
          <p:cNvSpPr/>
          <p:nvPr/>
        </p:nvSpPr>
        <p:spPr bwMode="auto">
          <a:xfrm>
            <a:off x="4370119" y="2121725"/>
            <a:ext cx="2992582" cy="1464623"/>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Increased resistance = less result</a:t>
            </a:r>
            <a:endParaRPr kumimoji="0" lang="en-CA"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9" name="Rounded Rectangle 8"/>
          <p:cNvSpPr/>
          <p:nvPr/>
        </p:nvSpPr>
        <p:spPr bwMode="auto">
          <a:xfrm>
            <a:off x="4393869" y="4261264"/>
            <a:ext cx="3087586" cy="1353787"/>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Stronger influence wins</a:t>
            </a:r>
            <a:endParaRPr kumimoji="0" lang="en-CA"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0" name="Rectangle 4"/>
          <p:cNvSpPr>
            <a:spLocks noChangeArrowheads="1"/>
          </p:cNvSpPr>
          <p:nvPr/>
        </p:nvSpPr>
        <p:spPr bwMode="auto">
          <a:xfrm>
            <a:off x="95004" y="6107452"/>
            <a:ext cx="5997452" cy="735138"/>
          </a:xfrm>
          <a:prstGeom prst="rect">
            <a:avLst/>
          </a:prstGeom>
          <a:solidFill>
            <a:srgbClr val="000000">
              <a:alpha val="50196"/>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ts val="2500"/>
              </a:lnSpc>
              <a:spcBef>
                <a:spcPct val="0"/>
              </a:spcBef>
              <a:spcAft>
                <a:spcPct val="0"/>
              </a:spcAft>
              <a:buClrTx/>
              <a:buSzTx/>
              <a:buFontTx/>
              <a:buNone/>
              <a:tabLst/>
              <a:defRPr/>
            </a:pPr>
            <a:r>
              <a:rPr kumimoji="0" lang="en-US" b="1" i="0" u="none" strike="noStrike" kern="1200" cap="none" spc="0" normalizeH="0" baseline="0" noProof="0" dirty="0" err="1">
                <a:ln>
                  <a:noFill/>
                </a:ln>
                <a:solidFill>
                  <a:srgbClr val="FFFFFF"/>
                </a:solidFill>
                <a:effectLst/>
                <a:uLnTx/>
                <a:uFillTx/>
                <a:latin typeface="Arial" pitchFamily="34" charset="0"/>
                <a:ea typeface="Times New Roman" pitchFamily="18" charset="0"/>
                <a:cs typeface="Arial" pitchFamily="34" charset="0"/>
              </a:rPr>
              <a:t>DiSessa</a:t>
            </a:r>
            <a:r>
              <a:rPr kumimoji="0" lang="en-US" b="1" i="0" u="none" strike="noStrike" kern="1200" cap="none" spc="0" normalizeH="0" baseline="0" noProof="0" dirty="0">
                <a:ln>
                  <a:noFill/>
                </a:ln>
                <a:solidFill>
                  <a:srgbClr val="FFFFFF"/>
                </a:solidFill>
                <a:effectLst/>
                <a:uLnTx/>
                <a:uFillTx/>
                <a:latin typeface="Arial" pitchFamily="34" charset="0"/>
                <a:ea typeface="Times New Roman" pitchFamily="18" charset="0"/>
                <a:cs typeface="Arial" pitchFamily="34" charset="0"/>
              </a:rPr>
              <a:t>, A. A. (1993). Toward an epistemology of physics.</a:t>
            </a:r>
            <a:r>
              <a:rPr kumimoji="0" lang="en-US" sz="1000" b="1" i="0" u="none" strike="noStrike" kern="1200" cap="none" spc="0" normalizeH="0" baseline="0" noProof="0" dirty="0">
                <a:ln>
                  <a:noFill/>
                </a:ln>
                <a:solidFill>
                  <a:srgbClr val="222222"/>
                </a:solidFill>
                <a:effectLst/>
                <a:uLnTx/>
                <a:uFillTx/>
                <a:latin typeface="Arial" pitchFamily="34" charset="0"/>
                <a:ea typeface="Times New Roman" pitchFamily="18" charset="0"/>
                <a:cs typeface="Arial" pitchFamily="34" charset="0"/>
              </a:rPr>
              <a:t> </a:t>
            </a:r>
            <a:r>
              <a:rPr kumimoji="0" lang="en-US" b="1" i="1" u="none" strike="noStrike" kern="1200" cap="none" spc="0" normalizeH="0" baseline="0" noProof="0" dirty="0">
                <a:ln>
                  <a:noFill/>
                </a:ln>
                <a:solidFill>
                  <a:srgbClr val="FFFFFF"/>
                </a:solidFill>
                <a:effectLst/>
                <a:uLnTx/>
                <a:uFillTx/>
                <a:latin typeface="Arial" pitchFamily="34" charset="0"/>
                <a:ea typeface="Times New Roman" pitchFamily="18" charset="0"/>
                <a:cs typeface="Arial" pitchFamily="34" charset="0"/>
              </a:rPr>
              <a:t>Cognition and instruction</a:t>
            </a:r>
            <a:r>
              <a:rPr kumimoji="0" lang="en-US" b="1" i="0" u="none" strike="noStrike" kern="1200" cap="none" spc="0" normalizeH="0" baseline="0" noProof="0" dirty="0">
                <a:ln>
                  <a:noFill/>
                </a:ln>
                <a:solidFill>
                  <a:srgbClr val="FFFFFF"/>
                </a:solidFill>
                <a:effectLst/>
                <a:uLnTx/>
                <a:uFillTx/>
                <a:latin typeface="Arial" pitchFamily="34" charset="0"/>
                <a:ea typeface="Times New Roman" pitchFamily="18" charset="0"/>
                <a:cs typeface="Arial" pitchFamily="34" charset="0"/>
              </a:rPr>
              <a:t>,</a:t>
            </a:r>
            <a:r>
              <a:rPr kumimoji="0" lang="en-US" sz="1000" b="1" i="0" u="none" strike="noStrike" kern="1200" cap="none" spc="0" normalizeH="0" baseline="0" noProof="0" dirty="0">
                <a:ln>
                  <a:noFill/>
                </a:ln>
                <a:solidFill>
                  <a:srgbClr val="222222"/>
                </a:solidFill>
                <a:effectLst/>
                <a:uLnTx/>
                <a:uFillTx/>
                <a:latin typeface="Arial" pitchFamily="34" charset="0"/>
                <a:ea typeface="Times New Roman" pitchFamily="18" charset="0"/>
                <a:cs typeface="Arial" pitchFamily="34" charset="0"/>
              </a:rPr>
              <a:t> </a:t>
            </a:r>
            <a:r>
              <a:rPr kumimoji="0" lang="en-US" b="1" i="1" u="none" strike="noStrike" kern="1200" cap="none" spc="0" normalizeH="0" baseline="0" noProof="0" dirty="0">
                <a:ln>
                  <a:noFill/>
                </a:ln>
                <a:solidFill>
                  <a:srgbClr val="FFFFFF"/>
                </a:solidFill>
                <a:effectLst/>
                <a:uLnTx/>
                <a:uFillTx/>
                <a:latin typeface="Arial" pitchFamily="34" charset="0"/>
                <a:ea typeface="Times New Roman" pitchFamily="18" charset="0"/>
                <a:cs typeface="Arial" pitchFamily="34" charset="0"/>
              </a:rPr>
              <a:t>10</a:t>
            </a:r>
            <a:r>
              <a:rPr kumimoji="0" lang="en-US" b="1" i="0" u="none" strike="noStrike" kern="1200" cap="none" spc="0" normalizeH="0" baseline="0" noProof="0" dirty="0">
                <a:ln>
                  <a:noFill/>
                </a:ln>
                <a:solidFill>
                  <a:srgbClr val="FFFFFF"/>
                </a:solidFill>
                <a:effectLst/>
                <a:uLnTx/>
                <a:uFillTx/>
                <a:latin typeface="Arial" pitchFamily="34" charset="0"/>
                <a:ea typeface="Times New Roman" pitchFamily="18" charset="0"/>
                <a:cs typeface="Arial" pitchFamily="34" charset="0"/>
              </a:rPr>
              <a:t>(2-3), 105-225.</a:t>
            </a:r>
            <a:endParaRPr kumimoji="0" 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200581973"/>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2" name="Title 1"/>
          <p:cNvSpPr>
            <a:spLocks noGrp="1"/>
          </p:cNvSpPr>
          <p:nvPr>
            <p:ph type="title"/>
          </p:nvPr>
        </p:nvSpPr>
        <p:spPr>
          <a:xfrm>
            <a:off x="0" y="-10362"/>
            <a:ext cx="9144000" cy="1143000"/>
          </a:xfrm>
        </p:spPr>
        <p:txBody>
          <a:bodyPr/>
          <a:lstStyle/>
          <a:p>
            <a:r>
              <a:rPr lang="en-US" dirty="0">
                <a:solidFill>
                  <a:schemeClr val="tx1"/>
                </a:solidFill>
              </a:rPr>
              <a:t>As we learn, connections grow</a:t>
            </a:r>
            <a:endParaRPr lang="en-CA" dirty="0">
              <a:solidFill>
                <a:schemeClr val="tx1"/>
              </a:solidFill>
            </a:endParaRPr>
          </a:p>
        </p:txBody>
      </p:sp>
      <p:grpSp>
        <p:nvGrpSpPr>
          <p:cNvPr id="13" name="Group 12"/>
          <p:cNvGrpSpPr/>
          <p:nvPr/>
        </p:nvGrpSpPr>
        <p:grpSpPr>
          <a:xfrm>
            <a:off x="1163782" y="2121725"/>
            <a:ext cx="6317673" cy="3493326"/>
            <a:chOff x="1163782" y="2121725"/>
            <a:chExt cx="6317673" cy="3493326"/>
          </a:xfrm>
        </p:grpSpPr>
        <p:cxnSp>
          <p:nvCxnSpPr>
            <p:cNvPr id="9" name="Straight Connector 8"/>
            <p:cNvCxnSpPr/>
            <p:nvPr/>
          </p:nvCxnSpPr>
          <p:spPr bwMode="auto">
            <a:xfrm flipV="1">
              <a:off x="2666010" y="2410691"/>
              <a:ext cx="1858489" cy="570016"/>
            </a:xfrm>
            <a:prstGeom prst="line">
              <a:avLst/>
            </a:prstGeom>
            <a:solidFill>
              <a:schemeClr val="accent1"/>
            </a:solidFill>
            <a:ln w="95250" cap="flat" cmpd="sng" algn="ctr">
              <a:solidFill>
                <a:srgbClr val="FF0000"/>
              </a:solidFill>
              <a:prstDash val="solid"/>
              <a:round/>
              <a:headEnd type="none" w="med" len="med"/>
              <a:tailEnd type="none" w="med" len="med"/>
            </a:ln>
            <a:effectLst/>
          </p:spPr>
        </p:cxnSp>
        <p:cxnSp>
          <p:nvCxnSpPr>
            <p:cNvPr id="10" name="Straight Connector 9"/>
            <p:cNvCxnSpPr/>
            <p:nvPr/>
          </p:nvCxnSpPr>
          <p:spPr bwMode="auto">
            <a:xfrm>
              <a:off x="2687782" y="4356265"/>
              <a:ext cx="1812968" cy="581893"/>
            </a:xfrm>
            <a:prstGeom prst="line">
              <a:avLst/>
            </a:prstGeom>
            <a:solidFill>
              <a:schemeClr val="accent1"/>
            </a:solidFill>
            <a:ln w="60325" cap="flat" cmpd="sng" algn="ctr">
              <a:solidFill>
                <a:srgbClr val="FF0000"/>
              </a:solidFill>
              <a:prstDash val="solid"/>
              <a:round/>
              <a:headEnd type="none" w="med" len="med"/>
              <a:tailEnd type="none" w="med" len="med"/>
            </a:ln>
            <a:effectLst/>
          </p:spPr>
        </p:cxnSp>
        <p:cxnSp>
          <p:nvCxnSpPr>
            <p:cNvPr id="11" name="Straight Connector 10"/>
            <p:cNvCxnSpPr/>
            <p:nvPr/>
          </p:nvCxnSpPr>
          <p:spPr bwMode="auto">
            <a:xfrm>
              <a:off x="5797138" y="3487387"/>
              <a:ext cx="50471" cy="773877"/>
            </a:xfrm>
            <a:prstGeom prst="line">
              <a:avLst/>
            </a:prstGeom>
            <a:solidFill>
              <a:schemeClr val="accent1"/>
            </a:solidFill>
            <a:ln w="76200" cap="flat" cmpd="sng" algn="ctr">
              <a:solidFill>
                <a:srgbClr val="FF0000"/>
              </a:solidFill>
              <a:prstDash val="solid"/>
              <a:round/>
              <a:headEnd type="none" w="med" len="med"/>
              <a:tailEnd type="none" w="med" len="med"/>
            </a:ln>
            <a:effectLst/>
          </p:spPr>
        </p:cxnSp>
        <p:sp>
          <p:nvSpPr>
            <p:cNvPr id="6" name="Rounded Rectangle 5"/>
            <p:cNvSpPr/>
            <p:nvPr/>
          </p:nvSpPr>
          <p:spPr bwMode="auto">
            <a:xfrm>
              <a:off x="1163782" y="2980707"/>
              <a:ext cx="2778826" cy="1353787"/>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Force moves objects</a:t>
              </a:r>
              <a:endParaRPr kumimoji="0" lang="en-CA"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7" name="Rounded Rectangle 6"/>
            <p:cNvSpPr/>
            <p:nvPr/>
          </p:nvSpPr>
          <p:spPr bwMode="auto">
            <a:xfrm>
              <a:off x="4393869" y="4261264"/>
              <a:ext cx="3087586" cy="1353787"/>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Stronger influence wins</a:t>
              </a:r>
              <a:endParaRPr kumimoji="0" lang="en-CA"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8" name="Rounded Rectangle 7"/>
            <p:cNvSpPr/>
            <p:nvPr/>
          </p:nvSpPr>
          <p:spPr bwMode="auto">
            <a:xfrm>
              <a:off x="4370119" y="2121725"/>
              <a:ext cx="2992582" cy="1464623"/>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Increased resistance = less result</a:t>
              </a:r>
              <a:endParaRPr kumimoji="0" lang="en-CA"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grpSp>
    </p:spTree>
    <p:extLst>
      <p:ext uri="{BB962C8B-B14F-4D97-AF65-F5344CB8AC3E}">
        <p14:creationId xmlns:p14="http://schemas.microsoft.com/office/powerpoint/2010/main" val="711027664"/>
      </p:ext>
    </p:extLst>
  </p:cSld>
  <p:clrMapOvr>
    <a:masterClrMapping/>
  </p:clrMapOvr>
  <p:transition spd="med" advClick="0" advTm="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13"/>
                                        </p:tgtEl>
                                      </p:cBhvr>
                                      <p:by x="50000" y="50000"/>
                                    </p:animScale>
                                  </p:childTnLst>
                                </p:cTn>
                              </p:par>
                              <p:par>
                                <p:cTn id="7" presetID="49" presetClass="path" presetSubtype="0" accel="50000" decel="50000" fill="hold" nodeType="withEffect">
                                  <p:stCondLst>
                                    <p:cond delay="0"/>
                                  </p:stCondLst>
                                  <p:childTnLst>
                                    <p:animMotion origin="layout" path="M -3.05556E-6 1.48011E-6 L -0.23576 0.07007 " pathEditMode="relative" rAng="0" ptsTypes="AA">
                                      <p:cBhvr>
                                        <p:cTn id="8" dur="2000" fill="hold"/>
                                        <p:tgtEl>
                                          <p:spTgt spid="13"/>
                                        </p:tgtEl>
                                        <p:attrNameLst>
                                          <p:attrName>ppt_x</p:attrName>
                                          <p:attrName>ppt_y</p:attrName>
                                        </p:attrNameLst>
                                      </p:cBhvr>
                                      <p:rCtr x="-11800" y="3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2" name="Title 1"/>
          <p:cNvSpPr>
            <a:spLocks noGrp="1"/>
          </p:cNvSpPr>
          <p:nvPr>
            <p:ph type="title"/>
          </p:nvPr>
        </p:nvSpPr>
        <p:spPr>
          <a:xfrm>
            <a:off x="0" y="-10362"/>
            <a:ext cx="9144000" cy="1143000"/>
          </a:xfrm>
        </p:spPr>
        <p:txBody>
          <a:bodyPr/>
          <a:lstStyle/>
          <a:p>
            <a:r>
              <a:rPr lang="en-US" sz="3600" dirty="0">
                <a:solidFill>
                  <a:schemeClr val="tx1"/>
                </a:solidFill>
              </a:rPr>
              <a:t>Networks of knowledge resources form</a:t>
            </a:r>
            <a:endParaRPr lang="en-CA" sz="3600" dirty="0">
              <a:solidFill>
                <a:schemeClr val="tx1"/>
              </a:solidFill>
            </a:endParaRPr>
          </a:p>
        </p:txBody>
      </p:sp>
      <p:cxnSp>
        <p:nvCxnSpPr>
          <p:cNvPr id="9" name="Straight Connector 8"/>
          <p:cNvCxnSpPr>
            <a:stCxn id="6" idx="0"/>
          </p:cNvCxnSpPr>
          <p:nvPr/>
        </p:nvCxnSpPr>
        <p:spPr bwMode="auto">
          <a:xfrm flipV="1">
            <a:off x="1650671" y="3764478"/>
            <a:ext cx="486887" cy="415636"/>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0" name="Straight Connector 9"/>
          <p:cNvCxnSpPr>
            <a:stCxn id="6" idx="3"/>
            <a:endCxn id="7" idx="1"/>
          </p:cNvCxnSpPr>
          <p:nvPr/>
        </p:nvCxnSpPr>
        <p:spPr bwMode="auto">
          <a:xfrm>
            <a:off x="2327564" y="4530437"/>
            <a:ext cx="427511" cy="373084"/>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1" name="Straight Connector 10"/>
          <p:cNvCxnSpPr>
            <a:stCxn id="8" idx="2"/>
            <a:endCxn id="7" idx="0"/>
          </p:cNvCxnSpPr>
          <p:nvPr/>
        </p:nvCxnSpPr>
        <p:spPr bwMode="auto">
          <a:xfrm>
            <a:off x="2802577" y="3847606"/>
            <a:ext cx="706582" cy="688768"/>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22" name="Straight Connector 21"/>
          <p:cNvCxnSpPr>
            <a:endCxn id="17" idx="2"/>
          </p:cNvCxnSpPr>
          <p:nvPr/>
        </p:nvCxnSpPr>
        <p:spPr bwMode="auto">
          <a:xfrm flipV="1">
            <a:off x="2818410" y="2794661"/>
            <a:ext cx="665019" cy="314695"/>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29" name="Straight Connector 28"/>
          <p:cNvCxnSpPr>
            <a:stCxn id="17" idx="3"/>
            <a:endCxn id="21" idx="0"/>
          </p:cNvCxnSpPr>
          <p:nvPr/>
        </p:nvCxnSpPr>
        <p:spPr bwMode="auto">
          <a:xfrm>
            <a:off x="4290951" y="2420589"/>
            <a:ext cx="512619" cy="637308"/>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32" name="Straight Connector 31"/>
          <p:cNvCxnSpPr>
            <a:stCxn id="16" idx="3"/>
            <a:endCxn id="15" idx="0"/>
          </p:cNvCxnSpPr>
          <p:nvPr/>
        </p:nvCxnSpPr>
        <p:spPr bwMode="auto">
          <a:xfrm>
            <a:off x="6026727" y="1911929"/>
            <a:ext cx="568037" cy="637309"/>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35" name="Straight Connector 34"/>
          <p:cNvCxnSpPr>
            <a:stCxn id="15" idx="2"/>
            <a:endCxn id="20" idx="0"/>
          </p:cNvCxnSpPr>
          <p:nvPr/>
        </p:nvCxnSpPr>
        <p:spPr bwMode="auto">
          <a:xfrm>
            <a:off x="6594764" y="3297383"/>
            <a:ext cx="629392" cy="376052"/>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39" name="Straight Connector 38"/>
          <p:cNvCxnSpPr>
            <a:stCxn id="20" idx="2"/>
            <a:endCxn id="19" idx="0"/>
          </p:cNvCxnSpPr>
          <p:nvPr/>
        </p:nvCxnSpPr>
        <p:spPr bwMode="auto">
          <a:xfrm flipH="1">
            <a:off x="6973783" y="4421580"/>
            <a:ext cx="250373" cy="298859"/>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42" name="Straight Connector 41"/>
          <p:cNvCxnSpPr>
            <a:stCxn id="19" idx="1"/>
          </p:cNvCxnSpPr>
          <p:nvPr/>
        </p:nvCxnSpPr>
        <p:spPr bwMode="auto">
          <a:xfrm flipH="1">
            <a:off x="5759533" y="5144983"/>
            <a:ext cx="302816" cy="210788"/>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45" name="Straight Connector 44"/>
          <p:cNvCxnSpPr>
            <a:stCxn id="18" idx="2"/>
            <a:endCxn id="14" idx="0"/>
          </p:cNvCxnSpPr>
          <p:nvPr/>
        </p:nvCxnSpPr>
        <p:spPr bwMode="auto">
          <a:xfrm flipH="1">
            <a:off x="5046025" y="4841175"/>
            <a:ext cx="151407" cy="441367"/>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48" name="Straight Connector 47"/>
          <p:cNvCxnSpPr>
            <a:endCxn id="18" idx="0"/>
          </p:cNvCxnSpPr>
          <p:nvPr/>
        </p:nvCxnSpPr>
        <p:spPr bwMode="auto">
          <a:xfrm>
            <a:off x="4839196" y="3827818"/>
            <a:ext cx="358236" cy="265212"/>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50" name="Straight Connector 49"/>
          <p:cNvCxnSpPr/>
          <p:nvPr/>
        </p:nvCxnSpPr>
        <p:spPr bwMode="auto">
          <a:xfrm flipV="1">
            <a:off x="5642759" y="3241964"/>
            <a:ext cx="176150" cy="190013"/>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52" name="Straight Connector 51"/>
          <p:cNvCxnSpPr>
            <a:stCxn id="18" idx="3"/>
            <a:endCxn id="20" idx="1"/>
          </p:cNvCxnSpPr>
          <p:nvPr/>
        </p:nvCxnSpPr>
        <p:spPr bwMode="auto">
          <a:xfrm flipV="1">
            <a:off x="6004954" y="4047508"/>
            <a:ext cx="411679" cy="419595"/>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55" name="Straight Connector 54"/>
          <p:cNvCxnSpPr>
            <a:stCxn id="19" idx="1"/>
            <a:endCxn id="6" idx="3"/>
          </p:cNvCxnSpPr>
          <p:nvPr/>
        </p:nvCxnSpPr>
        <p:spPr bwMode="auto">
          <a:xfrm flipH="1" flipV="1">
            <a:off x="2327564" y="4530437"/>
            <a:ext cx="3734785" cy="614546"/>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58" name="Straight Connector 57"/>
          <p:cNvCxnSpPr>
            <a:stCxn id="19" idx="1"/>
            <a:endCxn id="17" idx="2"/>
          </p:cNvCxnSpPr>
          <p:nvPr/>
        </p:nvCxnSpPr>
        <p:spPr bwMode="auto">
          <a:xfrm flipH="1" flipV="1">
            <a:off x="3483429" y="2794661"/>
            <a:ext cx="2578920" cy="2350322"/>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61" name="Straight Connector 60"/>
          <p:cNvCxnSpPr>
            <a:stCxn id="20" idx="1"/>
            <a:endCxn id="16" idx="2"/>
          </p:cNvCxnSpPr>
          <p:nvPr/>
        </p:nvCxnSpPr>
        <p:spPr bwMode="auto">
          <a:xfrm flipH="1" flipV="1">
            <a:off x="5219205" y="2286001"/>
            <a:ext cx="1197428" cy="1761507"/>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64" name="Straight Connector 63"/>
          <p:cNvCxnSpPr>
            <a:stCxn id="21" idx="1"/>
            <a:endCxn id="7" idx="0"/>
          </p:cNvCxnSpPr>
          <p:nvPr/>
        </p:nvCxnSpPr>
        <p:spPr bwMode="auto">
          <a:xfrm flipH="1">
            <a:off x="3509159" y="3431970"/>
            <a:ext cx="486888" cy="1104404"/>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67" name="Straight Connector 66"/>
          <p:cNvCxnSpPr>
            <a:stCxn id="21" idx="3"/>
            <a:endCxn id="19" idx="0"/>
          </p:cNvCxnSpPr>
          <p:nvPr/>
        </p:nvCxnSpPr>
        <p:spPr bwMode="auto">
          <a:xfrm>
            <a:off x="5611092" y="3431970"/>
            <a:ext cx="1362691" cy="1288469"/>
          </a:xfrm>
          <a:prstGeom prst="line">
            <a:avLst/>
          </a:prstGeom>
          <a:solidFill>
            <a:schemeClr val="accent1"/>
          </a:solidFill>
          <a:ln w="76200" cap="flat" cmpd="sng" algn="ctr">
            <a:solidFill>
              <a:srgbClr val="FF0000"/>
            </a:solidFill>
            <a:prstDash val="solid"/>
            <a:round/>
            <a:headEnd type="none" w="med" len="med"/>
            <a:tailEnd type="none" w="med" len="med"/>
          </a:ln>
          <a:effectLst/>
        </p:spPr>
      </p:cxnSp>
      <p:grpSp>
        <p:nvGrpSpPr>
          <p:cNvPr id="71" name="Group 70"/>
          <p:cNvGrpSpPr/>
          <p:nvPr/>
        </p:nvGrpSpPr>
        <p:grpSpPr>
          <a:xfrm>
            <a:off x="973777" y="1537856"/>
            <a:ext cx="7057901" cy="4613562"/>
            <a:chOff x="973777" y="1537856"/>
            <a:chExt cx="7057901" cy="4613562"/>
          </a:xfrm>
        </p:grpSpPr>
        <p:sp>
          <p:nvSpPr>
            <p:cNvPr id="6" name="Rounded Rectangle 5"/>
            <p:cNvSpPr/>
            <p:nvPr/>
          </p:nvSpPr>
          <p:spPr bwMode="auto">
            <a:xfrm>
              <a:off x="973777" y="4180114"/>
              <a:ext cx="1353787" cy="7006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F </a:t>
              </a: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sym typeface="Symbol"/>
                </a:rPr>
                <a:t></a:t>
              </a: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 motion</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7" name="Rounded Rectangle 6"/>
            <p:cNvSpPr/>
            <p:nvPr/>
          </p:nvSpPr>
          <p:spPr bwMode="auto">
            <a:xfrm>
              <a:off x="2755075" y="4536374"/>
              <a:ext cx="1508167" cy="734293"/>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Stronger wins</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8" name="Rounded Rectangle 7"/>
            <p:cNvSpPr/>
            <p:nvPr/>
          </p:nvSpPr>
          <p:spPr bwMode="auto">
            <a:xfrm>
              <a:off x="1995054" y="3099461"/>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R </a:t>
              </a: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sym typeface="Symbol"/>
                </a:rPr>
                <a:t>, motion </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4" name="Rounded Rectangle 13"/>
            <p:cNvSpPr/>
            <p:nvPr/>
          </p:nvSpPr>
          <p:spPr bwMode="auto">
            <a:xfrm>
              <a:off x="4132614" y="5282542"/>
              <a:ext cx="1826822" cy="868876"/>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More effort = more resistance</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5" name="Rounded Rectangle 14"/>
            <p:cNvSpPr/>
            <p:nvPr/>
          </p:nvSpPr>
          <p:spPr bwMode="auto">
            <a:xfrm>
              <a:off x="5684322" y="2549238"/>
              <a:ext cx="1820883"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Heavy things  resist</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6" name="Rounded Rectangle 15"/>
            <p:cNvSpPr/>
            <p:nvPr/>
          </p:nvSpPr>
          <p:spPr bwMode="auto">
            <a:xfrm>
              <a:off x="4411682" y="1537856"/>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Force spins</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7" name="Rounded Rectangle 16"/>
            <p:cNvSpPr/>
            <p:nvPr/>
          </p:nvSpPr>
          <p:spPr bwMode="auto">
            <a:xfrm>
              <a:off x="2675906" y="2046516"/>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Force deflects</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8" name="Rounded Rectangle 17"/>
            <p:cNvSpPr/>
            <p:nvPr/>
          </p:nvSpPr>
          <p:spPr bwMode="auto">
            <a:xfrm>
              <a:off x="4389909" y="4093030"/>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Change takes time</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9" name="Rounded Rectangle 18"/>
            <p:cNvSpPr/>
            <p:nvPr/>
          </p:nvSpPr>
          <p:spPr bwMode="auto">
            <a:xfrm>
              <a:off x="6062349" y="4720439"/>
              <a:ext cx="1822868" cy="849088"/>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Objects squish with force</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20" name="Rounded Rectangle 19"/>
            <p:cNvSpPr/>
            <p:nvPr/>
          </p:nvSpPr>
          <p:spPr bwMode="auto">
            <a:xfrm>
              <a:off x="6416633" y="3673435"/>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Opposites cancel</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21" name="Rounded Rectangle 20"/>
            <p:cNvSpPr/>
            <p:nvPr/>
          </p:nvSpPr>
          <p:spPr bwMode="auto">
            <a:xfrm>
              <a:off x="3996047" y="3057897"/>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Motion dies away</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grpSp>
      <p:cxnSp>
        <p:nvCxnSpPr>
          <p:cNvPr id="88" name="Straight Connector 87"/>
          <p:cNvCxnSpPr>
            <a:stCxn id="16" idx="2"/>
            <a:endCxn id="21" idx="0"/>
          </p:cNvCxnSpPr>
          <p:nvPr/>
        </p:nvCxnSpPr>
        <p:spPr bwMode="auto">
          <a:xfrm flipH="1">
            <a:off x="4803570" y="2286001"/>
            <a:ext cx="415635" cy="771896"/>
          </a:xfrm>
          <a:prstGeom prst="line">
            <a:avLst/>
          </a:prstGeom>
          <a:solidFill>
            <a:schemeClr val="accent1"/>
          </a:solidFill>
          <a:ln w="762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2478090553"/>
      </p:ext>
    </p:extLst>
  </p:cSld>
  <p:clrMapOvr>
    <a:masterClrMapping/>
  </p:clrMapOvr>
  <p:transition spd="med" advClick="0">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 result"/>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66000"/>
                    </a14:imgEffect>
                  </a14:imgLayer>
                </a14:imgProps>
              </a:ext>
            </a:extLst>
          </a:blip>
          <a:srcRect l="18302" t="3290" r="18289" b="13767"/>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sz="6000" dirty="0"/>
              <a:t>Prior Knowledge</a:t>
            </a:r>
            <a:endParaRPr lang="en-CA" sz="6000" dirty="0"/>
          </a:p>
        </p:txBody>
      </p:sp>
      <p:sp>
        <p:nvSpPr>
          <p:cNvPr id="37" name="Content Placeholder 36"/>
          <p:cNvSpPr>
            <a:spLocks noGrp="1"/>
          </p:cNvSpPr>
          <p:nvPr>
            <p:ph idx="1"/>
          </p:nvPr>
        </p:nvSpPr>
        <p:spPr>
          <a:xfrm>
            <a:off x="233916" y="1140031"/>
            <a:ext cx="8676168" cy="1794555"/>
          </a:xfrm>
          <a:noFill/>
        </p:spPr>
        <p:txBody>
          <a:bodyPr/>
          <a:lstStyle/>
          <a:p>
            <a:pPr marL="0" indent="0" algn="ctr">
              <a:buNone/>
            </a:pPr>
            <a:r>
              <a:rPr lang="en-US" sz="3600" dirty="0"/>
              <a:t>We make sense of </a:t>
            </a:r>
            <a:r>
              <a:rPr lang="en-US" sz="3600" dirty="0">
                <a:solidFill>
                  <a:srgbClr val="92D050"/>
                </a:solidFill>
              </a:rPr>
              <a:t>new ideas </a:t>
            </a:r>
            <a:r>
              <a:rPr lang="en-US" sz="3600" dirty="0"/>
              <a:t>by making connections to our </a:t>
            </a:r>
          </a:p>
          <a:p>
            <a:pPr marL="0" indent="0" algn="ctr">
              <a:spcBef>
                <a:spcPts val="0"/>
              </a:spcBef>
              <a:buNone/>
            </a:pPr>
            <a:r>
              <a:rPr lang="en-US" sz="3600" dirty="0">
                <a:solidFill>
                  <a:srgbClr val="92D050"/>
                </a:solidFill>
              </a:rPr>
              <a:t>prior knowledge</a:t>
            </a:r>
            <a:endParaRPr lang="en-US" sz="3600" dirty="0"/>
          </a:p>
          <a:p>
            <a:pPr marL="0" indent="0" algn="ctr">
              <a:buNone/>
            </a:pPr>
            <a:endParaRPr lang="en-US" sz="3600" dirty="0"/>
          </a:p>
          <a:p>
            <a:pPr>
              <a:buNone/>
            </a:pPr>
            <a:endParaRPr lang="en-CA" sz="3600" dirty="0"/>
          </a:p>
        </p:txBody>
      </p:sp>
      <p:grpSp>
        <p:nvGrpSpPr>
          <p:cNvPr id="3" name="Group 2"/>
          <p:cNvGrpSpPr/>
          <p:nvPr/>
        </p:nvGrpSpPr>
        <p:grpSpPr>
          <a:xfrm>
            <a:off x="457200" y="3098516"/>
            <a:ext cx="7836198" cy="3546833"/>
            <a:chOff x="457200" y="3098516"/>
            <a:chExt cx="7836198" cy="3546833"/>
          </a:xfrm>
        </p:grpSpPr>
        <p:sp>
          <p:nvSpPr>
            <p:cNvPr id="6" name="Content Placeholder 36"/>
            <p:cNvSpPr txBox="1">
              <a:spLocks/>
            </p:cNvSpPr>
            <p:nvPr/>
          </p:nvSpPr>
          <p:spPr bwMode="auto">
            <a:xfrm>
              <a:off x="457200" y="3537284"/>
              <a:ext cx="4898571" cy="31080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b="1">
                  <a:solidFill>
                    <a:schemeClr val="tx1"/>
                  </a:solidFill>
                  <a:effectLst>
                    <a:outerShdw blurRad="38100" dist="38100" dir="2700000" algn="tl">
                      <a:srgbClr val="000000"/>
                    </a:outerShdw>
                  </a:effectLst>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b="1">
                  <a:solidFill>
                    <a:schemeClr val="tx1"/>
                  </a:solidFill>
                  <a:effectLst>
                    <a:outerShdw blurRad="38100" dist="38100" dir="2700000" algn="tl">
                      <a:srgbClr val="000000"/>
                    </a:outerShdw>
                  </a:effectLst>
                  <a:latin typeface="Arial" pitchFamily="34" charset="0"/>
                  <a:cs typeface="Arial" pitchFamily="34" charset="0"/>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b="1">
                  <a:solidFill>
                    <a:schemeClr val="tx1"/>
                  </a:solidFill>
                  <a:effectLst>
                    <a:outerShdw blurRad="38100" dist="38100" dir="2700000" algn="tl">
                      <a:srgbClr val="000000"/>
                    </a:outerShdw>
                  </a:effectLst>
                  <a:latin typeface="Arial" pitchFamily="34" charset="0"/>
                  <a:cs typeface="Arial" pitchFamily="34" charset="0"/>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marR="0" lvl="0" indent="0" algn="ctr" defTabSz="914400" rtl="0" eaLnBrk="0" fontAlgn="base" latinLnBrk="0" hangingPunct="0">
                <a:lnSpc>
                  <a:spcPct val="100000"/>
                </a:lnSpc>
                <a:spcBef>
                  <a:spcPts val="0"/>
                </a:spcBef>
                <a:spcAft>
                  <a:spcPct val="0"/>
                </a:spcAft>
                <a:buClr>
                  <a:srgbClr val="FFCC00"/>
                </a:buClr>
                <a:buSzPct val="70000"/>
                <a:buFont typeface="Wingdings" pitchFamily="2" charset="2"/>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n-ea"/>
                  <a:cs typeface="Arial" pitchFamily="34" charset="0"/>
                </a:rPr>
                <a:t>If prior knowledge</a:t>
              </a:r>
            </a:p>
            <a:p>
              <a:pPr marL="0" marR="0" lvl="0" indent="0" algn="ctr" defTabSz="914400" rtl="0" eaLnBrk="0" fontAlgn="base" latinLnBrk="0" hangingPunct="0">
                <a:lnSpc>
                  <a:spcPct val="100000"/>
                </a:lnSpc>
                <a:spcBef>
                  <a:spcPts val="0"/>
                </a:spcBef>
                <a:spcAft>
                  <a:spcPct val="0"/>
                </a:spcAft>
                <a:buClr>
                  <a:srgbClr val="FFCC00"/>
                </a:buClr>
                <a:buSzPct val="70000"/>
                <a:buFont typeface="Wingdings" pitchFamily="2" charset="2"/>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n-ea"/>
                  <a:cs typeface="Arial" pitchFamily="34" charset="0"/>
                </a:rPr>
                <a:t>is not ready, students</a:t>
              </a:r>
            </a:p>
            <a:p>
              <a:pPr marL="0" marR="0" lvl="0" indent="0" algn="ctr" defTabSz="914400" rtl="0" eaLnBrk="0" fontAlgn="base" latinLnBrk="0" hangingPunct="0">
                <a:lnSpc>
                  <a:spcPct val="100000"/>
                </a:lnSpc>
                <a:spcBef>
                  <a:spcPts val="0"/>
                </a:spcBef>
                <a:spcAft>
                  <a:spcPct val="0"/>
                </a:spcAft>
                <a:buClr>
                  <a:srgbClr val="FFCC00"/>
                </a:buClr>
                <a:buSzPct val="70000"/>
                <a:buFont typeface="Wingdings" pitchFamily="2" charset="2"/>
                <a:buNone/>
                <a:tabLst/>
                <a:defRPr/>
              </a:pPr>
              <a:r>
                <a:rPr kumimoji="0" lang="en-US" sz="3600" b="1" i="0" u="none" strike="noStrike" kern="1200" cap="none" spc="0" normalizeH="0" baseline="0" noProof="0" dirty="0">
                  <a:ln>
                    <a:noFill/>
                  </a:ln>
                  <a:solidFill>
                    <a:srgbClr val="FFD629"/>
                  </a:solidFill>
                  <a:effectLst>
                    <a:outerShdw blurRad="38100" dist="38100" dir="2700000" algn="tl">
                      <a:srgbClr val="000000"/>
                    </a:outerShdw>
                  </a:effectLst>
                  <a:uLnTx/>
                  <a:uFillTx/>
                  <a:latin typeface="Arial" pitchFamily="34" charset="0"/>
                  <a:ea typeface="+mn-ea"/>
                  <a:cs typeface="Arial" pitchFamily="34" charset="0"/>
                </a:rPr>
                <a:t>cannot make use </a:t>
              </a:r>
            </a:p>
            <a:p>
              <a:pPr marL="0" marR="0" lvl="0" indent="0" algn="ctr" defTabSz="914400" rtl="0" eaLnBrk="0" fontAlgn="base" latinLnBrk="0" hangingPunct="0">
                <a:lnSpc>
                  <a:spcPct val="100000"/>
                </a:lnSpc>
                <a:spcBef>
                  <a:spcPts val="0"/>
                </a:spcBef>
                <a:spcAft>
                  <a:spcPct val="0"/>
                </a:spcAft>
                <a:buClr>
                  <a:srgbClr val="FFCC00"/>
                </a:buClr>
                <a:buSzPct val="70000"/>
                <a:buFont typeface="Wingdings" pitchFamily="2" charset="2"/>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n-ea"/>
                  <a:cs typeface="Arial" pitchFamily="34" charset="0"/>
                </a:rPr>
                <a:t>of expert knowledge.</a:t>
              </a:r>
            </a:p>
            <a:p>
              <a:pPr marL="0" marR="0" lvl="0" indent="0" algn="ctr" defTabSz="914400" rtl="0" eaLnBrk="0" fontAlgn="base" latinLnBrk="0" hangingPunct="0">
                <a:lnSpc>
                  <a:spcPct val="100000"/>
                </a:lnSpc>
                <a:spcBef>
                  <a:spcPct val="20000"/>
                </a:spcBef>
                <a:spcAft>
                  <a:spcPct val="0"/>
                </a:spcAft>
                <a:buClr>
                  <a:srgbClr val="FFCC00"/>
                </a:buClr>
                <a:buSzPct val="70000"/>
                <a:buFont typeface="Wingdings" pitchFamily="2" charset="2"/>
                <a:buNone/>
                <a:tabLst/>
                <a:defRPr/>
              </a:pPr>
              <a:endParaRPr kumimoji="0" lang="en-US" sz="3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n-ea"/>
                <a:cs typeface="Arial" pitchFamily="34" charset="0"/>
              </a:endParaRPr>
            </a:p>
            <a:p>
              <a:pPr marL="342900" marR="0" lvl="0" indent="-342900" algn="ctr" defTabSz="914400" rtl="0" eaLnBrk="0" fontAlgn="base" latinLnBrk="0" hangingPunct="0">
                <a:lnSpc>
                  <a:spcPct val="100000"/>
                </a:lnSpc>
                <a:spcBef>
                  <a:spcPct val="20000"/>
                </a:spcBef>
                <a:spcAft>
                  <a:spcPct val="0"/>
                </a:spcAft>
                <a:buClr>
                  <a:srgbClr val="FFCC00"/>
                </a:buClr>
                <a:buSzPct val="70000"/>
                <a:buFont typeface="Wingdings" pitchFamily="2" charset="2"/>
                <a:buNone/>
                <a:tabLst/>
                <a:defRPr/>
              </a:pPr>
              <a:endParaRPr kumimoji="0" lang="en-CA" sz="3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n-ea"/>
                <a:cs typeface="Arial" pitchFamily="34" charset="0"/>
              </a:endParaRPr>
            </a:p>
          </p:txBody>
        </p:sp>
        <p:pic>
          <p:nvPicPr>
            <p:cNvPr id="1026" name="Picture 2" descr="Image resul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953" t="36476"/>
            <a:stretch/>
          </p:blipFill>
          <p:spPr bwMode="auto">
            <a:xfrm rot="16200000">
              <a:off x="5207384" y="3395405"/>
              <a:ext cx="3382903" cy="27891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80882621"/>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fade">
                                      <p:cBhvr>
                                        <p:cTn id="7" dur="500"/>
                                        <p:tgtEl>
                                          <p:spTgt spid="3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7">
                                            <p:txEl>
                                              <p:pRg st="1" end="1"/>
                                            </p:txEl>
                                          </p:spTgt>
                                        </p:tgtEl>
                                        <p:attrNameLst>
                                          <p:attrName>style.visibility</p:attrName>
                                        </p:attrNameLst>
                                      </p:cBhvr>
                                      <p:to>
                                        <p:strVal val="visible"/>
                                      </p:to>
                                    </p:set>
                                    <p:animEffect transition="in" filter="fade">
                                      <p:cBhvr>
                                        <p:cTn id="10" dur="500"/>
                                        <p:tgtEl>
                                          <p:spTgt spid="3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bwMode="auto">
          <a:xfrm>
            <a:off x="-1" y="0"/>
            <a:ext cx="2481943" cy="6858000"/>
          </a:xfrm>
          <a:prstGeom prst="rect">
            <a:avLst/>
          </a:prstGeom>
          <a:solidFill>
            <a:srgbClr val="000000"/>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pic>
        <p:nvPicPr>
          <p:cNvPr id="21506" name="Picture 1"/>
          <p:cNvPicPr>
            <a:picLocks noChangeAspect="1" noChangeArrowheads="1"/>
          </p:cNvPicPr>
          <p:nvPr/>
        </p:nvPicPr>
        <p:blipFill rotWithShape="1">
          <a:blip r:embed="rId3" cstate="print"/>
          <a:srcRect l="24528" t="12743" r="17423" b="46084"/>
          <a:stretch/>
        </p:blipFill>
        <p:spPr bwMode="auto">
          <a:xfrm>
            <a:off x="-1" y="92578"/>
            <a:ext cx="7914291" cy="6765422"/>
          </a:xfrm>
          <a:prstGeom prst="rect">
            <a:avLst/>
          </a:prstGeom>
          <a:noFill/>
          <a:ln w="9525">
            <a:noFill/>
            <a:round/>
            <a:headEnd/>
            <a:tailEnd/>
          </a:ln>
        </p:spPr>
      </p:pic>
      <p:sp>
        <p:nvSpPr>
          <p:cNvPr id="20" name="Rectangle 19"/>
          <p:cNvSpPr/>
          <p:nvPr/>
        </p:nvSpPr>
        <p:spPr bwMode="auto">
          <a:xfrm>
            <a:off x="3133076" y="2456368"/>
            <a:ext cx="2877848" cy="2103284"/>
          </a:xfrm>
          <a:prstGeom prst="rect">
            <a:avLst/>
          </a:prstGeom>
          <a:solidFill>
            <a:schemeClr val="tx1"/>
          </a:solidFill>
          <a:ln w="762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Scientific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Model of Learning</a:t>
            </a:r>
            <a:endPar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grpSp>
        <p:nvGrpSpPr>
          <p:cNvPr id="24" name="Group 23"/>
          <p:cNvGrpSpPr/>
          <p:nvPr/>
        </p:nvGrpSpPr>
        <p:grpSpPr>
          <a:xfrm>
            <a:off x="525378" y="382620"/>
            <a:ext cx="3020235" cy="2073748"/>
            <a:chOff x="5523684" y="672661"/>
            <a:chExt cx="3020235" cy="2073748"/>
          </a:xfrm>
        </p:grpSpPr>
        <p:sp>
          <p:nvSpPr>
            <p:cNvPr id="21" name="Rectangle 20"/>
            <p:cNvSpPr/>
            <p:nvPr/>
          </p:nvSpPr>
          <p:spPr bwMode="auto">
            <a:xfrm>
              <a:off x="5523684" y="672661"/>
              <a:ext cx="2877848" cy="1453845"/>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Brain Workings</a:t>
              </a:r>
              <a:endPar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23" name="Straight Connector 22"/>
            <p:cNvCxnSpPr>
              <a:cxnSpLocks/>
            </p:cNvCxnSpPr>
            <p:nvPr/>
          </p:nvCxnSpPr>
          <p:spPr bwMode="auto">
            <a:xfrm flipH="1" flipV="1">
              <a:off x="7653415" y="2126506"/>
              <a:ext cx="890504" cy="619903"/>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grpSp>
        <p:nvGrpSpPr>
          <p:cNvPr id="8" name="Group 7"/>
          <p:cNvGrpSpPr/>
          <p:nvPr/>
        </p:nvGrpSpPr>
        <p:grpSpPr>
          <a:xfrm>
            <a:off x="5491016" y="476198"/>
            <a:ext cx="3097495" cy="1980170"/>
            <a:chOff x="4689182" y="1417187"/>
            <a:chExt cx="3097495" cy="1980170"/>
          </a:xfrm>
        </p:grpSpPr>
        <p:sp>
          <p:nvSpPr>
            <p:cNvPr id="9" name="Rectangle 8"/>
            <p:cNvSpPr/>
            <p:nvPr/>
          </p:nvSpPr>
          <p:spPr bwMode="auto">
            <a:xfrm>
              <a:off x="4766442" y="1417187"/>
              <a:ext cx="3020235" cy="1453845"/>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Emotion</a:t>
              </a:r>
              <a:endPar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10" name="Straight Connector 9"/>
            <p:cNvCxnSpPr>
              <a:cxnSpLocks/>
            </p:cNvCxnSpPr>
            <p:nvPr/>
          </p:nvCxnSpPr>
          <p:spPr bwMode="auto">
            <a:xfrm flipH="1">
              <a:off x="4689182" y="2858743"/>
              <a:ext cx="643971" cy="538614"/>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grpSp>
        <p:nvGrpSpPr>
          <p:cNvPr id="11" name="Group 10"/>
          <p:cNvGrpSpPr/>
          <p:nvPr/>
        </p:nvGrpSpPr>
        <p:grpSpPr>
          <a:xfrm>
            <a:off x="667763" y="4559652"/>
            <a:ext cx="3020235" cy="2073748"/>
            <a:chOff x="2333844" y="779502"/>
            <a:chExt cx="3020235" cy="2073748"/>
          </a:xfrm>
        </p:grpSpPr>
        <p:sp>
          <p:nvSpPr>
            <p:cNvPr id="12" name="Rectangle 11"/>
            <p:cNvSpPr/>
            <p:nvPr/>
          </p:nvSpPr>
          <p:spPr bwMode="auto">
            <a:xfrm>
              <a:off x="2333844" y="1399405"/>
              <a:ext cx="3020235" cy="1453845"/>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Prior Knowledge</a:t>
              </a:r>
              <a:endPar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13" name="Straight Connector 12"/>
            <p:cNvCxnSpPr>
              <a:cxnSpLocks/>
              <a:stCxn id="12" idx="0"/>
            </p:cNvCxnSpPr>
            <p:nvPr/>
          </p:nvCxnSpPr>
          <p:spPr bwMode="auto">
            <a:xfrm flipV="1">
              <a:off x="3843962" y="779502"/>
              <a:ext cx="1510117" cy="619903"/>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spTree>
    <p:extLst>
      <p:ext uri="{BB962C8B-B14F-4D97-AF65-F5344CB8AC3E}">
        <p14:creationId xmlns:p14="http://schemas.microsoft.com/office/powerpoint/2010/main" val="3325476868"/>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2" name="Title 1"/>
          <p:cNvSpPr>
            <a:spLocks noGrp="1"/>
          </p:cNvSpPr>
          <p:nvPr>
            <p:ph type="title"/>
          </p:nvPr>
        </p:nvSpPr>
        <p:spPr>
          <a:xfrm>
            <a:off x="0" y="-10362"/>
            <a:ext cx="9144000" cy="1143000"/>
          </a:xfrm>
        </p:spPr>
        <p:txBody>
          <a:bodyPr/>
          <a:lstStyle/>
          <a:p>
            <a:r>
              <a:rPr lang="en-US" sz="5400" dirty="0">
                <a:solidFill>
                  <a:srgbClr val="FFD629"/>
                </a:solidFill>
              </a:rPr>
              <a:t>How to make connections?</a:t>
            </a:r>
            <a:endParaRPr lang="en-CA" sz="5400" dirty="0">
              <a:solidFill>
                <a:srgbClr val="FFD629"/>
              </a:solidFill>
            </a:endParaRPr>
          </a:p>
        </p:txBody>
      </p:sp>
      <p:cxnSp>
        <p:nvCxnSpPr>
          <p:cNvPr id="29" name="Straight Connector 28"/>
          <p:cNvCxnSpPr>
            <a:stCxn id="17" idx="3"/>
            <a:endCxn id="21" idx="0"/>
          </p:cNvCxnSpPr>
          <p:nvPr/>
        </p:nvCxnSpPr>
        <p:spPr bwMode="auto">
          <a:xfrm>
            <a:off x="4290951" y="2420589"/>
            <a:ext cx="512619" cy="637308"/>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39" name="Straight Connector 38"/>
          <p:cNvCxnSpPr>
            <a:stCxn id="20" idx="2"/>
            <a:endCxn id="19" idx="0"/>
          </p:cNvCxnSpPr>
          <p:nvPr/>
        </p:nvCxnSpPr>
        <p:spPr bwMode="auto">
          <a:xfrm flipH="1">
            <a:off x="6973783" y="4421580"/>
            <a:ext cx="250373" cy="298859"/>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42" name="Straight Connector 41"/>
          <p:cNvCxnSpPr>
            <a:stCxn id="19" idx="1"/>
          </p:cNvCxnSpPr>
          <p:nvPr/>
        </p:nvCxnSpPr>
        <p:spPr bwMode="auto">
          <a:xfrm flipH="1">
            <a:off x="5759533" y="5144983"/>
            <a:ext cx="302816" cy="210788"/>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45" name="Straight Connector 44"/>
          <p:cNvCxnSpPr>
            <a:stCxn id="18" idx="2"/>
            <a:endCxn id="14" idx="0"/>
          </p:cNvCxnSpPr>
          <p:nvPr/>
        </p:nvCxnSpPr>
        <p:spPr bwMode="auto">
          <a:xfrm flipH="1">
            <a:off x="5046025" y="4841175"/>
            <a:ext cx="151407" cy="441367"/>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48" name="Straight Connector 47"/>
          <p:cNvCxnSpPr>
            <a:endCxn id="18" idx="0"/>
          </p:cNvCxnSpPr>
          <p:nvPr/>
        </p:nvCxnSpPr>
        <p:spPr bwMode="auto">
          <a:xfrm>
            <a:off x="4839196" y="3827818"/>
            <a:ext cx="358236" cy="265212"/>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52" name="Straight Connector 51"/>
          <p:cNvCxnSpPr>
            <a:stCxn id="18" idx="3"/>
            <a:endCxn id="20" idx="1"/>
          </p:cNvCxnSpPr>
          <p:nvPr/>
        </p:nvCxnSpPr>
        <p:spPr bwMode="auto">
          <a:xfrm flipV="1">
            <a:off x="6004954" y="4047508"/>
            <a:ext cx="411679" cy="419595"/>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58" name="Straight Connector 57"/>
          <p:cNvCxnSpPr>
            <a:stCxn id="19" idx="1"/>
            <a:endCxn id="17" idx="2"/>
          </p:cNvCxnSpPr>
          <p:nvPr/>
        </p:nvCxnSpPr>
        <p:spPr bwMode="auto">
          <a:xfrm flipH="1" flipV="1">
            <a:off x="3483429" y="2794661"/>
            <a:ext cx="2578920" cy="2350322"/>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64" name="Straight Connector 63"/>
          <p:cNvCxnSpPr>
            <a:stCxn id="21" idx="1"/>
            <a:endCxn id="7" idx="0"/>
          </p:cNvCxnSpPr>
          <p:nvPr/>
        </p:nvCxnSpPr>
        <p:spPr bwMode="auto">
          <a:xfrm flipH="1">
            <a:off x="3509159" y="3431970"/>
            <a:ext cx="486888" cy="1104404"/>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67" name="Straight Connector 66"/>
          <p:cNvCxnSpPr>
            <a:cxnSpLocks/>
            <a:stCxn id="21" idx="3"/>
          </p:cNvCxnSpPr>
          <p:nvPr/>
        </p:nvCxnSpPr>
        <p:spPr bwMode="auto">
          <a:xfrm>
            <a:off x="5611092" y="3431970"/>
            <a:ext cx="805541" cy="1288469"/>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88" name="Straight Connector 87"/>
          <p:cNvCxnSpPr>
            <a:stCxn id="16" idx="2"/>
            <a:endCxn id="21" idx="0"/>
          </p:cNvCxnSpPr>
          <p:nvPr/>
        </p:nvCxnSpPr>
        <p:spPr bwMode="auto">
          <a:xfrm flipH="1">
            <a:off x="4803570" y="2286001"/>
            <a:ext cx="415635" cy="771896"/>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E17C10B0-EA61-4275-9042-35FC13581E22}"/>
              </a:ext>
            </a:extLst>
          </p:cNvPr>
          <p:cNvCxnSpPr>
            <a:cxnSpLocks/>
            <a:endCxn id="6" idx="0"/>
          </p:cNvCxnSpPr>
          <p:nvPr/>
        </p:nvCxnSpPr>
        <p:spPr bwMode="auto">
          <a:xfrm flipH="1">
            <a:off x="1650671" y="3806042"/>
            <a:ext cx="462148" cy="374072"/>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67E2541B-5C02-472D-B645-424A79E19604}"/>
              </a:ext>
            </a:extLst>
          </p:cNvPr>
          <p:cNvCxnSpPr>
            <a:cxnSpLocks/>
            <a:stCxn id="16" idx="2"/>
            <a:endCxn id="18" idx="0"/>
          </p:cNvCxnSpPr>
          <p:nvPr/>
        </p:nvCxnSpPr>
        <p:spPr bwMode="auto">
          <a:xfrm flipH="1">
            <a:off x="5197432" y="2286001"/>
            <a:ext cx="21773" cy="1807029"/>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D7DACA66-E50D-48DA-8AEA-13591E927985}"/>
              </a:ext>
            </a:extLst>
          </p:cNvPr>
          <p:cNvCxnSpPr>
            <a:cxnSpLocks/>
            <a:stCxn id="18" idx="1"/>
          </p:cNvCxnSpPr>
          <p:nvPr/>
        </p:nvCxnSpPr>
        <p:spPr bwMode="auto">
          <a:xfrm flipH="1">
            <a:off x="4168236" y="4467103"/>
            <a:ext cx="221673" cy="175823"/>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D35EACC3-5859-4BA2-B93E-91AD5DDA2795}"/>
              </a:ext>
            </a:extLst>
          </p:cNvPr>
          <p:cNvCxnSpPr>
            <a:cxnSpLocks/>
          </p:cNvCxnSpPr>
          <p:nvPr/>
        </p:nvCxnSpPr>
        <p:spPr bwMode="auto">
          <a:xfrm>
            <a:off x="4132614" y="5214254"/>
            <a:ext cx="130629" cy="141517"/>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5D32EF6B-9272-4428-9732-534E956F1A29}"/>
              </a:ext>
            </a:extLst>
          </p:cNvPr>
          <p:cNvCxnSpPr>
            <a:cxnSpLocks/>
            <a:stCxn id="17" idx="2"/>
          </p:cNvCxnSpPr>
          <p:nvPr/>
        </p:nvCxnSpPr>
        <p:spPr bwMode="auto">
          <a:xfrm>
            <a:off x="3483429" y="2794661"/>
            <a:ext cx="1562596" cy="2455716"/>
          </a:xfrm>
          <a:prstGeom prst="line">
            <a:avLst/>
          </a:prstGeom>
          <a:solidFill>
            <a:schemeClr val="accent1"/>
          </a:solidFill>
          <a:ln w="76200" cap="flat" cmpd="sng" algn="ctr">
            <a:solidFill>
              <a:srgbClr val="FF0000"/>
            </a:solidFill>
            <a:prstDash val="solid"/>
            <a:round/>
            <a:headEnd type="none" w="med" len="med"/>
            <a:tailEnd type="none" w="med" len="med"/>
          </a:ln>
          <a:effectLst/>
        </p:spPr>
      </p:cxnSp>
      <p:grpSp>
        <p:nvGrpSpPr>
          <p:cNvPr id="71" name="Group 70"/>
          <p:cNvGrpSpPr/>
          <p:nvPr/>
        </p:nvGrpSpPr>
        <p:grpSpPr>
          <a:xfrm>
            <a:off x="973777" y="1537856"/>
            <a:ext cx="7057901" cy="4613562"/>
            <a:chOff x="973777" y="1537856"/>
            <a:chExt cx="7057901" cy="4613562"/>
          </a:xfrm>
        </p:grpSpPr>
        <p:sp>
          <p:nvSpPr>
            <p:cNvPr id="6" name="Rounded Rectangle 5"/>
            <p:cNvSpPr/>
            <p:nvPr/>
          </p:nvSpPr>
          <p:spPr bwMode="auto">
            <a:xfrm>
              <a:off x="973777" y="4180114"/>
              <a:ext cx="1353787" cy="700645"/>
            </a:xfrm>
            <a:prstGeom prst="roundRect">
              <a:avLst>
                <a:gd name="adj" fmla="val 47369"/>
              </a:avLst>
            </a:prstGeom>
            <a:solidFill>
              <a:srgbClr val="000514">
                <a:alpha val="83922"/>
              </a:srgbClr>
            </a:solidFill>
            <a:ln w="5715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Voltage</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7" name="Rounded Rectangle 6"/>
            <p:cNvSpPr/>
            <p:nvPr/>
          </p:nvSpPr>
          <p:spPr bwMode="auto">
            <a:xfrm>
              <a:off x="2755075" y="4536374"/>
              <a:ext cx="1508167" cy="734293"/>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Stronger wins</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8" name="Rounded Rectangle 7"/>
            <p:cNvSpPr/>
            <p:nvPr/>
          </p:nvSpPr>
          <p:spPr bwMode="auto">
            <a:xfrm>
              <a:off x="1995054" y="3099461"/>
              <a:ext cx="1615045" cy="748145"/>
            </a:xfrm>
            <a:prstGeom prst="roundRect">
              <a:avLst>
                <a:gd name="adj" fmla="val 47369"/>
              </a:avLst>
            </a:prstGeom>
            <a:solidFill>
              <a:srgbClr val="000514">
                <a:alpha val="83922"/>
              </a:srgbClr>
            </a:solidFill>
            <a:ln w="5715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Current</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4" name="Rounded Rectangle 13"/>
            <p:cNvSpPr/>
            <p:nvPr/>
          </p:nvSpPr>
          <p:spPr bwMode="auto">
            <a:xfrm>
              <a:off x="4132614" y="5282542"/>
              <a:ext cx="1826822" cy="868876"/>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More effort = more resistance</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5" name="Rounded Rectangle 14"/>
            <p:cNvSpPr/>
            <p:nvPr/>
          </p:nvSpPr>
          <p:spPr bwMode="auto">
            <a:xfrm>
              <a:off x="5684322" y="2549238"/>
              <a:ext cx="1820883" cy="748145"/>
            </a:xfrm>
            <a:prstGeom prst="roundRect">
              <a:avLst>
                <a:gd name="adj" fmla="val 47369"/>
              </a:avLst>
            </a:prstGeom>
            <a:solidFill>
              <a:srgbClr val="000514">
                <a:alpha val="83922"/>
              </a:srgbClr>
            </a:solidFill>
            <a:ln w="5715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Resistance</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6" name="Rounded Rectangle 15"/>
            <p:cNvSpPr/>
            <p:nvPr/>
          </p:nvSpPr>
          <p:spPr bwMode="auto">
            <a:xfrm>
              <a:off x="4411682" y="1537856"/>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Force spins</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7" name="Rounded Rectangle 16"/>
            <p:cNvSpPr/>
            <p:nvPr/>
          </p:nvSpPr>
          <p:spPr bwMode="auto">
            <a:xfrm>
              <a:off x="2675906" y="2046516"/>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Force deflects</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8" name="Rounded Rectangle 17"/>
            <p:cNvSpPr/>
            <p:nvPr/>
          </p:nvSpPr>
          <p:spPr bwMode="auto">
            <a:xfrm>
              <a:off x="4389909" y="4093030"/>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Change takes time</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9" name="Rounded Rectangle 18"/>
            <p:cNvSpPr/>
            <p:nvPr/>
          </p:nvSpPr>
          <p:spPr bwMode="auto">
            <a:xfrm>
              <a:off x="6062349" y="4720439"/>
              <a:ext cx="1822868" cy="849088"/>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Objects squish with force</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20" name="Rounded Rectangle 19"/>
            <p:cNvSpPr/>
            <p:nvPr/>
          </p:nvSpPr>
          <p:spPr bwMode="auto">
            <a:xfrm>
              <a:off x="6416633" y="3673435"/>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Opposites cancel</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21" name="Rounded Rectangle 20"/>
            <p:cNvSpPr/>
            <p:nvPr/>
          </p:nvSpPr>
          <p:spPr bwMode="auto">
            <a:xfrm>
              <a:off x="3996047" y="3057897"/>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Motion dies away</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grpSp>
      <p:cxnSp>
        <p:nvCxnSpPr>
          <p:cNvPr id="53" name="Straight Connector 52">
            <a:extLst>
              <a:ext uri="{FF2B5EF4-FFF2-40B4-BE49-F238E27FC236}">
                <a16:creationId xmlns:a16="http://schemas.microsoft.com/office/drawing/2014/main" id="{416E4F17-EC6C-4CB9-BA87-98A5B626191B}"/>
              </a:ext>
            </a:extLst>
          </p:cNvPr>
          <p:cNvCxnSpPr>
            <a:cxnSpLocks/>
            <a:stCxn id="21" idx="3"/>
          </p:cNvCxnSpPr>
          <p:nvPr/>
        </p:nvCxnSpPr>
        <p:spPr bwMode="auto">
          <a:xfrm>
            <a:off x="5611092" y="3431970"/>
            <a:ext cx="878276" cy="338448"/>
          </a:xfrm>
          <a:prstGeom prst="line">
            <a:avLst/>
          </a:prstGeom>
          <a:solidFill>
            <a:schemeClr val="accent1"/>
          </a:solidFill>
          <a:ln w="762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877364375"/>
      </p:ext>
    </p:extLst>
  </p:cSld>
  <p:clrMapOvr>
    <a:masterClrMapping/>
  </p:clrMapOvr>
  <p:transition spd="med" advClick="0">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2" name="Title 1"/>
          <p:cNvSpPr>
            <a:spLocks noGrp="1"/>
          </p:cNvSpPr>
          <p:nvPr>
            <p:ph type="title"/>
          </p:nvPr>
        </p:nvSpPr>
        <p:spPr>
          <a:xfrm>
            <a:off x="0" y="-10362"/>
            <a:ext cx="9144000" cy="1143000"/>
          </a:xfrm>
        </p:spPr>
        <p:txBody>
          <a:bodyPr/>
          <a:lstStyle/>
          <a:p>
            <a:r>
              <a:rPr lang="en-US" sz="5400" dirty="0"/>
              <a:t>Cognitive Learning Cycle</a:t>
            </a:r>
          </a:p>
        </p:txBody>
      </p:sp>
      <p:sp>
        <p:nvSpPr>
          <p:cNvPr id="8" name="Oval 7"/>
          <p:cNvSpPr/>
          <p:nvPr/>
        </p:nvSpPr>
        <p:spPr bwMode="auto">
          <a:xfrm>
            <a:off x="745959" y="2538663"/>
            <a:ext cx="2875546" cy="3098967"/>
          </a:xfrm>
          <a:prstGeom prst="ellipse">
            <a:avLst/>
          </a:prstGeom>
          <a:solidFill>
            <a:srgbClr val="0099CC">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Frontal Integrative Cortex</a:t>
            </a:r>
          </a:p>
        </p:txBody>
      </p:sp>
      <p:sp>
        <p:nvSpPr>
          <p:cNvPr id="10" name="Oval 9"/>
          <p:cNvSpPr/>
          <p:nvPr/>
        </p:nvSpPr>
        <p:spPr bwMode="auto">
          <a:xfrm>
            <a:off x="2967789" y="1143001"/>
            <a:ext cx="2542673" cy="2395119"/>
          </a:xfrm>
          <a:prstGeom prst="ellipse">
            <a:avLst/>
          </a:prstGeom>
          <a:solidFill>
            <a:schemeClr val="accent2">
              <a:lumMod val="75000"/>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Premotor and Motor</a:t>
            </a:r>
          </a:p>
        </p:txBody>
      </p:sp>
      <p:sp>
        <p:nvSpPr>
          <p:cNvPr id="11" name="Oval 10"/>
          <p:cNvSpPr/>
          <p:nvPr/>
        </p:nvSpPr>
        <p:spPr bwMode="auto">
          <a:xfrm>
            <a:off x="4925629" y="2062584"/>
            <a:ext cx="3327330" cy="2971798"/>
          </a:xfrm>
          <a:prstGeom prst="ellipse">
            <a:avLst/>
          </a:prstGeom>
          <a:solidFill>
            <a:srgbClr val="00B05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Sensory and </a:t>
            </a:r>
            <a:r>
              <a:rPr kumimoji="0" lang="en-US" sz="2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Postsensory</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2" name="Oval 11"/>
          <p:cNvSpPr/>
          <p:nvPr/>
        </p:nvSpPr>
        <p:spPr bwMode="auto">
          <a:xfrm>
            <a:off x="3597442" y="4477089"/>
            <a:ext cx="2839453" cy="2395119"/>
          </a:xfrm>
          <a:prstGeom prst="ellipse">
            <a:avLst/>
          </a:prstGeom>
          <a:solidFill>
            <a:schemeClr val="bg2">
              <a:lumMod val="50000"/>
              <a:lumOff val="50000"/>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Temporal Integrative Cortex</a:t>
            </a:r>
          </a:p>
        </p:txBody>
      </p:sp>
      <p:sp>
        <p:nvSpPr>
          <p:cNvPr id="17" name="TextBox 16"/>
          <p:cNvSpPr txBox="1"/>
          <p:nvPr/>
        </p:nvSpPr>
        <p:spPr>
          <a:xfrm>
            <a:off x="180474" y="6333482"/>
            <a:ext cx="500513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Zull</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J. </a:t>
            </a:r>
            <a:r>
              <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Art of Changing the Brain. 2002</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Oval 8"/>
          <p:cNvSpPr/>
          <p:nvPr/>
        </p:nvSpPr>
        <p:spPr bwMode="auto">
          <a:xfrm>
            <a:off x="745959" y="2538663"/>
            <a:ext cx="2875546" cy="3098967"/>
          </a:xfrm>
          <a:prstGeom prst="ellipse">
            <a:avLst/>
          </a:prstGeom>
          <a:solidFill>
            <a:srgbClr val="0099CC">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Plan</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3" name="Oval 12"/>
          <p:cNvSpPr/>
          <p:nvPr/>
        </p:nvSpPr>
        <p:spPr bwMode="auto">
          <a:xfrm>
            <a:off x="2967789" y="1143001"/>
            <a:ext cx="2542673" cy="2395119"/>
          </a:xfrm>
          <a:prstGeom prst="ellipse">
            <a:avLst/>
          </a:prstGeom>
          <a:solidFill>
            <a:schemeClr val="accent2">
              <a:lumMod val="75000"/>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Test</a:t>
            </a:r>
          </a:p>
        </p:txBody>
      </p:sp>
      <p:sp>
        <p:nvSpPr>
          <p:cNvPr id="14" name="Oval 13"/>
          <p:cNvSpPr/>
          <p:nvPr/>
        </p:nvSpPr>
        <p:spPr bwMode="auto">
          <a:xfrm>
            <a:off x="4925629" y="2062584"/>
            <a:ext cx="3327330" cy="2971798"/>
          </a:xfrm>
          <a:prstGeom prst="ellipse">
            <a:avLst/>
          </a:prstGeom>
          <a:solidFill>
            <a:srgbClr val="00B05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Input</a:t>
            </a:r>
          </a:p>
        </p:txBody>
      </p:sp>
      <p:sp>
        <p:nvSpPr>
          <p:cNvPr id="15" name="Oval 14"/>
          <p:cNvSpPr/>
          <p:nvPr/>
        </p:nvSpPr>
        <p:spPr bwMode="auto">
          <a:xfrm>
            <a:off x="3597442" y="4477089"/>
            <a:ext cx="2892293" cy="2395119"/>
          </a:xfrm>
          <a:prstGeom prst="ellipse">
            <a:avLst/>
          </a:prstGeom>
          <a:solidFill>
            <a:schemeClr val="bg2">
              <a:lumMod val="50000"/>
              <a:lumOff val="50000"/>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Assign Meaning</a:t>
            </a:r>
          </a:p>
        </p:txBody>
      </p:sp>
      <p:sp>
        <p:nvSpPr>
          <p:cNvPr id="16" name="Arrow: Circular 15"/>
          <p:cNvSpPr/>
          <p:nvPr/>
        </p:nvSpPr>
        <p:spPr bwMode="auto">
          <a:xfrm rot="19927635">
            <a:off x="3366830" y="3093204"/>
            <a:ext cx="1885945" cy="1828800"/>
          </a:xfrm>
          <a:prstGeom prst="circularArrow">
            <a:avLst>
              <a:gd name="adj1" fmla="val 12500"/>
              <a:gd name="adj2" fmla="val 1142319"/>
              <a:gd name="adj3" fmla="val 20457681"/>
              <a:gd name="adj4" fmla="val 2170521"/>
              <a:gd name="adj5" fmla="val 12500"/>
            </a:avLst>
          </a:prstGeom>
          <a:solidFill>
            <a:schemeClr val="accent1"/>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Tree>
    <p:extLst>
      <p:ext uri="{BB962C8B-B14F-4D97-AF65-F5344CB8AC3E}">
        <p14:creationId xmlns:p14="http://schemas.microsoft.com/office/powerpoint/2010/main" val="3310383122"/>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10" grpId="0" animBg="1"/>
      <p:bldP spid="11" grpId="0" animBg="1"/>
      <p:bldP spid="12" grpId="0" animBg="1"/>
      <p:bldP spid="9" grpId="0" animBg="1"/>
      <p:bldP spid="13" grpId="0" animBg="1"/>
      <p:bldP spid="14" grpId="0" animBg="1"/>
      <p:bldP spid="15" grpId="0" animBg="1"/>
      <p:bldP spid="16"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bwMode="auto">
          <a:xfrm>
            <a:off x="-1" y="0"/>
            <a:ext cx="2481943" cy="6858000"/>
          </a:xfrm>
          <a:prstGeom prst="rect">
            <a:avLst/>
          </a:prstGeom>
          <a:solidFill>
            <a:srgbClr val="000000"/>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pic>
        <p:nvPicPr>
          <p:cNvPr id="21506" name="Picture 1"/>
          <p:cNvPicPr>
            <a:picLocks noChangeAspect="1" noChangeArrowheads="1"/>
          </p:cNvPicPr>
          <p:nvPr/>
        </p:nvPicPr>
        <p:blipFill rotWithShape="1">
          <a:blip r:embed="rId3" cstate="print"/>
          <a:srcRect l="24528" t="12743" r="17423" b="46084"/>
          <a:stretch/>
        </p:blipFill>
        <p:spPr bwMode="auto">
          <a:xfrm>
            <a:off x="-1" y="92578"/>
            <a:ext cx="7914291" cy="6765422"/>
          </a:xfrm>
          <a:prstGeom prst="rect">
            <a:avLst/>
          </a:prstGeom>
          <a:noFill/>
          <a:ln w="9525">
            <a:noFill/>
            <a:round/>
            <a:headEnd/>
            <a:tailEnd/>
          </a:ln>
        </p:spPr>
      </p:pic>
      <p:sp>
        <p:nvSpPr>
          <p:cNvPr id="20" name="Rectangle 19"/>
          <p:cNvSpPr/>
          <p:nvPr/>
        </p:nvSpPr>
        <p:spPr bwMode="auto">
          <a:xfrm>
            <a:off x="3133076" y="2456368"/>
            <a:ext cx="2877848" cy="2103284"/>
          </a:xfrm>
          <a:prstGeom prst="rect">
            <a:avLst/>
          </a:prstGeom>
          <a:solidFill>
            <a:schemeClr val="tx1"/>
          </a:solidFill>
          <a:ln w="762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Scientific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Model of Learning</a:t>
            </a:r>
            <a:endPar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grpSp>
        <p:nvGrpSpPr>
          <p:cNvPr id="24" name="Group 23"/>
          <p:cNvGrpSpPr/>
          <p:nvPr/>
        </p:nvGrpSpPr>
        <p:grpSpPr>
          <a:xfrm>
            <a:off x="525378" y="382620"/>
            <a:ext cx="3020235" cy="2073748"/>
            <a:chOff x="5523684" y="672661"/>
            <a:chExt cx="3020235" cy="2073748"/>
          </a:xfrm>
        </p:grpSpPr>
        <p:sp>
          <p:nvSpPr>
            <p:cNvPr id="21" name="Rectangle 20"/>
            <p:cNvSpPr/>
            <p:nvPr/>
          </p:nvSpPr>
          <p:spPr bwMode="auto">
            <a:xfrm>
              <a:off x="5523684" y="672661"/>
              <a:ext cx="2877848" cy="1453845"/>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Brain Workings</a:t>
              </a:r>
              <a:endPar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23" name="Straight Connector 22"/>
            <p:cNvCxnSpPr>
              <a:cxnSpLocks/>
            </p:cNvCxnSpPr>
            <p:nvPr/>
          </p:nvCxnSpPr>
          <p:spPr bwMode="auto">
            <a:xfrm flipH="1" flipV="1">
              <a:off x="7653415" y="2126506"/>
              <a:ext cx="890504" cy="619903"/>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grpSp>
        <p:nvGrpSpPr>
          <p:cNvPr id="8" name="Group 7"/>
          <p:cNvGrpSpPr/>
          <p:nvPr/>
        </p:nvGrpSpPr>
        <p:grpSpPr>
          <a:xfrm>
            <a:off x="5491016" y="476198"/>
            <a:ext cx="3097495" cy="1980170"/>
            <a:chOff x="4689182" y="1417187"/>
            <a:chExt cx="3097495" cy="1980170"/>
          </a:xfrm>
        </p:grpSpPr>
        <p:sp>
          <p:nvSpPr>
            <p:cNvPr id="9" name="Rectangle 8"/>
            <p:cNvSpPr/>
            <p:nvPr/>
          </p:nvSpPr>
          <p:spPr bwMode="auto">
            <a:xfrm>
              <a:off x="4766442" y="1417187"/>
              <a:ext cx="3020235" cy="1453845"/>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Emotion</a:t>
              </a:r>
              <a:endPar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10" name="Straight Connector 9"/>
            <p:cNvCxnSpPr>
              <a:cxnSpLocks/>
            </p:cNvCxnSpPr>
            <p:nvPr/>
          </p:nvCxnSpPr>
          <p:spPr bwMode="auto">
            <a:xfrm flipH="1">
              <a:off x="4689182" y="2858743"/>
              <a:ext cx="643971" cy="538614"/>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grpSp>
        <p:nvGrpSpPr>
          <p:cNvPr id="11" name="Group 10"/>
          <p:cNvGrpSpPr/>
          <p:nvPr/>
        </p:nvGrpSpPr>
        <p:grpSpPr>
          <a:xfrm>
            <a:off x="667763" y="4559652"/>
            <a:ext cx="3020235" cy="2073748"/>
            <a:chOff x="2333844" y="779502"/>
            <a:chExt cx="3020235" cy="2073748"/>
          </a:xfrm>
        </p:grpSpPr>
        <p:sp>
          <p:nvSpPr>
            <p:cNvPr id="12" name="Rectangle 11"/>
            <p:cNvSpPr/>
            <p:nvPr/>
          </p:nvSpPr>
          <p:spPr bwMode="auto">
            <a:xfrm>
              <a:off x="2333844" y="1399405"/>
              <a:ext cx="3020235" cy="1453845"/>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Prior Knowledge</a:t>
              </a:r>
              <a:endPar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13" name="Straight Connector 12"/>
            <p:cNvCxnSpPr>
              <a:cxnSpLocks/>
              <a:stCxn id="12" idx="0"/>
            </p:cNvCxnSpPr>
            <p:nvPr/>
          </p:nvCxnSpPr>
          <p:spPr bwMode="auto">
            <a:xfrm flipV="1">
              <a:off x="3843962" y="779502"/>
              <a:ext cx="1510117" cy="619903"/>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grpSp>
        <p:nvGrpSpPr>
          <p:cNvPr id="14" name="Group 13"/>
          <p:cNvGrpSpPr/>
          <p:nvPr/>
        </p:nvGrpSpPr>
        <p:grpSpPr>
          <a:xfrm>
            <a:off x="5198116" y="4559653"/>
            <a:ext cx="3533259" cy="2073747"/>
            <a:chOff x="1820820" y="779503"/>
            <a:chExt cx="3533259" cy="2073747"/>
          </a:xfrm>
        </p:grpSpPr>
        <p:sp>
          <p:nvSpPr>
            <p:cNvPr id="15" name="Rectangle 14"/>
            <p:cNvSpPr/>
            <p:nvPr/>
          </p:nvSpPr>
          <p:spPr bwMode="auto">
            <a:xfrm>
              <a:off x="1820820" y="1399405"/>
              <a:ext cx="3533259" cy="1453845"/>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Cognitive Learning Cycle</a:t>
              </a:r>
              <a:endParaRPr kumimoji="0" lang="en-CA" sz="36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16" name="Straight Connector 15"/>
            <p:cNvCxnSpPr>
              <a:cxnSpLocks/>
              <a:stCxn id="15" idx="0"/>
            </p:cNvCxnSpPr>
            <p:nvPr/>
          </p:nvCxnSpPr>
          <p:spPr bwMode="auto">
            <a:xfrm flipH="1" flipV="1">
              <a:off x="1940602" y="779503"/>
              <a:ext cx="1646848" cy="619902"/>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spTree>
    <p:extLst>
      <p:ext uri="{BB962C8B-B14F-4D97-AF65-F5344CB8AC3E}">
        <p14:creationId xmlns:p14="http://schemas.microsoft.com/office/powerpoint/2010/main" val="2022283065"/>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8610" name="Picture 2" descr="https://cosmicrays.files.wordpress.com/2014/10/nasa.png"/>
          <p:cNvPicPr>
            <a:picLocks noChangeAspect="1" noChangeArrowheads="1"/>
          </p:cNvPicPr>
          <p:nvPr/>
        </p:nvPicPr>
        <p:blipFill>
          <a:blip r:embed="rId2" cstate="print"/>
          <a:srcRect l="4101" r="7470"/>
          <a:stretch>
            <a:fillRect/>
          </a:stretch>
        </p:blipFill>
        <p:spPr bwMode="auto">
          <a:xfrm>
            <a:off x="1" y="0"/>
            <a:ext cx="9144000" cy="6858000"/>
          </a:xfrm>
          <a:prstGeom prst="rect">
            <a:avLst/>
          </a:prstGeom>
          <a:noFill/>
        </p:spPr>
      </p:pic>
      <p:sp>
        <p:nvSpPr>
          <p:cNvPr id="3" name="TextBox 2">
            <a:extLst>
              <a:ext uri="{FF2B5EF4-FFF2-40B4-BE49-F238E27FC236}">
                <a16:creationId xmlns:a16="http://schemas.microsoft.com/office/drawing/2014/main" id="{59D03660-F0F9-43FE-9F24-FC3636F97B6E}"/>
              </a:ext>
            </a:extLst>
          </p:cNvPr>
          <p:cNvSpPr txBox="1"/>
          <p:nvPr/>
        </p:nvSpPr>
        <p:spPr>
          <a:xfrm>
            <a:off x="1" y="6488668"/>
            <a:ext cx="2044700" cy="369332"/>
          </a:xfrm>
          <a:prstGeom prst="rect">
            <a:avLst/>
          </a:prstGeom>
          <a:solidFill>
            <a:srgbClr val="000000">
              <a:alpha val="60000"/>
            </a:srgbClr>
          </a:solidFill>
        </p:spPr>
        <p:txBody>
          <a:bodyPr wrap="square" rtlCol="0">
            <a:spAutoFit/>
          </a:bodyPr>
          <a:lstStyle/>
          <a:p>
            <a:pPr lvl="0" algn="ctr">
              <a:defRPr/>
            </a:pPr>
            <a:r>
              <a:rPr kumimoji="0" lang="en-US"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JPL Infographics</a:t>
            </a:r>
          </a:p>
        </p:txBody>
      </p:sp>
    </p:spTree>
    <p:extLst>
      <p:ext uri="{BB962C8B-B14F-4D97-AF65-F5344CB8AC3E}">
        <p14:creationId xmlns:p14="http://schemas.microsoft.com/office/powerpoint/2010/main" val="3290273052"/>
      </p:ext>
    </p:extLst>
  </p:cSld>
  <p:clrMapOvr>
    <a:masterClrMapping/>
  </p:clrMapOvr>
  <p:transition spd="med" advClick="0">
    <p:fade/>
  </p:transition>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ctrTitle" sz="quarter"/>
          </p:nvPr>
        </p:nvSpPr>
        <p:spPr/>
        <p:txBody>
          <a:bodyPr/>
          <a:lstStyle/>
          <a:p>
            <a:pPr>
              <a:defRPr/>
            </a:pPr>
            <a:r>
              <a:rPr lang="en-US" sz="6600" dirty="0"/>
              <a:t>Use this model to evaluate: </a:t>
            </a:r>
          </a:p>
        </p:txBody>
      </p:sp>
      <p:sp>
        <p:nvSpPr>
          <p:cNvPr id="3" name="Subtitle 2"/>
          <p:cNvSpPr>
            <a:spLocks noGrp="1"/>
          </p:cNvSpPr>
          <p:nvPr>
            <p:ph type="subTitle" sz="quarter" idx="1"/>
          </p:nvPr>
        </p:nvSpPr>
        <p:spPr/>
        <p:txBody>
          <a:bodyPr/>
          <a:lstStyle/>
          <a:p>
            <a:endParaRPr lang="en-US"/>
          </a:p>
        </p:txBody>
      </p:sp>
    </p:spTree>
  </p:cSld>
  <p:clrMapOvr>
    <a:masterClrMapping/>
  </p:clrMapOvr>
  <p:transition spd="med" advClick="0">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ueller Teacher">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1196392" y="186813"/>
            <a:ext cx="11869153" cy="6671187"/>
          </a:xfrm>
          <a:prstGeom prst="rect">
            <a:avLst/>
          </a:prstGeom>
        </p:spPr>
      </p:pic>
    </p:spTree>
    <p:extLst>
      <p:ext uri="{BB962C8B-B14F-4D97-AF65-F5344CB8AC3E}">
        <p14:creationId xmlns:p14="http://schemas.microsoft.com/office/powerpoint/2010/main" val="1318310511"/>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9343" r="11637"/>
          <a:stretch/>
        </p:blipFill>
        <p:spPr bwMode="auto">
          <a:xfrm>
            <a:off x="1" y="1072138"/>
            <a:ext cx="9143999" cy="57858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1143000"/>
          </a:xfrm>
        </p:spPr>
        <p:txBody>
          <a:bodyPr/>
          <a:lstStyle/>
          <a:p>
            <a:r>
              <a:rPr lang="en-US" dirty="0"/>
              <a:t>Why do old practices endure?</a:t>
            </a:r>
          </a:p>
        </p:txBody>
      </p:sp>
      <p:sp>
        <p:nvSpPr>
          <p:cNvPr id="3" name="Rectangle: Rounded Corners 2"/>
          <p:cNvSpPr/>
          <p:nvPr/>
        </p:nvSpPr>
        <p:spPr bwMode="auto">
          <a:xfrm rot="508995">
            <a:off x="4150895" y="3284621"/>
            <a:ext cx="1010652" cy="3320716"/>
          </a:xfrm>
          <a:prstGeom prst="roundRect">
            <a:avLst/>
          </a:prstGeom>
          <a:noFill/>
          <a:ln w="76200"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Tree>
    <p:extLst>
      <p:ext uri="{BB962C8B-B14F-4D97-AF65-F5344CB8AC3E}">
        <p14:creationId xmlns:p14="http://schemas.microsoft.com/office/powerpoint/2010/main" val="4256002356"/>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8" name="Oval 7"/>
          <p:cNvSpPr/>
          <p:nvPr/>
        </p:nvSpPr>
        <p:spPr bwMode="auto">
          <a:xfrm>
            <a:off x="745959" y="2538663"/>
            <a:ext cx="2875546" cy="3098967"/>
          </a:xfrm>
          <a:prstGeom prst="ellipse">
            <a:avLst/>
          </a:prstGeom>
          <a:solidFill>
            <a:srgbClr val="0099CC">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Plan</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0" name="Oval 9"/>
          <p:cNvSpPr/>
          <p:nvPr/>
        </p:nvSpPr>
        <p:spPr bwMode="auto">
          <a:xfrm>
            <a:off x="2967789" y="1143001"/>
            <a:ext cx="2542673" cy="2395119"/>
          </a:xfrm>
          <a:prstGeom prst="ellipse">
            <a:avLst/>
          </a:prstGeom>
          <a:solidFill>
            <a:schemeClr val="accent2">
              <a:lumMod val="75000"/>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Test</a:t>
            </a:r>
          </a:p>
        </p:txBody>
      </p:sp>
      <p:sp>
        <p:nvSpPr>
          <p:cNvPr id="11" name="Oval 10"/>
          <p:cNvSpPr/>
          <p:nvPr/>
        </p:nvSpPr>
        <p:spPr bwMode="auto">
          <a:xfrm>
            <a:off x="4925629" y="2062584"/>
            <a:ext cx="3327330" cy="2971798"/>
          </a:xfrm>
          <a:prstGeom prst="ellipse">
            <a:avLst/>
          </a:prstGeom>
          <a:solidFill>
            <a:srgbClr val="00B05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Input</a:t>
            </a:r>
          </a:p>
        </p:txBody>
      </p:sp>
      <p:sp>
        <p:nvSpPr>
          <p:cNvPr id="12" name="Oval 11"/>
          <p:cNvSpPr/>
          <p:nvPr/>
        </p:nvSpPr>
        <p:spPr bwMode="auto">
          <a:xfrm>
            <a:off x="3597442" y="4477089"/>
            <a:ext cx="2892293" cy="2395119"/>
          </a:xfrm>
          <a:prstGeom prst="ellipse">
            <a:avLst/>
          </a:prstGeom>
          <a:solidFill>
            <a:schemeClr val="bg2">
              <a:lumMod val="50000"/>
              <a:lumOff val="50000"/>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Assign Meaning</a:t>
            </a:r>
          </a:p>
        </p:txBody>
      </p:sp>
      <p:sp>
        <p:nvSpPr>
          <p:cNvPr id="9" name="Arrow: Circular 8"/>
          <p:cNvSpPr/>
          <p:nvPr/>
        </p:nvSpPr>
        <p:spPr bwMode="auto">
          <a:xfrm rot="19927635">
            <a:off x="3366830" y="3093204"/>
            <a:ext cx="1885945" cy="1828800"/>
          </a:xfrm>
          <a:prstGeom prst="circularArrow">
            <a:avLst>
              <a:gd name="adj1" fmla="val 12500"/>
              <a:gd name="adj2" fmla="val 1142319"/>
              <a:gd name="adj3" fmla="val 20457681"/>
              <a:gd name="adj4" fmla="val 2170521"/>
              <a:gd name="adj5" fmla="val 12500"/>
            </a:avLst>
          </a:prstGeom>
          <a:solidFill>
            <a:schemeClr val="accent1"/>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3" name="TextBox 12"/>
          <p:cNvSpPr txBox="1"/>
          <p:nvPr/>
        </p:nvSpPr>
        <p:spPr>
          <a:xfrm>
            <a:off x="180474" y="6333482"/>
            <a:ext cx="500513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Zull</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J. </a:t>
            </a:r>
            <a:r>
              <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Art of Changing the Brain. 2002</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Title 1"/>
          <p:cNvSpPr>
            <a:spLocks noGrp="1"/>
          </p:cNvSpPr>
          <p:nvPr>
            <p:ph type="title"/>
          </p:nvPr>
        </p:nvSpPr>
        <p:spPr>
          <a:xfrm>
            <a:off x="0" y="-10362"/>
            <a:ext cx="9144000" cy="1377094"/>
          </a:xfrm>
        </p:spPr>
        <p:txBody>
          <a:bodyPr/>
          <a:lstStyle/>
          <a:p>
            <a:r>
              <a:rPr lang="en-US" dirty="0"/>
              <a:t>Which parts of the cycle does traditional instruction focus on?</a:t>
            </a:r>
          </a:p>
        </p:txBody>
      </p:sp>
      <p:sp>
        <p:nvSpPr>
          <p:cNvPr id="18" name="Arrow: Down 17"/>
          <p:cNvSpPr/>
          <p:nvPr/>
        </p:nvSpPr>
        <p:spPr bwMode="auto">
          <a:xfrm rot="2780460">
            <a:off x="7412777" y="743424"/>
            <a:ext cx="1079529" cy="3013766"/>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vert270"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Electric Concepts</a:t>
            </a:r>
          </a:p>
        </p:txBody>
      </p:sp>
      <p:sp>
        <p:nvSpPr>
          <p:cNvPr id="19" name="Arrow: Down 18"/>
          <p:cNvSpPr/>
          <p:nvPr/>
        </p:nvSpPr>
        <p:spPr bwMode="auto">
          <a:xfrm rot="2780460">
            <a:off x="7355190" y="2517586"/>
            <a:ext cx="1154242" cy="2567123"/>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vert270"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Strategies/Tips</a:t>
            </a:r>
          </a:p>
        </p:txBody>
      </p:sp>
      <p:sp>
        <p:nvSpPr>
          <p:cNvPr id="20" name="Arrow: Down 19"/>
          <p:cNvSpPr/>
          <p:nvPr/>
        </p:nvSpPr>
        <p:spPr bwMode="auto">
          <a:xfrm rot="2780460">
            <a:off x="6132534" y="747975"/>
            <a:ext cx="1075207" cy="2711948"/>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vert270"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Sample Circuits</a:t>
            </a:r>
          </a:p>
        </p:txBody>
      </p:sp>
    </p:spTree>
    <p:extLst>
      <p:ext uri="{BB962C8B-B14F-4D97-AF65-F5344CB8AC3E}">
        <p14:creationId xmlns:p14="http://schemas.microsoft.com/office/powerpoint/2010/main" val="3614755082"/>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8" name="Oval 7"/>
          <p:cNvSpPr/>
          <p:nvPr/>
        </p:nvSpPr>
        <p:spPr bwMode="auto">
          <a:xfrm>
            <a:off x="745959" y="2538663"/>
            <a:ext cx="2875546" cy="3098967"/>
          </a:xfrm>
          <a:prstGeom prst="ellipse">
            <a:avLst/>
          </a:prstGeom>
          <a:solidFill>
            <a:srgbClr val="0099CC">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Plan</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0" name="Oval 9"/>
          <p:cNvSpPr/>
          <p:nvPr/>
        </p:nvSpPr>
        <p:spPr bwMode="auto">
          <a:xfrm>
            <a:off x="2967789" y="1143001"/>
            <a:ext cx="2542673" cy="2395119"/>
          </a:xfrm>
          <a:prstGeom prst="ellipse">
            <a:avLst/>
          </a:prstGeom>
          <a:solidFill>
            <a:schemeClr val="accent2">
              <a:lumMod val="75000"/>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Test</a:t>
            </a:r>
          </a:p>
        </p:txBody>
      </p:sp>
      <p:sp>
        <p:nvSpPr>
          <p:cNvPr id="11" name="Oval 10"/>
          <p:cNvSpPr/>
          <p:nvPr/>
        </p:nvSpPr>
        <p:spPr bwMode="auto">
          <a:xfrm>
            <a:off x="4925629" y="2062584"/>
            <a:ext cx="3327330" cy="2971798"/>
          </a:xfrm>
          <a:prstGeom prst="ellipse">
            <a:avLst/>
          </a:prstGeom>
          <a:solidFill>
            <a:srgbClr val="00B05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Input</a:t>
            </a:r>
          </a:p>
        </p:txBody>
      </p:sp>
      <p:sp>
        <p:nvSpPr>
          <p:cNvPr id="12" name="Oval 11"/>
          <p:cNvSpPr/>
          <p:nvPr/>
        </p:nvSpPr>
        <p:spPr bwMode="auto">
          <a:xfrm>
            <a:off x="3597442" y="4477089"/>
            <a:ext cx="2892293" cy="2395119"/>
          </a:xfrm>
          <a:prstGeom prst="ellipse">
            <a:avLst/>
          </a:prstGeom>
          <a:solidFill>
            <a:schemeClr val="bg2">
              <a:lumMod val="50000"/>
              <a:lumOff val="50000"/>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Assign Meaning</a:t>
            </a:r>
          </a:p>
        </p:txBody>
      </p:sp>
      <p:sp>
        <p:nvSpPr>
          <p:cNvPr id="13" name="TextBox 12"/>
          <p:cNvSpPr txBox="1"/>
          <p:nvPr/>
        </p:nvSpPr>
        <p:spPr>
          <a:xfrm>
            <a:off x="180474" y="6333482"/>
            <a:ext cx="500513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Zull</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J. </a:t>
            </a:r>
            <a:r>
              <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Art of Changing the Brain. 2002</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Title 1"/>
          <p:cNvSpPr>
            <a:spLocks noGrp="1"/>
          </p:cNvSpPr>
          <p:nvPr>
            <p:ph type="title"/>
          </p:nvPr>
        </p:nvSpPr>
        <p:spPr>
          <a:xfrm>
            <a:off x="0" y="-10362"/>
            <a:ext cx="9144000" cy="1377094"/>
          </a:xfrm>
        </p:spPr>
        <p:txBody>
          <a:bodyPr/>
          <a:lstStyle/>
          <a:p>
            <a:r>
              <a:rPr lang="en-US" dirty="0"/>
              <a:t>Which parts of the cycle does traditional instruction focus on?</a:t>
            </a:r>
          </a:p>
        </p:txBody>
      </p:sp>
      <p:sp>
        <p:nvSpPr>
          <p:cNvPr id="14" name="Oval 13"/>
          <p:cNvSpPr/>
          <p:nvPr/>
        </p:nvSpPr>
        <p:spPr bwMode="auto">
          <a:xfrm>
            <a:off x="4925629" y="2062584"/>
            <a:ext cx="3327330" cy="2971798"/>
          </a:xfrm>
          <a:prstGeom prst="ellipse">
            <a:avLst/>
          </a:prstGeom>
          <a:solidFill>
            <a:srgbClr val="00B050"/>
          </a:solid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Lots of Input!</a:t>
            </a:r>
          </a:p>
        </p:txBody>
      </p:sp>
      <p:sp>
        <p:nvSpPr>
          <p:cNvPr id="15" name="Oval 14"/>
          <p:cNvSpPr/>
          <p:nvPr/>
        </p:nvSpPr>
        <p:spPr bwMode="auto">
          <a:xfrm>
            <a:off x="3585412" y="4477089"/>
            <a:ext cx="2839453" cy="2395119"/>
          </a:xfrm>
          <a:prstGeom prst="ellipse">
            <a:avLst/>
          </a:prstGeom>
          <a:solidFill>
            <a:srgbClr val="0A47FF"/>
          </a:solid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Little Reflection to Assign Meaning</a:t>
            </a:r>
          </a:p>
        </p:txBody>
      </p:sp>
      <p:sp>
        <p:nvSpPr>
          <p:cNvPr id="16" name="Oval 15"/>
          <p:cNvSpPr/>
          <p:nvPr/>
        </p:nvSpPr>
        <p:spPr bwMode="auto">
          <a:xfrm>
            <a:off x="672581" y="2554872"/>
            <a:ext cx="2945684" cy="3098967"/>
          </a:xfrm>
          <a:prstGeom prst="ellipse">
            <a:avLst/>
          </a:prstGeom>
          <a:solidFill>
            <a:srgbClr val="0099CC"/>
          </a:solidFill>
          <a:ln w="76200"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Move info around,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math</a:t>
            </a:r>
          </a:p>
        </p:txBody>
      </p:sp>
      <p:sp>
        <p:nvSpPr>
          <p:cNvPr id="17" name="Oval 16"/>
          <p:cNvSpPr/>
          <p:nvPr/>
        </p:nvSpPr>
        <p:spPr bwMode="auto">
          <a:xfrm>
            <a:off x="2954819" y="1149488"/>
            <a:ext cx="2542673" cy="2395119"/>
          </a:xfrm>
          <a:prstGeom prst="ellipse">
            <a:avLst/>
          </a:prstGeom>
          <a:solidFill>
            <a:srgbClr val="753FCE"/>
          </a:solid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Little Active Testing</a:t>
            </a:r>
          </a:p>
        </p:txBody>
      </p:sp>
    </p:spTree>
    <p:extLst>
      <p:ext uri="{BB962C8B-B14F-4D97-AF65-F5344CB8AC3E}">
        <p14:creationId xmlns:p14="http://schemas.microsoft.com/office/powerpoint/2010/main" val="3631268530"/>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8" name="Oval 7"/>
          <p:cNvSpPr/>
          <p:nvPr/>
        </p:nvSpPr>
        <p:spPr bwMode="auto">
          <a:xfrm>
            <a:off x="745959" y="2538663"/>
            <a:ext cx="2875546" cy="3098967"/>
          </a:xfrm>
          <a:prstGeom prst="ellipse">
            <a:avLst/>
          </a:prstGeom>
          <a:solidFill>
            <a:srgbClr val="0099CC">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Plan</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0" name="Oval 9"/>
          <p:cNvSpPr/>
          <p:nvPr/>
        </p:nvSpPr>
        <p:spPr bwMode="auto">
          <a:xfrm>
            <a:off x="2967789" y="1143001"/>
            <a:ext cx="2542673" cy="2395119"/>
          </a:xfrm>
          <a:prstGeom prst="ellipse">
            <a:avLst/>
          </a:prstGeom>
          <a:solidFill>
            <a:schemeClr val="accent2">
              <a:lumMod val="75000"/>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Test</a:t>
            </a:r>
          </a:p>
        </p:txBody>
      </p:sp>
      <p:sp>
        <p:nvSpPr>
          <p:cNvPr id="11" name="Oval 10"/>
          <p:cNvSpPr/>
          <p:nvPr/>
        </p:nvSpPr>
        <p:spPr bwMode="auto">
          <a:xfrm>
            <a:off x="4925629" y="2062584"/>
            <a:ext cx="3327330" cy="2971798"/>
          </a:xfrm>
          <a:prstGeom prst="ellipse">
            <a:avLst/>
          </a:prstGeom>
          <a:solidFill>
            <a:srgbClr val="00B05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Input</a:t>
            </a:r>
          </a:p>
        </p:txBody>
      </p:sp>
      <p:sp>
        <p:nvSpPr>
          <p:cNvPr id="12" name="Oval 11"/>
          <p:cNvSpPr/>
          <p:nvPr/>
        </p:nvSpPr>
        <p:spPr bwMode="auto">
          <a:xfrm>
            <a:off x="3597442" y="4477089"/>
            <a:ext cx="2892293" cy="2395119"/>
          </a:xfrm>
          <a:prstGeom prst="ellipse">
            <a:avLst/>
          </a:prstGeom>
          <a:solidFill>
            <a:schemeClr val="bg2">
              <a:lumMod val="50000"/>
              <a:lumOff val="50000"/>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Assign Meaning</a:t>
            </a:r>
          </a:p>
        </p:txBody>
      </p:sp>
      <p:sp>
        <p:nvSpPr>
          <p:cNvPr id="9" name="Arrow: Circular 8"/>
          <p:cNvSpPr/>
          <p:nvPr/>
        </p:nvSpPr>
        <p:spPr bwMode="auto">
          <a:xfrm rot="19927635">
            <a:off x="3366830" y="3093204"/>
            <a:ext cx="1885945" cy="1828800"/>
          </a:xfrm>
          <a:prstGeom prst="circularArrow">
            <a:avLst>
              <a:gd name="adj1" fmla="val 12500"/>
              <a:gd name="adj2" fmla="val 1142319"/>
              <a:gd name="adj3" fmla="val 20457681"/>
              <a:gd name="adj4" fmla="val 2170521"/>
              <a:gd name="adj5" fmla="val 12500"/>
            </a:avLst>
          </a:prstGeom>
          <a:solidFill>
            <a:schemeClr val="accent1"/>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3" name="TextBox 12"/>
          <p:cNvSpPr txBox="1"/>
          <p:nvPr/>
        </p:nvSpPr>
        <p:spPr>
          <a:xfrm>
            <a:off x="180474" y="6333482"/>
            <a:ext cx="500513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Zull</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J. </a:t>
            </a:r>
            <a:r>
              <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Art of Changing the Brain. 2002</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Title 1"/>
          <p:cNvSpPr>
            <a:spLocks noGrp="1"/>
          </p:cNvSpPr>
          <p:nvPr>
            <p:ph type="title"/>
          </p:nvPr>
        </p:nvSpPr>
        <p:spPr>
          <a:xfrm>
            <a:off x="0" y="-10362"/>
            <a:ext cx="9144000" cy="1377094"/>
          </a:xfrm>
        </p:spPr>
        <p:txBody>
          <a:bodyPr/>
          <a:lstStyle/>
          <a:p>
            <a:r>
              <a:rPr lang="en-US" u="sng" dirty="0"/>
              <a:t>All</a:t>
            </a:r>
            <a:r>
              <a:rPr lang="en-US" dirty="0"/>
              <a:t> steps need expert guidance</a:t>
            </a:r>
          </a:p>
        </p:txBody>
      </p:sp>
      <p:sp>
        <p:nvSpPr>
          <p:cNvPr id="18" name="Arrow: Down 17"/>
          <p:cNvSpPr/>
          <p:nvPr/>
        </p:nvSpPr>
        <p:spPr bwMode="auto">
          <a:xfrm rot="2780460">
            <a:off x="7180636" y="1009828"/>
            <a:ext cx="1546173" cy="2537429"/>
          </a:xfrm>
          <a:prstGeom prst="downArrow">
            <a:avLst/>
          </a:prstGeom>
          <a:solidFill>
            <a:srgbClr val="FFD629"/>
          </a:solidFill>
          <a:ln w="38100" cap="flat" cmpd="sng" algn="ctr">
            <a:solidFill>
              <a:schemeClr val="bg2"/>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Teacher</a:t>
            </a:r>
          </a:p>
        </p:txBody>
      </p:sp>
      <p:sp>
        <p:nvSpPr>
          <p:cNvPr id="14" name="Arrow: Down 13">
            <a:extLst>
              <a:ext uri="{FF2B5EF4-FFF2-40B4-BE49-F238E27FC236}">
                <a16:creationId xmlns:a16="http://schemas.microsoft.com/office/drawing/2014/main" id="{2D321120-ABE3-45E0-BBBE-F52058404B43}"/>
              </a:ext>
            </a:extLst>
          </p:cNvPr>
          <p:cNvSpPr/>
          <p:nvPr/>
        </p:nvSpPr>
        <p:spPr bwMode="auto">
          <a:xfrm rot="2780460">
            <a:off x="5660620" y="3783740"/>
            <a:ext cx="1269314" cy="2217547"/>
          </a:xfrm>
          <a:prstGeom prst="downArrow">
            <a:avLst/>
          </a:prstGeom>
          <a:solidFill>
            <a:schemeClr val="accent1"/>
          </a:solidFill>
          <a:ln w="38100" cap="flat" cmpd="sng" algn="ctr">
            <a:solidFill>
              <a:schemeClr val="bg2"/>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Student</a:t>
            </a:r>
          </a:p>
        </p:txBody>
      </p:sp>
      <p:sp>
        <p:nvSpPr>
          <p:cNvPr id="15" name="Arrow: Down 14">
            <a:extLst>
              <a:ext uri="{FF2B5EF4-FFF2-40B4-BE49-F238E27FC236}">
                <a16:creationId xmlns:a16="http://schemas.microsoft.com/office/drawing/2014/main" id="{FB47E160-0CAE-4C71-958D-F952AD56B362}"/>
              </a:ext>
            </a:extLst>
          </p:cNvPr>
          <p:cNvSpPr/>
          <p:nvPr/>
        </p:nvSpPr>
        <p:spPr bwMode="auto">
          <a:xfrm rot="7923226">
            <a:off x="2277309" y="4161646"/>
            <a:ext cx="1269314" cy="2217547"/>
          </a:xfrm>
          <a:prstGeom prst="downArrow">
            <a:avLst/>
          </a:prstGeom>
          <a:solidFill>
            <a:schemeClr val="accent1"/>
          </a:solidFill>
          <a:ln w="38100" cap="flat" cmpd="sng" algn="ctr">
            <a:solidFill>
              <a:schemeClr val="bg2"/>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Student</a:t>
            </a:r>
          </a:p>
        </p:txBody>
      </p:sp>
      <p:sp>
        <p:nvSpPr>
          <p:cNvPr id="16" name="Arrow: Down 15">
            <a:extLst>
              <a:ext uri="{FF2B5EF4-FFF2-40B4-BE49-F238E27FC236}">
                <a16:creationId xmlns:a16="http://schemas.microsoft.com/office/drawing/2014/main" id="{28EA770F-775C-4094-9BF4-DCCFDA4EFCB8}"/>
              </a:ext>
            </a:extLst>
          </p:cNvPr>
          <p:cNvSpPr/>
          <p:nvPr/>
        </p:nvSpPr>
        <p:spPr bwMode="auto">
          <a:xfrm rot="13862152">
            <a:off x="2033784" y="1679268"/>
            <a:ext cx="1269314" cy="2217547"/>
          </a:xfrm>
          <a:prstGeom prst="downArrow">
            <a:avLst/>
          </a:prstGeom>
          <a:solidFill>
            <a:schemeClr val="accent1"/>
          </a:solidFill>
          <a:ln w="38100" cap="flat" cmpd="sng" algn="ctr">
            <a:solidFill>
              <a:schemeClr val="bg2"/>
            </a:solidFill>
            <a:prstDash val="solid"/>
            <a:round/>
            <a:headEnd type="none" w="med" len="med"/>
            <a:tailEnd type="none" w="med" len="med"/>
          </a:ln>
          <a:effectLst/>
        </p:spPr>
        <p:txBody>
          <a:bodyPr vert="vert" wrap="squar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Student</a:t>
            </a:r>
          </a:p>
        </p:txBody>
      </p:sp>
      <p:sp>
        <p:nvSpPr>
          <p:cNvPr id="17" name="Arrow: Down 16">
            <a:extLst>
              <a:ext uri="{FF2B5EF4-FFF2-40B4-BE49-F238E27FC236}">
                <a16:creationId xmlns:a16="http://schemas.microsoft.com/office/drawing/2014/main" id="{8D4113BD-52B6-4FD6-89EF-BA502B63F137}"/>
              </a:ext>
            </a:extLst>
          </p:cNvPr>
          <p:cNvSpPr/>
          <p:nvPr/>
        </p:nvSpPr>
        <p:spPr bwMode="auto">
          <a:xfrm rot="18365921">
            <a:off x="5212501" y="1360611"/>
            <a:ext cx="1269314" cy="2217547"/>
          </a:xfrm>
          <a:prstGeom prst="downArrow">
            <a:avLst/>
          </a:prstGeom>
          <a:solidFill>
            <a:schemeClr val="accent1"/>
          </a:solidFill>
          <a:ln w="38100" cap="flat" cmpd="sng" algn="ctr">
            <a:solidFill>
              <a:schemeClr val="bg2"/>
            </a:solidFill>
            <a:prstDash val="solid"/>
            <a:round/>
            <a:headEnd type="none" w="med" len="med"/>
            <a:tailEnd type="none" w="med" len="med"/>
          </a:ln>
          <a:effectLst/>
        </p:spPr>
        <p:txBody>
          <a:bodyPr vert="vert" wrap="squar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Student</a:t>
            </a:r>
          </a:p>
        </p:txBody>
      </p:sp>
    </p:spTree>
    <p:extLst>
      <p:ext uri="{BB962C8B-B14F-4D97-AF65-F5344CB8AC3E}">
        <p14:creationId xmlns:p14="http://schemas.microsoft.com/office/powerpoint/2010/main" val="105210754"/>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animBg="1"/>
      <p:bldP spid="15" grpId="0" animBg="1"/>
      <p:bldP spid="16" grpId="0" animBg="1"/>
      <p:bldP spid="1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86000" contrast="-48000"/>
                    </a14:imgEffect>
                  </a14:imgLayer>
                </a14:imgProps>
              </a:ext>
            </a:extLst>
          </a:blip>
          <a:srcRect l="18302" t="3290" r="18289" b="13767"/>
          <a:stretch>
            <a:fillRect/>
          </a:stretch>
        </p:blipFill>
        <p:spPr bwMode="auto">
          <a:xfrm>
            <a:off x="0" y="0"/>
            <a:ext cx="9144000" cy="6858000"/>
          </a:xfrm>
          <a:prstGeom prst="rect">
            <a:avLst/>
          </a:prstGeom>
          <a:noFill/>
        </p:spPr>
      </p:pic>
      <p:sp>
        <p:nvSpPr>
          <p:cNvPr id="3" name="Title 2"/>
          <p:cNvSpPr>
            <a:spLocks noGrp="1"/>
          </p:cNvSpPr>
          <p:nvPr>
            <p:ph type="title"/>
          </p:nvPr>
        </p:nvSpPr>
        <p:spPr>
          <a:xfrm>
            <a:off x="0" y="8297"/>
            <a:ext cx="9144000" cy="1411429"/>
          </a:xfrm>
        </p:spPr>
        <p:txBody>
          <a:bodyPr/>
          <a:lstStyle/>
          <a:p>
            <a:r>
              <a:rPr lang="en-US" dirty="0">
                <a:sym typeface="Symbol"/>
              </a:rPr>
              <a:t>All steps need expert guidance</a:t>
            </a:r>
            <a:endParaRPr lang="en-CA" dirty="0"/>
          </a:p>
        </p:txBody>
      </p:sp>
      <p:sp>
        <p:nvSpPr>
          <p:cNvPr id="4" name="Content Placeholder 3"/>
          <p:cNvSpPr>
            <a:spLocks noGrp="1"/>
          </p:cNvSpPr>
          <p:nvPr>
            <p:ph idx="1"/>
          </p:nvPr>
        </p:nvSpPr>
        <p:spPr>
          <a:xfrm>
            <a:off x="324853" y="1419726"/>
            <a:ext cx="8446168" cy="5248378"/>
          </a:xfrm>
        </p:spPr>
        <p:txBody>
          <a:bodyPr/>
          <a:lstStyle/>
          <a:p>
            <a:pPr marL="0" indent="0" algn="ctr">
              <a:spcBef>
                <a:spcPts val="0"/>
              </a:spcBef>
              <a:buNone/>
            </a:pPr>
            <a:r>
              <a:rPr lang="en-US" sz="4800" dirty="0">
                <a:solidFill>
                  <a:srgbClr val="92D050"/>
                </a:solidFill>
              </a:rPr>
              <a:t>Good teaching </a:t>
            </a:r>
          </a:p>
          <a:p>
            <a:pPr marL="0" indent="0" algn="ctr">
              <a:spcBef>
                <a:spcPts val="0"/>
              </a:spcBef>
              <a:buNone/>
            </a:pPr>
            <a:r>
              <a:rPr lang="en-US" sz="4000" dirty="0">
                <a:sym typeface="Symbol" panose="05050102010706020507" pitchFamily="18" charset="2"/>
              </a:rPr>
              <a:t></a:t>
            </a:r>
            <a:r>
              <a:rPr lang="en-US" sz="4000" dirty="0"/>
              <a:t> </a:t>
            </a:r>
          </a:p>
          <a:p>
            <a:pPr marL="0" indent="0" algn="ctr">
              <a:spcBef>
                <a:spcPts val="0"/>
              </a:spcBef>
              <a:buNone/>
            </a:pPr>
            <a:r>
              <a:rPr lang="en-US" sz="4000" dirty="0"/>
              <a:t>Creating a learning environment that leads students through </a:t>
            </a:r>
          </a:p>
          <a:p>
            <a:pPr marL="0" indent="0" algn="ctr">
              <a:spcBef>
                <a:spcPts val="0"/>
              </a:spcBef>
              <a:buNone/>
            </a:pPr>
            <a:r>
              <a:rPr lang="en-US" sz="4000" dirty="0">
                <a:solidFill>
                  <a:srgbClr val="92D050"/>
                </a:solidFill>
              </a:rPr>
              <a:t>all four steps</a:t>
            </a:r>
            <a:r>
              <a:rPr lang="en-US" sz="4000" dirty="0"/>
              <a:t> of the cognitive learning cycle</a:t>
            </a:r>
          </a:p>
          <a:p>
            <a:pPr marL="0" indent="0" algn="ctr">
              <a:spcBef>
                <a:spcPts val="0"/>
              </a:spcBef>
              <a:buNone/>
            </a:pPr>
            <a:r>
              <a:rPr lang="en-US" sz="6000" dirty="0">
                <a:solidFill>
                  <a:srgbClr val="FFD629"/>
                </a:solidFill>
              </a:rPr>
              <a:t>How?</a:t>
            </a: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fade">
                                      <p:cBhvr>
                                        <p:cTn id="10" dur="500"/>
                                        <p:tgtEl>
                                          <p:spTgt spid="4">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Effect transition="in" filter="fade">
                                      <p:cBhvr>
                                        <p:cTn id="1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0362"/>
            <a:ext cx="8229600" cy="1237913"/>
          </a:xfrm>
        </p:spPr>
        <p:txBody>
          <a:bodyPr/>
          <a:lstStyle/>
          <a:p>
            <a:r>
              <a:rPr lang="en-US" sz="6000" dirty="0"/>
              <a:t>Apprenticeship</a:t>
            </a:r>
          </a:p>
        </p:txBody>
      </p:sp>
      <p:sp>
        <p:nvSpPr>
          <p:cNvPr id="4" name="Title 1"/>
          <p:cNvSpPr txBox="1">
            <a:spLocks/>
          </p:cNvSpPr>
          <p:nvPr/>
        </p:nvSpPr>
        <p:spPr bwMode="auto">
          <a:xfrm>
            <a:off x="457200" y="561816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6DB3C"/>
                </a:solidFill>
                <a:effectLst>
                  <a:outerShdw blurRad="38100" dist="38100" dir="2700000" algn="tl">
                    <a:srgbClr val="000000"/>
                  </a:outerShdw>
                </a:effectLst>
                <a:latin typeface="Arial" pitchFamily="34" charset="0"/>
                <a:ea typeface="+mj-ea"/>
                <a:cs typeface="Arial" pitchFamily="34" charset="0"/>
              </a:defRPr>
            </a:lvl1pPr>
            <a:lvl2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0" cap="none" spc="0" normalizeH="0" baseline="0" noProof="0" dirty="0">
              <a:ln>
                <a:noFill/>
              </a:ln>
              <a:solidFill>
                <a:srgbClr val="F6DB3C"/>
              </a:solidFill>
              <a:effectLst>
                <a:outerShdw blurRad="38100" dist="38100" dir="2700000" algn="tl">
                  <a:srgbClr val="000000"/>
                </a:outerShdw>
              </a:effectLst>
              <a:uLnTx/>
              <a:uFillTx/>
              <a:latin typeface="Arial" pitchFamily="34" charset="0"/>
              <a:ea typeface="+mj-ea"/>
              <a:cs typeface="Arial" pitchFamily="34" charset="0"/>
            </a:endParaRPr>
          </a:p>
        </p:txBody>
      </p:sp>
      <p:sp>
        <p:nvSpPr>
          <p:cNvPr id="5" name="Rectangle 4">
            <a:extLst>
              <a:ext uri="{FF2B5EF4-FFF2-40B4-BE49-F238E27FC236}">
                <a16:creationId xmlns:a16="http://schemas.microsoft.com/office/drawing/2014/main" id="{14005648-CB87-42EF-A03E-982EEFC6F869}"/>
              </a:ext>
            </a:extLst>
          </p:cNvPr>
          <p:cNvSpPr/>
          <p:nvPr/>
        </p:nvSpPr>
        <p:spPr>
          <a:xfrm>
            <a:off x="0" y="6529809"/>
            <a:ext cx="9144000" cy="338554"/>
          </a:xfrm>
          <a:prstGeom prst="rect">
            <a:avLst/>
          </a:prstGeom>
          <a:solidFill>
            <a:srgbClr val="000000">
              <a:alpha val="50196"/>
            </a:srgbClr>
          </a:solidFill>
        </p:spPr>
        <p:txBody>
          <a:bodyPr wrap="square">
            <a:spAutoFit/>
          </a:bodyPr>
          <a:lstStyle/>
          <a:p>
            <a:pPr algn="ctr"/>
            <a:r>
              <a:rPr lang="en-CA" sz="1600" b="1" i="1" dirty="0">
                <a:latin typeface="Arial" pitchFamily="34" charset="0"/>
                <a:cs typeface="Arial" pitchFamily="34" charset="0"/>
              </a:rPr>
              <a:t>The Apprentice. </a:t>
            </a:r>
            <a:r>
              <a:rPr lang="en-CA" sz="1600" b="1" dirty="0">
                <a:latin typeface="Arial" pitchFamily="34" charset="0"/>
                <a:cs typeface="Arial" pitchFamily="34" charset="0"/>
              </a:rPr>
              <a:t>By Louis-Emil Adan.</a:t>
            </a:r>
            <a:r>
              <a:rPr lang="en-CA" sz="1600" b="1" i="1" dirty="0">
                <a:latin typeface="Arial" pitchFamily="34" charset="0"/>
                <a:cs typeface="Arial" pitchFamily="34" charset="0"/>
              </a:rPr>
              <a:t> </a:t>
            </a:r>
            <a:endParaRPr lang="en-CA" sz="1600" b="1" dirty="0">
              <a:latin typeface="Arial" pitchFamily="34" charset="0"/>
              <a:cs typeface="Arial" pitchFamily="34" charset="0"/>
            </a:endParaRPr>
          </a:p>
        </p:txBody>
      </p:sp>
    </p:spTree>
    <p:extLst>
      <p:ext uri="{BB962C8B-B14F-4D97-AF65-F5344CB8AC3E}">
        <p14:creationId xmlns:p14="http://schemas.microsoft.com/office/powerpoint/2010/main" val="31455726"/>
      </p:ext>
    </p:extLst>
  </p:cSld>
  <p:clrMapOvr>
    <a:masterClrMapping/>
  </p:clrMapOvr>
  <p:transition spd="med" advClick="0">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resul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a:t>You are a master cobbler</a:t>
            </a:r>
          </a:p>
        </p:txBody>
      </p:sp>
      <p:sp>
        <p:nvSpPr>
          <p:cNvPr id="4" name="Content Placeholder 3"/>
          <p:cNvSpPr>
            <a:spLocks noGrp="1"/>
          </p:cNvSpPr>
          <p:nvPr>
            <p:ph idx="1"/>
          </p:nvPr>
        </p:nvSpPr>
        <p:spPr>
          <a:xfrm>
            <a:off x="457200" y="1151299"/>
            <a:ext cx="8229600" cy="5451520"/>
          </a:xfrm>
          <a:noFill/>
        </p:spPr>
        <p:txBody>
          <a:bodyPr/>
          <a:lstStyle/>
          <a:p>
            <a:pPr marL="0" indent="0" algn="ctr">
              <a:buNone/>
            </a:pPr>
            <a:r>
              <a:rPr lang="en-US" sz="4000" dirty="0"/>
              <a:t>What might be the first few tasks you assign an apprentice?</a:t>
            </a:r>
          </a:p>
          <a:p>
            <a:pPr marL="0" indent="0" algn="ctr">
              <a:buNone/>
            </a:pPr>
            <a:endParaRPr lang="en-US" sz="4000" dirty="0"/>
          </a:p>
          <a:p>
            <a:pPr marL="0" indent="0" algn="ctr">
              <a:buNone/>
            </a:pPr>
            <a:endParaRPr lang="en-US" sz="4000" dirty="0"/>
          </a:p>
          <a:p>
            <a:pPr marL="0" indent="0" algn="ctr">
              <a:buNone/>
            </a:pPr>
            <a:endParaRPr lang="en-US" sz="4000" dirty="0"/>
          </a:p>
          <a:p>
            <a:pPr marL="0" indent="0" algn="ctr">
              <a:buNone/>
            </a:pPr>
            <a:endParaRPr lang="en-US" sz="4000" dirty="0"/>
          </a:p>
          <a:p>
            <a:pPr marL="0" indent="0" algn="ctr">
              <a:buNone/>
            </a:pPr>
            <a:r>
              <a:rPr lang="en-US" sz="4000" dirty="0"/>
              <a:t>How might the apprentice know if they are on the right track?</a:t>
            </a:r>
          </a:p>
          <a:p>
            <a:pPr marL="0" indent="0" algn="ctr">
              <a:buNone/>
            </a:pPr>
            <a:endParaRPr lang="en-US" sz="4000" dirty="0"/>
          </a:p>
        </p:txBody>
      </p:sp>
    </p:spTree>
    <p:extLst>
      <p:ext uri="{BB962C8B-B14F-4D97-AF65-F5344CB8AC3E}">
        <p14:creationId xmlns:p14="http://schemas.microsoft.com/office/powerpoint/2010/main" val="1159784136"/>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5" end="5"/>
                                            </p:txEl>
                                          </p:spTgt>
                                        </p:tgtEl>
                                        <p:attrNameLst>
                                          <p:attrName>style.visibility</p:attrName>
                                        </p:attrNameLst>
                                      </p:cBhvr>
                                      <p:to>
                                        <p:strVal val="visible"/>
                                      </p:to>
                                    </p:set>
                                    <p:animEffect transition="in" filter="fade">
                                      <p:cBhvr>
                                        <p:cTn id="1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You are a shoe-</a:t>
            </a:r>
            <a:r>
              <a:rPr lang="en-US" sz="4800" dirty="0" err="1"/>
              <a:t>ologist</a:t>
            </a:r>
            <a:r>
              <a:rPr lang="en-US" sz="4800" dirty="0"/>
              <a:t> (Ph.D.)</a:t>
            </a:r>
          </a:p>
        </p:txBody>
      </p:sp>
      <p:sp>
        <p:nvSpPr>
          <p:cNvPr id="3" name="Content Placeholder 2"/>
          <p:cNvSpPr>
            <a:spLocks noGrp="1"/>
          </p:cNvSpPr>
          <p:nvPr>
            <p:ph idx="1"/>
          </p:nvPr>
        </p:nvSpPr>
        <p:spPr/>
        <p:txBody>
          <a:bodyPr/>
          <a:lstStyle/>
          <a:p>
            <a:pPr marL="0" indent="0" algn="ctr">
              <a:buNone/>
            </a:pPr>
            <a:r>
              <a:rPr lang="en-US" dirty="0"/>
              <a:t>What might your first few shoe construction classes be about?</a:t>
            </a:r>
          </a:p>
        </p:txBody>
      </p:sp>
      <p:grpSp>
        <p:nvGrpSpPr>
          <p:cNvPr id="4" name="Group 3">
            <a:extLst>
              <a:ext uri="{FF2B5EF4-FFF2-40B4-BE49-F238E27FC236}">
                <a16:creationId xmlns:a16="http://schemas.microsoft.com/office/drawing/2014/main" id="{9550C66C-FB5C-47AB-83EE-1229B4297D72}"/>
              </a:ext>
            </a:extLst>
          </p:cNvPr>
          <p:cNvGrpSpPr/>
          <p:nvPr/>
        </p:nvGrpSpPr>
        <p:grpSpPr>
          <a:xfrm>
            <a:off x="1100682" y="2434281"/>
            <a:ext cx="6942635" cy="4293146"/>
            <a:chOff x="1100682" y="2434281"/>
            <a:chExt cx="6942635" cy="4293146"/>
          </a:xfrm>
        </p:grpSpPr>
        <p:pic>
          <p:nvPicPr>
            <p:cNvPr id="5" name="Picture 4" descr="Related 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494" b="4037"/>
            <a:stretch/>
          </p:blipFill>
          <p:spPr bwMode="auto">
            <a:xfrm>
              <a:off x="1100682" y="2434281"/>
              <a:ext cx="6942635" cy="4293146"/>
            </a:xfrm>
            <a:prstGeom prst="rect">
              <a:avLst/>
            </a:prstGeom>
            <a:extLst>
              <a:ext uri="{909E8E84-426E-40DD-AFC4-6F175D3DCCD1}">
                <a14:hiddenFill xmlns:a14="http://schemas.microsoft.com/office/drawing/2010/main">
                  <a:solidFill>
                    <a:srgbClr val="FFFFFF"/>
                  </a:solidFill>
                </a14:hiddenFill>
              </a:ext>
            </a:extLst>
          </p:spPr>
        </p:pic>
        <p:pic>
          <p:nvPicPr>
            <p:cNvPr id="2050" name="Picture 2" descr="Image result for shoe clip art 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676" y="2533136"/>
              <a:ext cx="2130263" cy="124803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bwMode="auto">
            <a:xfrm rot="19084841">
              <a:off x="4160762" y="3473253"/>
              <a:ext cx="1710914" cy="85968"/>
            </a:xfrm>
            <a:prstGeom prst="rect">
              <a:avLst/>
            </a:prstGeom>
            <a:solidFill>
              <a:schemeClr val="tx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spTree>
    <p:extLst>
      <p:ext uri="{BB962C8B-B14F-4D97-AF65-F5344CB8AC3E}">
        <p14:creationId xmlns:p14="http://schemas.microsoft.com/office/powerpoint/2010/main" val="2782635499"/>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images.wisegeek.com/pile-of-transistors.jpg"/>
          <p:cNvPicPr>
            <a:picLocks noChangeAspect="1" noChangeArrowheads="1"/>
          </p:cNvPicPr>
          <p:nvPr/>
        </p:nvPicPr>
        <p:blipFill>
          <a:blip r:embed="rId2" cstate="print"/>
          <a:srcRect l="12932" t="5126" r="10179" b="6699"/>
          <a:stretch>
            <a:fillRect/>
          </a:stretch>
        </p:blipFill>
        <p:spPr bwMode="auto">
          <a:xfrm flipH="1">
            <a:off x="0" y="0"/>
            <a:ext cx="9144000" cy="6858000"/>
          </a:xfrm>
          <a:prstGeom prst="rect">
            <a:avLst/>
          </a:prstGeom>
          <a:noFill/>
        </p:spPr>
      </p:pic>
      <p:sp>
        <p:nvSpPr>
          <p:cNvPr id="3" name="TextBox 2">
            <a:extLst>
              <a:ext uri="{FF2B5EF4-FFF2-40B4-BE49-F238E27FC236}">
                <a16:creationId xmlns:a16="http://schemas.microsoft.com/office/drawing/2014/main" id="{BB39DBC9-66F2-4390-9F92-6FB2E7F1A00D}"/>
              </a:ext>
            </a:extLst>
          </p:cNvPr>
          <p:cNvSpPr txBox="1"/>
          <p:nvPr/>
        </p:nvSpPr>
        <p:spPr>
          <a:xfrm>
            <a:off x="1" y="6488668"/>
            <a:ext cx="2478504" cy="369332"/>
          </a:xfrm>
          <a:prstGeom prst="rect">
            <a:avLst/>
          </a:prstGeom>
          <a:solidFill>
            <a:srgbClr val="000000">
              <a:alpha val="60000"/>
            </a:srgbClr>
          </a:solidFill>
        </p:spPr>
        <p:txBody>
          <a:bodyPr wrap="square" rtlCol="0">
            <a:spAutoFit/>
          </a:bodyPr>
          <a:lstStyle/>
          <a:p>
            <a:pPr lvl="0" algn="ctr">
              <a:defRPr/>
            </a:pPr>
            <a:r>
              <a:rPr kumimoji="0" lang="en-US"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Random transistors</a:t>
            </a:r>
          </a:p>
        </p:txBody>
      </p:sp>
    </p:spTree>
    <p:extLst>
      <p:ext uri="{BB962C8B-B14F-4D97-AF65-F5344CB8AC3E}">
        <p14:creationId xmlns:p14="http://schemas.microsoft.com/office/powerpoint/2010/main" val="2210444882"/>
      </p:ext>
    </p:extLst>
  </p:cSld>
  <p:clrMapOvr>
    <a:masterClrMapping/>
  </p:clrMapOvr>
  <p:transition spd="med" advClick="0">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Apprenticeship</a:t>
            </a:r>
          </a:p>
        </p:txBody>
      </p:sp>
      <p:sp>
        <p:nvSpPr>
          <p:cNvPr id="3" name="Content Placeholder 2"/>
          <p:cNvSpPr>
            <a:spLocks noGrp="1"/>
          </p:cNvSpPr>
          <p:nvPr>
            <p:ph idx="1"/>
          </p:nvPr>
        </p:nvSpPr>
        <p:spPr/>
        <p:txBody>
          <a:bodyPr/>
          <a:lstStyle/>
          <a:p>
            <a:pPr marL="0" indent="0" algn="ctr">
              <a:buNone/>
            </a:pPr>
            <a:r>
              <a:rPr lang="en-US" sz="3600" dirty="0"/>
              <a:t>Learning cobbling is learning a </a:t>
            </a:r>
            <a:r>
              <a:rPr lang="en-US" sz="3600" dirty="0">
                <a:solidFill>
                  <a:srgbClr val="92D050"/>
                </a:solidFill>
              </a:rPr>
              <a:t>process</a:t>
            </a:r>
            <a:r>
              <a:rPr lang="en-US" sz="3600" dirty="0"/>
              <a:t> for making a shoe, a combination of </a:t>
            </a:r>
            <a:r>
              <a:rPr lang="en-US" sz="3600" dirty="0">
                <a:solidFill>
                  <a:srgbClr val="92D050"/>
                </a:solidFill>
              </a:rPr>
              <a:t>knowledge</a:t>
            </a:r>
            <a:r>
              <a:rPr lang="en-US" sz="3600" dirty="0"/>
              <a:t> and </a:t>
            </a:r>
            <a:r>
              <a:rPr lang="en-US" sz="3600" dirty="0">
                <a:solidFill>
                  <a:srgbClr val="92D050"/>
                </a:solidFill>
              </a:rPr>
              <a:t>skills</a:t>
            </a:r>
          </a:p>
          <a:p>
            <a:r>
              <a:rPr lang="en-US" sz="3600" dirty="0"/>
              <a:t>Complex tasks broken down into sub-tasks</a:t>
            </a:r>
          </a:p>
          <a:p>
            <a:r>
              <a:rPr lang="en-US" sz="3600" dirty="0"/>
              <a:t>Relevance of sub-tasks is clear</a:t>
            </a:r>
          </a:p>
          <a:p>
            <a:r>
              <a:rPr lang="en-US" sz="3600" dirty="0"/>
              <a:t>Immediate feedback from master and peers</a:t>
            </a:r>
          </a:p>
          <a:p>
            <a:endParaRPr lang="en-US" sz="3600" dirty="0"/>
          </a:p>
          <a:p>
            <a:endParaRPr lang="en-US" sz="3600" dirty="0"/>
          </a:p>
        </p:txBody>
      </p:sp>
    </p:spTree>
    <p:extLst>
      <p:ext uri="{BB962C8B-B14F-4D97-AF65-F5344CB8AC3E}">
        <p14:creationId xmlns:p14="http://schemas.microsoft.com/office/powerpoint/2010/main" val="305153711"/>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t>Cognitive Apprenticeship</a:t>
            </a:r>
          </a:p>
        </p:txBody>
      </p:sp>
      <p:sp>
        <p:nvSpPr>
          <p:cNvPr id="3" name="Content Placeholder 2"/>
          <p:cNvSpPr>
            <a:spLocks noGrp="1"/>
          </p:cNvSpPr>
          <p:nvPr>
            <p:ph idx="1"/>
          </p:nvPr>
        </p:nvSpPr>
        <p:spPr>
          <a:xfrm>
            <a:off x="264695" y="1275907"/>
            <a:ext cx="8566483" cy="5285531"/>
          </a:xfrm>
        </p:spPr>
        <p:txBody>
          <a:bodyPr/>
          <a:lstStyle/>
          <a:p>
            <a:pPr marL="0" indent="0" algn="ctr">
              <a:buNone/>
            </a:pPr>
            <a:r>
              <a:rPr lang="en-US" sz="3600" dirty="0"/>
              <a:t>Learning [</a:t>
            </a:r>
            <a:r>
              <a:rPr lang="en-US" sz="3600" dirty="0">
                <a:solidFill>
                  <a:srgbClr val="FFD629"/>
                </a:solidFill>
              </a:rPr>
              <a:t>science</a:t>
            </a:r>
            <a:r>
              <a:rPr lang="en-US" sz="3600" dirty="0"/>
              <a:t>] is learning a </a:t>
            </a:r>
            <a:r>
              <a:rPr lang="en-US" sz="3600" dirty="0">
                <a:solidFill>
                  <a:srgbClr val="92D050"/>
                </a:solidFill>
              </a:rPr>
              <a:t>process</a:t>
            </a:r>
            <a:r>
              <a:rPr lang="en-US" sz="3600" dirty="0"/>
              <a:t> for creating and testing knowledge about [</a:t>
            </a:r>
            <a:r>
              <a:rPr lang="en-US" sz="3600" dirty="0">
                <a:solidFill>
                  <a:srgbClr val="FFD629"/>
                </a:solidFill>
              </a:rPr>
              <a:t>nature</a:t>
            </a:r>
            <a:r>
              <a:rPr lang="en-US" sz="3600" dirty="0"/>
              <a:t>], a combination of </a:t>
            </a:r>
            <a:r>
              <a:rPr lang="en-US" sz="3600" dirty="0">
                <a:solidFill>
                  <a:srgbClr val="92D050"/>
                </a:solidFill>
              </a:rPr>
              <a:t>knowledge</a:t>
            </a:r>
            <a:r>
              <a:rPr lang="en-US" sz="3600" dirty="0"/>
              <a:t> and </a:t>
            </a:r>
            <a:r>
              <a:rPr lang="en-US" sz="3600" dirty="0">
                <a:solidFill>
                  <a:srgbClr val="92D050"/>
                </a:solidFill>
              </a:rPr>
              <a:t>skills.</a:t>
            </a:r>
          </a:p>
          <a:p>
            <a:pPr marL="0" indent="0" algn="ctr">
              <a:buNone/>
            </a:pPr>
            <a:endParaRPr lang="en-US" sz="2000" dirty="0"/>
          </a:p>
          <a:p>
            <a:pPr marL="0" indent="0" algn="ctr">
              <a:buNone/>
            </a:pPr>
            <a:r>
              <a:rPr lang="en-US" sz="3600" dirty="0"/>
              <a:t>Need to simulate the “workshop” of the [</a:t>
            </a:r>
            <a:r>
              <a:rPr lang="en-US" sz="3600" dirty="0">
                <a:solidFill>
                  <a:srgbClr val="FFD629"/>
                </a:solidFill>
              </a:rPr>
              <a:t>scientist</a:t>
            </a:r>
            <a:r>
              <a:rPr lang="en-US" sz="3600" dirty="0"/>
              <a:t>] for our students.</a:t>
            </a:r>
          </a:p>
          <a:p>
            <a:pPr marL="0" indent="0" algn="ctr">
              <a:buNone/>
            </a:pPr>
            <a:endParaRPr lang="en-CA" sz="1200" dirty="0">
              <a:effectLst>
                <a:outerShdw blurRad="38100" dist="38100" dir="2700000" algn="tl">
                  <a:srgbClr val="000000">
                    <a:alpha val="43137"/>
                  </a:srgbClr>
                </a:outerShdw>
              </a:effectLst>
            </a:endParaRPr>
          </a:p>
          <a:p>
            <a:pPr marL="0" indent="0" algn="ctr">
              <a:buNone/>
            </a:pPr>
            <a:r>
              <a:rPr lang="en-CA" sz="1600" dirty="0">
                <a:effectLst>
                  <a:outerShdw blurRad="38100" dist="38100" dir="2700000" algn="tl">
                    <a:srgbClr val="000000">
                      <a:alpha val="43137"/>
                    </a:srgbClr>
                  </a:outerShdw>
                </a:effectLst>
              </a:rPr>
              <a:t>Collins, Allan, John Seely Brown, and Susan E. Newman. "Cognitive apprenticeship: Teaching the craft of reading, writing and mathematics." </a:t>
            </a:r>
          </a:p>
          <a:p>
            <a:pPr marL="0" indent="0" algn="ctr">
              <a:buNone/>
            </a:pPr>
            <a:r>
              <a:rPr lang="en-CA" sz="1600" i="1" dirty="0">
                <a:effectLst>
                  <a:outerShdw blurRad="38100" dist="38100" dir="2700000" algn="tl">
                    <a:srgbClr val="000000">
                      <a:alpha val="43137"/>
                    </a:srgbClr>
                  </a:outerShdw>
                </a:effectLst>
              </a:rPr>
              <a:t>Thinking: The Journal of Philosophy for Children</a:t>
            </a:r>
            <a:r>
              <a:rPr lang="en-CA" sz="1600" dirty="0">
                <a:effectLst>
                  <a:outerShdw blurRad="38100" dist="38100" dir="2700000" algn="tl">
                    <a:srgbClr val="000000">
                      <a:alpha val="43137"/>
                    </a:srgbClr>
                  </a:outerShdw>
                </a:effectLst>
              </a:rPr>
              <a:t> 8.1 (1988): 2-10.</a:t>
            </a:r>
            <a:endParaRPr lang="en-US"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47640497"/>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York Mills Students</a:t>
            </a:r>
          </a:p>
        </p:txBody>
      </p:sp>
      <p:pic>
        <p:nvPicPr>
          <p:cNvPr id="3" name="Final Exam - no discussion">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0" y="995475"/>
            <a:ext cx="9144000" cy="5143500"/>
          </a:xfrm>
          <a:prstGeom prst="rect">
            <a:avLst/>
          </a:prstGeom>
        </p:spPr>
      </p:pic>
    </p:spTree>
    <p:extLst>
      <p:ext uri="{BB962C8B-B14F-4D97-AF65-F5344CB8AC3E}">
        <p14:creationId xmlns:p14="http://schemas.microsoft.com/office/powerpoint/2010/main" val="4205113364"/>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hris\Documents\Presentations\OISE 2014\DSCN0700.jpg"/>
          <p:cNvPicPr>
            <a:picLocks noChangeAspect="1" noChangeArrowheads="1"/>
          </p:cNvPicPr>
          <p:nvPr/>
        </p:nvPicPr>
        <p:blipFill rotWithShape="1">
          <a:blip r:embed="rId3" cstate="screen">
            <a:lum contrast="10000"/>
            <a:extLst>
              <a:ext uri="{BEBA8EAE-BF5A-486C-A8C5-ECC9F3942E4B}">
                <a14:imgProps xmlns:a14="http://schemas.microsoft.com/office/drawing/2010/main">
                  <a14:imgLayer r:embed="rId4">
                    <a14:imgEffect>
                      <a14:brightnessContrast bright="10000"/>
                    </a14:imgEffect>
                  </a14:imgLayer>
                </a14:imgProps>
              </a:ext>
            </a:extLst>
          </a:blip>
          <a:srcRect l="663" t="1388" r="18932" b="19167"/>
          <a:stretch/>
        </p:blipFill>
        <p:spPr bwMode="auto">
          <a:xfrm>
            <a:off x="0" y="0"/>
            <a:ext cx="9144000" cy="6858000"/>
          </a:xfrm>
          <a:prstGeom prst="rect">
            <a:avLst/>
          </a:prstGeom>
          <a:noFill/>
        </p:spPr>
      </p:pic>
      <p:sp>
        <p:nvSpPr>
          <p:cNvPr id="2" name="Title 1"/>
          <p:cNvSpPr>
            <a:spLocks noGrp="1"/>
          </p:cNvSpPr>
          <p:nvPr>
            <p:ph type="title"/>
          </p:nvPr>
        </p:nvSpPr>
        <p:spPr>
          <a:xfrm>
            <a:off x="0" y="-3735"/>
            <a:ext cx="9144000" cy="1037877"/>
          </a:xfrm>
          <a:solidFill>
            <a:srgbClr val="000000">
              <a:alpha val="60000"/>
            </a:srgbClr>
          </a:solidFill>
        </p:spPr>
        <p:txBody>
          <a:bodyPr/>
          <a:lstStyle/>
          <a:p>
            <a:r>
              <a:rPr lang="en-US" sz="4000" dirty="0"/>
              <a:t>Secret Ingredient = Active Learning!</a:t>
            </a:r>
            <a:endParaRPr lang="en-CA" sz="4000" dirty="0"/>
          </a:p>
        </p:txBody>
      </p:sp>
      <p:sp>
        <p:nvSpPr>
          <p:cNvPr id="5" name="TextBox 4"/>
          <p:cNvSpPr txBox="1"/>
          <p:nvPr/>
        </p:nvSpPr>
        <p:spPr>
          <a:xfrm>
            <a:off x="2610853" y="6357546"/>
            <a:ext cx="5005137" cy="400110"/>
          </a:xfrm>
          <a:prstGeom prst="rect">
            <a:avLst/>
          </a:prstGeom>
          <a:solidFill>
            <a:srgbClr val="000000">
              <a:alpha val="50196"/>
            </a:srgb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York Mills Students</a:t>
            </a:r>
          </a:p>
        </p:txBody>
      </p:sp>
    </p:spTree>
    <p:extLst>
      <p:ext uri="{BB962C8B-B14F-4D97-AF65-F5344CB8AC3E}">
        <p14:creationId xmlns:p14="http://schemas.microsoft.com/office/powerpoint/2010/main" val="137310148"/>
      </p:ext>
    </p:extLst>
  </p:cSld>
  <p:clrMapOvr>
    <a:masterClrMapping/>
  </p:clrMapOvr>
  <p:transition spd="med" advClick="0">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hris\Documents\Presentations\OISE 2014\DSCN0700.jpg"/>
          <p:cNvPicPr>
            <a:picLocks noChangeAspect="1" noChangeArrowheads="1"/>
          </p:cNvPicPr>
          <p:nvPr/>
        </p:nvPicPr>
        <p:blipFill rotWithShape="1">
          <a:blip r:embed="rId3" cstate="screen">
            <a:lum contrast="10000"/>
            <a:extLst>
              <a:ext uri="{BEBA8EAE-BF5A-486C-A8C5-ECC9F3942E4B}">
                <a14:imgProps xmlns:a14="http://schemas.microsoft.com/office/drawing/2010/main">
                  <a14:imgLayer r:embed="rId4">
                    <a14:imgEffect>
                      <a14:brightnessContrast bright="10000"/>
                    </a14:imgEffect>
                  </a14:imgLayer>
                </a14:imgProps>
              </a:ext>
            </a:extLst>
          </a:blip>
          <a:srcRect l="663" t="1388" r="18932" b="19167"/>
          <a:stretch/>
        </p:blipFill>
        <p:spPr bwMode="auto">
          <a:xfrm>
            <a:off x="0" y="0"/>
            <a:ext cx="9144000" cy="6858000"/>
          </a:xfrm>
          <a:prstGeom prst="rect">
            <a:avLst/>
          </a:prstGeom>
          <a:noFill/>
        </p:spPr>
      </p:pic>
      <p:sp>
        <p:nvSpPr>
          <p:cNvPr id="5" name="Rectangle 4"/>
          <p:cNvSpPr/>
          <p:nvPr/>
        </p:nvSpPr>
        <p:spPr bwMode="auto">
          <a:xfrm>
            <a:off x="0" y="0"/>
            <a:ext cx="9144000" cy="6858000"/>
          </a:xfrm>
          <a:prstGeom prst="rect">
            <a:avLst/>
          </a:prstGeom>
          <a:solidFill>
            <a:srgbClr val="00000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2" name="Title 1"/>
          <p:cNvSpPr>
            <a:spLocks noGrp="1"/>
          </p:cNvSpPr>
          <p:nvPr>
            <p:ph type="title"/>
          </p:nvPr>
        </p:nvSpPr>
        <p:spPr>
          <a:xfrm>
            <a:off x="0" y="8298"/>
            <a:ext cx="9144000" cy="1025845"/>
          </a:xfrm>
        </p:spPr>
        <p:txBody>
          <a:bodyPr/>
          <a:lstStyle/>
          <a:p>
            <a:r>
              <a:rPr lang="en-US" sz="6000" dirty="0"/>
              <a:t>Active Learning</a:t>
            </a:r>
            <a:endParaRPr lang="en-CA" sz="6000" dirty="0"/>
          </a:p>
        </p:txBody>
      </p:sp>
      <p:sp>
        <p:nvSpPr>
          <p:cNvPr id="3" name="Content Placeholder 2"/>
          <p:cNvSpPr>
            <a:spLocks noGrp="1"/>
          </p:cNvSpPr>
          <p:nvPr>
            <p:ph idx="1"/>
          </p:nvPr>
        </p:nvSpPr>
        <p:spPr>
          <a:xfrm>
            <a:off x="457200" y="1219200"/>
            <a:ext cx="8229600" cy="5732531"/>
          </a:xfrm>
        </p:spPr>
        <p:txBody>
          <a:bodyPr/>
          <a:lstStyle/>
          <a:p>
            <a:pPr marL="0" indent="0" algn="ctr">
              <a:spcBef>
                <a:spcPts val="0"/>
              </a:spcBef>
              <a:buNone/>
            </a:pPr>
            <a:r>
              <a:rPr lang="en-CA" sz="4800" dirty="0"/>
              <a:t>Emphasizes</a:t>
            </a:r>
          </a:p>
          <a:p>
            <a:pPr marL="0" indent="0" algn="ctr">
              <a:spcBef>
                <a:spcPts val="0"/>
              </a:spcBef>
              <a:buNone/>
            </a:pPr>
            <a:r>
              <a:rPr lang="en-CA" sz="4800" dirty="0">
                <a:solidFill>
                  <a:srgbClr val="92D050"/>
                </a:solidFill>
              </a:rPr>
              <a:t>discussion</a:t>
            </a:r>
          </a:p>
          <a:p>
            <a:pPr marL="0" indent="0" algn="ctr">
              <a:spcBef>
                <a:spcPts val="0"/>
              </a:spcBef>
              <a:buNone/>
            </a:pPr>
            <a:r>
              <a:rPr lang="en-CA" sz="4800" dirty="0">
                <a:solidFill>
                  <a:srgbClr val="92D050"/>
                </a:solidFill>
              </a:rPr>
              <a:t>higher-order thinking </a:t>
            </a:r>
          </a:p>
          <a:p>
            <a:pPr marL="0" indent="0" algn="ctr">
              <a:spcBef>
                <a:spcPts val="0"/>
              </a:spcBef>
              <a:buNone/>
            </a:pPr>
            <a:r>
              <a:rPr lang="en-CA" sz="4800" dirty="0"/>
              <a:t>and often </a:t>
            </a:r>
            <a:r>
              <a:rPr lang="en-CA" sz="4800" dirty="0">
                <a:solidFill>
                  <a:srgbClr val="FFFFFF"/>
                </a:solidFill>
              </a:rPr>
              <a:t>involves</a:t>
            </a:r>
            <a:r>
              <a:rPr lang="en-CA" sz="4800" dirty="0">
                <a:solidFill>
                  <a:srgbClr val="92D050"/>
                </a:solidFill>
              </a:rPr>
              <a:t> </a:t>
            </a:r>
          </a:p>
          <a:p>
            <a:pPr marL="0" indent="0" algn="ctr">
              <a:spcBef>
                <a:spcPts val="0"/>
              </a:spcBef>
              <a:buNone/>
            </a:pPr>
            <a:r>
              <a:rPr lang="en-CA" sz="4800" dirty="0">
                <a:solidFill>
                  <a:srgbClr val="92D050"/>
                </a:solidFill>
              </a:rPr>
              <a:t>group work</a:t>
            </a:r>
            <a:r>
              <a:rPr lang="en-CA" sz="4800" dirty="0"/>
              <a:t>.</a:t>
            </a:r>
          </a:p>
          <a:p>
            <a:pPr marL="0" indent="0" algn="ctr">
              <a:spcBef>
                <a:spcPts val="0"/>
              </a:spcBef>
              <a:buNone/>
            </a:pPr>
            <a:endParaRPr lang="en-CA" sz="4800" dirty="0"/>
          </a:p>
          <a:p>
            <a:pPr algn="ctr">
              <a:buNone/>
            </a:pPr>
            <a:r>
              <a:rPr lang="en-CA" sz="1800" dirty="0"/>
              <a:t>Freeman, Scott, et al. "Active learning increases student performance in science, engineering, and mathematics." </a:t>
            </a:r>
            <a:r>
              <a:rPr lang="en-CA" sz="1800" i="1" dirty="0"/>
              <a:t>Proceedings of the National Academy of Sciences</a:t>
            </a:r>
            <a:r>
              <a:rPr lang="en-CA" sz="1800" dirty="0"/>
              <a:t> (2014): 201319030.</a:t>
            </a:r>
          </a:p>
        </p:txBody>
      </p:sp>
    </p:spTree>
    <p:extLst>
      <p:ext uri="{BB962C8B-B14F-4D97-AF65-F5344CB8AC3E}">
        <p14:creationId xmlns:p14="http://schemas.microsoft.com/office/powerpoint/2010/main" val="3460735347"/>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10362"/>
            <a:ext cx="9144000" cy="1143000"/>
          </a:xfrm>
        </p:spPr>
        <p:txBody>
          <a:bodyPr/>
          <a:lstStyle/>
          <a:p>
            <a:r>
              <a:rPr lang="en-US" sz="4000" dirty="0"/>
              <a:t>Active Learning Reduces Failures</a:t>
            </a:r>
          </a:p>
        </p:txBody>
      </p:sp>
      <p:pic>
        <p:nvPicPr>
          <p:cNvPr id="183298" name="Picture 2"/>
          <p:cNvPicPr>
            <a:picLocks noGrp="1" noChangeAspect="1" noChangeArrowheads="1"/>
          </p:cNvPicPr>
          <p:nvPr>
            <p:ph idx="4294967295"/>
          </p:nvPr>
        </p:nvPicPr>
        <p:blipFill rotWithShape="1">
          <a:blip r:embed="rId3" cstate="screen"/>
          <a:srcRect t="3974"/>
          <a:stretch/>
        </p:blipFill>
        <p:spPr bwMode="auto">
          <a:xfrm>
            <a:off x="0" y="978464"/>
            <a:ext cx="6870032" cy="5916050"/>
          </a:xfrm>
          <a:prstGeom prst="rect">
            <a:avLst/>
          </a:prstGeom>
          <a:noFill/>
          <a:ln w="9525">
            <a:noFill/>
            <a:miter lim="800000"/>
            <a:headEnd/>
            <a:tailEnd/>
          </a:ln>
        </p:spPr>
      </p:pic>
      <p:sp>
        <p:nvSpPr>
          <p:cNvPr id="4" name="Rectangle 3"/>
          <p:cNvSpPr/>
          <p:nvPr/>
        </p:nvSpPr>
        <p:spPr>
          <a:xfrm>
            <a:off x="7074568" y="1250741"/>
            <a:ext cx="2069432" cy="5016758"/>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Freeman, Scott, et al. "Active learning increases student performance in science, engineering, and mathematics." </a:t>
            </a:r>
            <a:r>
              <a:rPr kumimoji="0" lang="en-CA"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Proceedings of the National Academy of Sciences</a:t>
            </a:r>
            <a:r>
              <a:rPr kumimoji="0" lang="en-CA"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 (2014): 201319030.</a:t>
            </a:r>
          </a:p>
        </p:txBody>
      </p:sp>
    </p:spTree>
    <p:extLst>
      <p:ext uri="{BB962C8B-B14F-4D97-AF65-F5344CB8AC3E}">
        <p14:creationId xmlns:p14="http://schemas.microsoft.com/office/powerpoint/2010/main" val="1559165374"/>
      </p:ext>
    </p:extLst>
  </p:cSld>
  <p:clrMapOvr>
    <a:masterClrMapping/>
  </p:clrMapOvr>
  <p:transition spd="med" advClick="0">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362"/>
            <a:ext cx="9144000" cy="1143000"/>
          </a:xfrm>
          <a:solidFill>
            <a:srgbClr val="000000">
              <a:alpha val="50196"/>
            </a:srgbClr>
          </a:solidFill>
        </p:spPr>
        <p:txBody>
          <a:bodyPr/>
          <a:lstStyle/>
          <a:p>
            <a:r>
              <a:rPr lang="en-US" dirty="0"/>
              <a:t>Improves Course Performance</a:t>
            </a:r>
            <a:endParaRPr lang="en-CA" dirty="0"/>
          </a:p>
        </p:txBody>
      </p:sp>
      <p:pic>
        <p:nvPicPr>
          <p:cNvPr id="185346" name="Picture 2"/>
          <p:cNvPicPr>
            <a:picLocks noGrp="1" noChangeAspect="1" noChangeArrowheads="1"/>
          </p:cNvPicPr>
          <p:nvPr>
            <p:ph idx="4294967295"/>
          </p:nvPr>
        </p:nvPicPr>
        <p:blipFill rotWithShape="1">
          <a:blip r:embed="rId3" cstate="screen"/>
          <a:srcRect t="11297"/>
          <a:stretch/>
        </p:blipFill>
        <p:spPr bwMode="auto">
          <a:xfrm>
            <a:off x="0" y="1150938"/>
            <a:ext cx="9144000" cy="10379075"/>
          </a:xfrm>
          <a:prstGeom prst="rect">
            <a:avLst/>
          </a:prstGeom>
          <a:noFill/>
          <a:ln w="9525">
            <a:noFill/>
            <a:miter lim="800000"/>
            <a:headEnd/>
            <a:tailEnd/>
          </a:ln>
        </p:spPr>
      </p:pic>
      <p:sp>
        <p:nvSpPr>
          <p:cNvPr id="4" name="Rounded Rectangle 3"/>
          <p:cNvSpPr/>
          <p:nvPr/>
        </p:nvSpPr>
        <p:spPr bwMode="auto">
          <a:xfrm>
            <a:off x="1329069" y="2264733"/>
            <a:ext cx="6294475" cy="1148316"/>
          </a:xfrm>
          <a:prstGeom prst="round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Tree>
    <p:extLst>
      <p:ext uri="{BB962C8B-B14F-4D97-AF65-F5344CB8AC3E}">
        <p14:creationId xmlns:p14="http://schemas.microsoft.com/office/powerpoint/2010/main" val="2254625002"/>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2.96296E-6 L 0.0066 -0.66482 " pathEditMode="relative" rAng="0" ptsTypes="AA">
                                      <p:cBhvr>
                                        <p:cTn id="6" dur="2000" fill="hold"/>
                                        <p:tgtEl>
                                          <p:spTgt spid="185346"/>
                                        </p:tgtEl>
                                        <p:attrNameLst>
                                          <p:attrName>ppt_x</p:attrName>
                                          <p:attrName>ppt_y</p:attrName>
                                        </p:attrNameLst>
                                      </p:cBhvr>
                                      <p:rCtr x="330" y="-33241"/>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4936" t="18727" r="26150" b="21198"/>
          <a:stretch/>
        </p:blipFill>
        <p:spPr>
          <a:xfrm>
            <a:off x="297950" y="875136"/>
            <a:ext cx="8578921" cy="5982864"/>
          </a:xfrm>
          <a:prstGeom prst="rect">
            <a:avLst/>
          </a:prstGeom>
        </p:spPr>
      </p:pic>
      <p:sp>
        <p:nvSpPr>
          <p:cNvPr id="5" name="Title 4"/>
          <p:cNvSpPr>
            <a:spLocks noGrp="1"/>
          </p:cNvSpPr>
          <p:nvPr>
            <p:ph type="title"/>
          </p:nvPr>
        </p:nvSpPr>
        <p:spPr>
          <a:xfrm>
            <a:off x="0" y="-10362"/>
            <a:ext cx="9144000" cy="943099"/>
          </a:xfrm>
        </p:spPr>
        <p:txBody>
          <a:bodyPr/>
          <a:lstStyle/>
          <a:p>
            <a:r>
              <a:rPr lang="en-US" sz="4000" dirty="0"/>
              <a:t>Force Concept Inventory Scores</a:t>
            </a:r>
          </a:p>
        </p:txBody>
      </p:sp>
      <p:sp>
        <p:nvSpPr>
          <p:cNvPr id="7" name="Rectangle 6"/>
          <p:cNvSpPr/>
          <p:nvPr/>
        </p:nvSpPr>
        <p:spPr bwMode="auto">
          <a:xfrm>
            <a:off x="2005070" y="4284921"/>
            <a:ext cx="3117773" cy="1663816"/>
          </a:xfrm>
          <a:prstGeom prst="rect">
            <a:avLst/>
          </a:prstGeom>
          <a:ln w="28575">
            <a:solidFill>
              <a:schemeClr val="bg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Test Score 35.4%</a:t>
            </a:r>
          </a:p>
        </p:txBody>
      </p:sp>
      <p:sp>
        <p:nvSpPr>
          <p:cNvPr id="8" name="Rectangle 7"/>
          <p:cNvSpPr/>
          <p:nvPr/>
        </p:nvSpPr>
        <p:spPr bwMode="auto">
          <a:xfrm>
            <a:off x="5420794" y="3530009"/>
            <a:ext cx="3040160" cy="2418727"/>
          </a:xfrm>
          <a:prstGeom prst="rect">
            <a:avLst/>
          </a:prstGeom>
          <a:solidFill>
            <a:srgbClr val="0099CC"/>
          </a:solidFill>
          <a:ln w="28575">
            <a:solidFill>
              <a:schemeClr val="bg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Test Score 51.6%</a:t>
            </a:r>
          </a:p>
        </p:txBody>
      </p:sp>
      <p:sp>
        <p:nvSpPr>
          <p:cNvPr id="6" name="Rectangle 5"/>
          <p:cNvSpPr/>
          <p:nvPr/>
        </p:nvSpPr>
        <p:spPr bwMode="auto">
          <a:xfrm>
            <a:off x="1737219" y="1951914"/>
            <a:ext cx="2882913" cy="1729807"/>
          </a:xfrm>
          <a:prstGeom prst="rect">
            <a:avLst/>
          </a:prstGeom>
          <a:noFill/>
          <a:ln w="285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Room for improvement: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64.6%</a:t>
            </a:r>
          </a:p>
        </p:txBody>
      </p:sp>
      <p:sp>
        <p:nvSpPr>
          <p:cNvPr id="9" name="Rectangle 8"/>
          <p:cNvSpPr/>
          <p:nvPr/>
        </p:nvSpPr>
        <p:spPr bwMode="auto">
          <a:xfrm>
            <a:off x="5797684" y="3529798"/>
            <a:ext cx="2863551" cy="754912"/>
          </a:xfrm>
          <a:prstGeom prst="rect">
            <a:avLst/>
          </a:prstGeom>
          <a:noFill/>
          <a:ln w="285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Actual Improvement: </a:t>
            </a: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16.2%</a:t>
            </a:r>
          </a:p>
        </p:txBody>
      </p:sp>
      <p:sp>
        <p:nvSpPr>
          <p:cNvPr id="10" name="Rectangle 9"/>
          <p:cNvSpPr/>
          <p:nvPr/>
        </p:nvSpPr>
        <p:spPr bwMode="auto">
          <a:xfrm>
            <a:off x="5420793" y="1209107"/>
            <a:ext cx="3308537" cy="1681679"/>
          </a:xfrm>
          <a:prstGeom prst="rect">
            <a:avLst/>
          </a:prstGeom>
          <a:solidFill>
            <a:srgbClr val="FFFFFF"/>
          </a:solidFill>
          <a:ln w="285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Normalized Gain: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16.2%</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2500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6600" b="1" i="0" u="none" strike="noStrike" kern="1200" cap="none" spc="0" normalizeH="0" baseline="-25000" noProof="0" dirty="0">
                <a:ln>
                  <a:noFill/>
                </a:ln>
                <a:solidFill>
                  <a:srgbClr val="FF0000"/>
                </a:solidFill>
                <a:effectLst/>
                <a:uLnTx/>
                <a:uFillTx/>
                <a:latin typeface="Arial" panose="020B0604020202020204" pitchFamily="34" charset="0"/>
                <a:ea typeface="+mn-ea"/>
                <a:cs typeface="Arial" panose="020B0604020202020204" pitchFamily="34" charset="0"/>
              </a:rPr>
              <a:t>25%</a:t>
            </a:r>
            <a:endParaRPr kumimoji="0" lang="en-US" sz="6600" b="1" i="0" u="sng" strike="noStrike" kern="1200" cap="none" spc="0" normalizeH="0" baseline="-2500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64.6%</a:t>
            </a:r>
          </a:p>
        </p:txBody>
      </p:sp>
      <p:sp>
        <p:nvSpPr>
          <p:cNvPr id="2" name="Rectangle 1"/>
          <p:cNvSpPr/>
          <p:nvPr/>
        </p:nvSpPr>
        <p:spPr>
          <a:xfrm>
            <a:off x="297950" y="6099792"/>
            <a:ext cx="8563510" cy="738664"/>
          </a:xfrm>
          <a:prstGeom prst="rect">
            <a:avLst/>
          </a:prstGeom>
          <a:solidFill>
            <a:schemeClr val="tx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CA" sz="14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Milner-</a:t>
            </a:r>
            <a:r>
              <a:rPr kumimoji="0" lang="en-CA" sz="1400" b="1"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Bolotin</a:t>
            </a:r>
            <a:r>
              <a:rPr kumimoji="0" lang="en-CA" sz="14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Marina, et al. "Attitudes about science and conceptual physics learning in university introductory physics courses." </a:t>
            </a:r>
            <a:r>
              <a:rPr kumimoji="0" lang="en-CA" sz="1400" b="1"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Physical Review Special Topics-Physics Education Research</a:t>
            </a:r>
            <a:r>
              <a:rPr kumimoji="0" lang="en-CA" sz="14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7.2 (2011): 020107.</a:t>
            </a:r>
            <a:endParaRPr kumimoji="0" lang="en-US" sz="1400" b="1" i="0" u="none" strike="noStrike" kern="1200" cap="none" spc="0" normalizeH="0" baseline="0" noProof="0" dirty="0">
              <a:ln>
                <a:noFill/>
              </a:ln>
              <a:solidFill>
                <a:srgbClr val="FFFFFF"/>
              </a:solidFill>
              <a:effectLst/>
              <a:uLnTx/>
              <a:uFillTx/>
              <a:latin typeface="Garamond" pitchFamily="18" charset="0"/>
              <a:ea typeface="+mn-ea"/>
              <a:cs typeface="+mn-cs"/>
            </a:endParaRPr>
          </a:p>
        </p:txBody>
      </p:sp>
      <p:sp>
        <p:nvSpPr>
          <p:cNvPr id="12" name="Arrow: Up-Down 11">
            <a:extLst>
              <a:ext uri="{FF2B5EF4-FFF2-40B4-BE49-F238E27FC236}">
                <a16:creationId xmlns:a16="http://schemas.microsoft.com/office/drawing/2014/main" id="{3B000D50-4426-4011-A01C-A32C047F2EE4}"/>
              </a:ext>
            </a:extLst>
          </p:cNvPr>
          <p:cNvSpPr/>
          <p:nvPr/>
        </p:nvSpPr>
        <p:spPr bwMode="auto">
          <a:xfrm>
            <a:off x="4499812" y="1209107"/>
            <a:ext cx="457201" cy="2977882"/>
          </a:xfrm>
          <a:prstGeom prst="upDownArrow">
            <a:avLst/>
          </a:prstGeom>
          <a:solidFill>
            <a:srgbClr val="92D05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3" name="Arrow: Up-Down 12">
            <a:extLst>
              <a:ext uri="{FF2B5EF4-FFF2-40B4-BE49-F238E27FC236}">
                <a16:creationId xmlns:a16="http://schemas.microsoft.com/office/drawing/2014/main" id="{4C3B3622-7BC3-44B1-83A8-479FDDD9A6E8}"/>
              </a:ext>
            </a:extLst>
          </p:cNvPr>
          <p:cNvSpPr/>
          <p:nvPr/>
        </p:nvSpPr>
        <p:spPr bwMode="auto">
          <a:xfrm>
            <a:off x="5512378" y="3554073"/>
            <a:ext cx="457201" cy="711304"/>
          </a:xfrm>
          <a:prstGeom prst="upDownArrow">
            <a:avLst/>
          </a:prstGeom>
          <a:solidFill>
            <a:srgbClr val="FF00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cxnSp>
        <p:nvCxnSpPr>
          <p:cNvPr id="15" name="Straight Connector 14">
            <a:extLst>
              <a:ext uri="{FF2B5EF4-FFF2-40B4-BE49-F238E27FC236}">
                <a16:creationId xmlns:a16="http://schemas.microsoft.com/office/drawing/2014/main" id="{7CA3BFCA-D312-40BF-9A24-B8AE59E952F5}"/>
              </a:ext>
            </a:extLst>
          </p:cNvPr>
          <p:cNvCxnSpPr>
            <a:cxnSpLocks/>
          </p:cNvCxnSpPr>
          <p:nvPr/>
        </p:nvCxnSpPr>
        <p:spPr bwMode="auto">
          <a:xfrm>
            <a:off x="1737219" y="4284921"/>
            <a:ext cx="6992111" cy="0"/>
          </a:xfrm>
          <a:prstGeom prst="line">
            <a:avLst/>
          </a:prstGeom>
          <a:solidFill>
            <a:schemeClr val="accent1"/>
          </a:solidFill>
          <a:ln w="28575" cap="flat" cmpd="sng" algn="ctr">
            <a:solidFill>
              <a:srgbClr val="000000"/>
            </a:solidFill>
            <a:prstDash val="dash"/>
            <a:round/>
            <a:headEnd type="none" w="med" len="med"/>
            <a:tailEnd type="none" w="med" len="med"/>
          </a:ln>
          <a:effectLst/>
        </p:spPr>
      </p:cxnSp>
      <p:sp>
        <p:nvSpPr>
          <p:cNvPr id="14" name="Line Callout 2 10">
            <a:extLst>
              <a:ext uri="{FF2B5EF4-FFF2-40B4-BE49-F238E27FC236}">
                <a16:creationId xmlns:a16="http://schemas.microsoft.com/office/drawing/2014/main" id="{EA4D1087-E875-49FE-A980-18A7D4E02587}"/>
              </a:ext>
            </a:extLst>
          </p:cNvPr>
          <p:cNvSpPr/>
          <p:nvPr/>
        </p:nvSpPr>
        <p:spPr bwMode="auto">
          <a:xfrm>
            <a:off x="5412587" y="1227222"/>
            <a:ext cx="3069676" cy="1685417"/>
          </a:xfrm>
          <a:prstGeom prst="borderCallout2">
            <a:avLst>
              <a:gd name="adj1" fmla="val 100381"/>
              <a:gd name="adj2" fmla="val 52154"/>
              <a:gd name="adj3" fmla="val 100675"/>
              <a:gd name="adj4" fmla="val 33537"/>
              <a:gd name="adj5" fmla="val 98935"/>
              <a:gd name="adj6" fmla="val 2348"/>
            </a:avLst>
          </a:prstGeom>
          <a:solidFill>
            <a:schemeClr val="tx1"/>
          </a:solid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514"/>
                </a:solidFill>
                <a:effectLst/>
                <a:uLnTx/>
                <a:uFillTx/>
                <a:latin typeface="Arial" pitchFamily="34" charset="0"/>
                <a:ea typeface="+mn-ea"/>
                <a:cs typeface="Arial" pitchFamily="34" charset="0"/>
              </a:rPr>
              <a:t>York Mills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514"/>
                </a:solidFill>
                <a:effectLst/>
                <a:uLnTx/>
                <a:uFillTx/>
                <a:latin typeface="Arial" pitchFamily="34" charset="0"/>
                <a:ea typeface="+mn-ea"/>
                <a:cs typeface="Arial" pitchFamily="34" charset="0"/>
              </a:rPr>
              <a:t>Normalized Gain = 58%</a:t>
            </a:r>
            <a:endParaRPr kumimoji="0" lang="en-CA" sz="3600" b="1" i="0" u="none" strike="noStrike" kern="1200" cap="none" spc="0" normalizeH="0" baseline="0" noProof="0" dirty="0">
              <a:ln>
                <a:noFill/>
              </a:ln>
              <a:solidFill>
                <a:srgbClr val="000514"/>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482119777"/>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Change is Necessary</a:t>
            </a:r>
          </a:p>
        </p:txBody>
      </p:sp>
      <p:grpSp>
        <p:nvGrpSpPr>
          <p:cNvPr id="8" name="Group 7"/>
          <p:cNvGrpSpPr/>
          <p:nvPr/>
        </p:nvGrpSpPr>
        <p:grpSpPr>
          <a:xfrm>
            <a:off x="-1" y="959975"/>
            <a:ext cx="4582633" cy="6046881"/>
            <a:chOff x="-80569" y="959975"/>
            <a:chExt cx="4665125" cy="6046881"/>
          </a:xfrm>
        </p:grpSpPr>
        <p:pic>
          <p:nvPicPr>
            <p:cNvPr id="2052" name="Picture 4" descr="Related 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298" t="17405" r="6464" b="-2661"/>
            <a:stretch/>
          </p:blipFill>
          <p:spPr bwMode="auto">
            <a:xfrm>
              <a:off x="-80568" y="2367148"/>
              <a:ext cx="4556316" cy="46397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0569" y="959975"/>
              <a:ext cx="4665125" cy="12003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Traditional Instruction</a:t>
              </a:r>
            </a:p>
          </p:txBody>
        </p:sp>
        <p:sp>
          <p:nvSpPr>
            <p:cNvPr id="11" name="TextBox 10"/>
            <p:cNvSpPr txBox="1"/>
            <p:nvPr/>
          </p:nvSpPr>
          <p:spPr>
            <a:xfrm>
              <a:off x="-80568" y="6460960"/>
              <a:ext cx="4556314" cy="400110"/>
            </a:xfrm>
            <a:prstGeom prst="rect">
              <a:avLst/>
            </a:prstGeom>
            <a:solidFill>
              <a:srgbClr val="000000">
                <a:alpha val="60000"/>
              </a:srgb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Passive, low-engagement</a:t>
              </a:r>
            </a:p>
          </p:txBody>
        </p:sp>
      </p:grpSp>
      <p:grpSp>
        <p:nvGrpSpPr>
          <p:cNvPr id="10" name="Group 9"/>
          <p:cNvGrpSpPr/>
          <p:nvPr/>
        </p:nvGrpSpPr>
        <p:grpSpPr>
          <a:xfrm>
            <a:off x="3763619" y="1233724"/>
            <a:ext cx="5380381" cy="5624274"/>
            <a:chOff x="3763619" y="1233724"/>
            <a:chExt cx="5380381" cy="5624274"/>
          </a:xfrm>
        </p:grpSpPr>
        <p:sp>
          <p:nvSpPr>
            <p:cNvPr id="9" name="TextBox 8"/>
            <p:cNvSpPr txBox="1"/>
            <p:nvPr/>
          </p:nvSpPr>
          <p:spPr>
            <a:xfrm>
              <a:off x="4475746" y="1233724"/>
              <a:ext cx="4668253"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Active Learning</a:t>
              </a:r>
            </a:p>
          </p:txBody>
        </p:sp>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7964" r="15525" b="1930"/>
            <a:stretch/>
          </p:blipFill>
          <p:spPr>
            <a:xfrm>
              <a:off x="4475747" y="2370219"/>
              <a:ext cx="4668253" cy="4487779"/>
            </a:xfrm>
            <a:prstGeom prst="rect">
              <a:avLst/>
            </a:prstGeom>
          </p:spPr>
        </p:pic>
        <p:sp>
          <p:nvSpPr>
            <p:cNvPr id="4" name="Arrow: Down 3"/>
            <p:cNvSpPr/>
            <p:nvPr/>
          </p:nvSpPr>
          <p:spPr bwMode="auto">
            <a:xfrm rot="16200000">
              <a:off x="3509632" y="3901980"/>
              <a:ext cx="1932230" cy="1424255"/>
            </a:xfrm>
            <a:prstGeom prst="downArrow">
              <a:avLst/>
            </a:prstGeom>
            <a:solidFill>
              <a:srgbClr val="FFD629"/>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2" name="TextBox 11"/>
            <p:cNvSpPr txBox="1"/>
            <p:nvPr/>
          </p:nvSpPr>
          <p:spPr>
            <a:xfrm>
              <a:off x="4475746" y="6457885"/>
              <a:ext cx="4668254" cy="400110"/>
            </a:xfrm>
            <a:prstGeom prst="rect">
              <a:avLst/>
            </a:prstGeom>
            <a:solidFill>
              <a:srgbClr val="000000">
                <a:alpha val="60000"/>
              </a:srgb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Active, high-engagement</a:t>
              </a:r>
            </a:p>
          </p:txBody>
        </p:sp>
      </p:grpSp>
    </p:spTree>
    <p:extLst>
      <p:ext uri="{BB962C8B-B14F-4D97-AF65-F5344CB8AC3E}">
        <p14:creationId xmlns:p14="http://schemas.microsoft.com/office/powerpoint/2010/main" val="4243675491"/>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8298"/>
            <a:ext cx="9144000" cy="1143000"/>
          </a:xfrm>
        </p:spPr>
        <p:txBody>
          <a:bodyPr/>
          <a:lstStyle/>
          <a:p>
            <a:r>
              <a:rPr lang="en-US" sz="5400" dirty="0"/>
              <a:t>A Modest Proposal</a:t>
            </a:r>
            <a:endParaRPr lang="en-CA" sz="5400" dirty="0"/>
          </a:p>
        </p:txBody>
      </p:sp>
      <p:sp>
        <p:nvSpPr>
          <p:cNvPr id="3" name="Content Placeholder 2"/>
          <p:cNvSpPr>
            <a:spLocks noGrp="1"/>
          </p:cNvSpPr>
          <p:nvPr>
            <p:ph idx="1"/>
          </p:nvPr>
        </p:nvSpPr>
        <p:spPr>
          <a:xfrm>
            <a:off x="5380074" y="1275907"/>
            <a:ext cx="3763926" cy="5326911"/>
          </a:xfrm>
        </p:spPr>
        <p:txBody>
          <a:bodyPr/>
          <a:lstStyle/>
          <a:p>
            <a:pPr marL="0" indent="0" algn="ctr">
              <a:buNone/>
            </a:pPr>
            <a:endParaRPr lang="en-CA" dirty="0"/>
          </a:p>
          <a:p>
            <a:pPr marL="0" indent="0" algn="ctr">
              <a:buNone/>
            </a:pPr>
            <a:r>
              <a:rPr lang="en-CA" dirty="0"/>
              <a:t>Promote </a:t>
            </a:r>
            <a:r>
              <a:rPr lang="en-CA" dirty="0">
                <a:solidFill>
                  <a:srgbClr val="92D050"/>
                </a:solidFill>
              </a:rPr>
              <a:t>education</a:t>
            </a:r>
            <a:r>
              <a:rPr lang="en-CA" dirty="0"/>
              <a:t> as a research topic for upper-year and grad students</a:t>
            </a:r>
            <a:endParaRPr lang="en-CA" sz="3600" dirty="0"/>
          </a:p>
        </p:txBody>
      </p:sp>
      <p:pic>
        <p:nvPicPr>
          <p:cNvPr id="21506" name="Picture 2" descr="Image result"/>
          <p:cNvPicPr>
            <a:picLocks noChangeAspect="1" noChangeArrowheads="1"/>
          </p:cNvPicPr>
          <p:nvPr/>
        </p:nvPicPr>
        <p:blipFill>
          <a:blip r:embed="rId3" cstate="print"/>
          <a:srcRect/>
          <a:stretch>
            <a:fillRect/>
          </a:stretch>
        </p:blipFill>
        <p:spPr bwMode="auto">
          <a:xfrm>
            <a:off x="0" y="1153632"/>
            <a:ext cx="5393220" cy="5704367"/>
          </a:xfrm>
          <a:prstGeom prst="rect">
            <a:avLst/>
          </a:prstGeom>
          <a:noFill/>
        </p:spPr>
      </p:pic>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www.fiztaszki.pl/sites/default/files/styles/pelna_mundus/public/field/image/nero1.jpg?itok=1g7J1yYs"/>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a:extLst>
              <a:ext uri="{FF2B5EF4-FFF2-40B4-BE49-F238E27FC236}">
                <a16:creationId xmlns:a16="http://schemas.microsoft.com/office/drawing/2014/main" id="{FC864B34-1F61-40BA-ABF2-4F7136EFBFBA}"/>
              </a:ext>
            </a:extLst>
          </p:cNvPr>
          <p:cNvSpPr txBox="1"/>
          <p:nvPr/>
        </p:nvSpPr>
        <p:spPr>
          <a:xfrm>
            <a:off x="1" y="6488668"/>
            <a:ext cx="2478504" cy="369332"/>
          </a:xfrm>
          <a:prstGeom prst="rect">
            <a:avLst/>
          </a:prstGeom>
          <a:solidFill>
            <a:srgbClr val="000000">
              <a:alpha val="60000"/>
            </a:srgbClr>
          </a:solidFill>
        </p:spPr>
        <p:txBody>
          <a:bodyPr wrap="square" rtlCol="0">
            <a:spAutoFit/>
          </a:bodyPr>
          <a:lstStyle/>
          <a:p>
            <a:pPr lvl="0" algn="ctr">
              <a:defRPr/>
            </a:pPr>
            <a:r>
              <a:rPr kumimoji="0" lang="en-US"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Cooperating light</a:t>
            </a:r>
          </a:p>
        </p:txBody>
      </p:sp>
    </p:spTree>
    <p:extLst>
      <p:ext uri="{BB962C8B-B14F-4D97-AF65-F5344CB8AC3E}">
        <p14:creationId xmlns:p14="http://schemas.microsoft.com/office/powerpoint/2010/main" val="347431642"/>
      </p:ext>
    </p:extLst>
  </p:cSld>
  <p:clrMapOvr>
    <a:masterClrMapping/>
  </p:clrMapOvr>
  <p:transition spd="med" advClick="0">
    <p:fade/>
  </p:transition>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3554" name="Picture 2" descr="Image result"/>
          <p:cNvPicPr>
            <a:picLocks noChangeAspect="1" noChangeArrowheads="1"/>
          </p:cNvPicPr>
          <p:nvPr/>
        </p:nvPicPr>
        <p:blipFill>
          <a:blip r:embed="rId3" cstate="print"/>
          <a:srcRect/>
          <a:stretch>
            <a:fillRect/>
          </a:stretch>
        </p:blipFill>
        <p:spPr bwMode="auto">
          <a:xfrm>
            <a:off x="4125433" y="-12338"/>
            <a:ext cx="5018567" cy="6870338"/>
          </a:xfrm>
          <a:prstGeom prst="rect">
            <a:avLst/>
          </a:prstGeom>
          <a:noFill/>
        </p:spPr>
      </p:pic>
      <p:sp>
        <p:nvSpPr>
          <p:cNvPr id="2" name="Title 1"/>
          <p:cNvSpPr>
            <a:spLocks noGrp="1"/>
          </p:cNvSpPr>
          <p:nvPr>
            <p:ph type="title"/>
          </p:nvPr>
        </p:nvSpPr>
        <p:spPr>
          <a:xfrm>
            <a:off x="0" y="560448"/>
            <a:ext cx="4072270" cy="3270920"/>
          </a:xfrm>
        </p:spPr>
        <p:txBody>
          <a:bodyPr/>
          <a:lstStyle/>
          <a:p>
            <a:r>
              <a:rPr lang="en-US" sz="5400" dirty="0"/>
              <a:t>The Social Contract of Teaching</a:t>
            </a:r>
            <a:endParaRPr lang="en-CA" sz="5400" dirty="0"/>
          </a:p>
        </p:txBody>
      </p:sp>
      <p:pic>
        <p:nvPicPr>
          <p:cNvPr id="6147" name="Picture 3" descr="C:\Users\Chris\Documents\Presentations\McMaster Physics\einstein.gif"/>
          <p:cNvPicPr>
            <a:picLocks noChangeAspect="1" noChangeArrowheads="1"/>
          </p:cNvPicPr>
          <p:nvPr/>
        </p:nvPicPr>
        <p:blipFill>
          <a:blip r:embed="rId4" cstate="print"/>
          <a:srcRect/>
          <a:stretch>
            <a:fillRect/>
          </a:stretch>
        </p:blipFill>
        <p:spPr bwMode="auto">
          <a:xfrm>
            <a:off x="6117830" y="404037"/>
            <a:ext cx="1014081" cy="1341378"/>
          </a:xfrm>
          <a:prstGeom prst="rect">
            <a:avLst/>
          </a:prstGeom>
          <a:noFill/>
        </p:spPr>
      </p:pic>
      <p:sp>
        <p:nvSpPr>
          <p:cNvPr id="7" name="Rectangle 6"/>
          <p:cNvSpPr/>
          <p:nvPr/>
        </p:nvSpPr>
        <p:spPr>
          <a:xfrm>
            <a:off x="4913236" y="6273210"/>
            <a:ext cx="3828677" cy="830997"/>
          </a:xfrm>
          <a:prstGeom prst="rect">
            <a:avLst/>
          </a:prstGeom>
        </p:spPr>
        <p:txBody>
          <a:bodyPr wrap="square">
            <a:spAutoFit/>
          </a:bodyPr>
          <a:lstStyle/>
          <a:p>
            <a:pPr algn="ctr"/>
            <a:r>
              <a:rPr lang="en-CA" sz="1600" b="1" i="1" dirty="0">
                <a:effectLst>
                  <a:outerShdw blurRad="38100" dist="38100" dir="2700000" algn="tl">
                    <a:srgbClr val="000000">
                      <a:alpha val="43137"/>
                    </a:srgbClr>
                  </a:outerShdw>
                </a:effectLst>
                <a:latin typeface="Arial" pitchFamily="34" charset="0"/>
                <a:cs typeface="Arial" pitchFamily="34" charset="0"/>
              </a:rPr>
              <a:t>An Allegory of the Revolution </a:t>
            </a:r>
            <a:r>
              <a:rPr lang="en-CA" sz="1600" b="1" dirty="0">
                <a:effectLst>
                  <a:outerShdw blurRad="38100" dist="38100" dir="2700000" algn="tl">
                    <a:srgbClr val="000000">
                      <a:alpha val="43137"/>
                    </a:srgbClr>
                  </a:outerShdw>
                </a:effectLst>
                <a:latin typeface="Arial" pitchFamily="34" charset="0"/>
                <a:cs typeface="Arial" pitchFamily="34" charset="0"/>
              </a:rPr>
              <a:t>(1794), </a:t>
            </a:r>
          </a:p>
          <a:p>
            <a:pPr algn="ctr"/>
            <a:r>
              <a:rPr lang="en-CA" sz="1600" b="1" dirty="0">
                <a:effectLst>
                  <a:outerShdw blurRad="38100" dist="38100" dir="2700000" algn="tl">
                    <a:srgbClr val="000000">
                      <a:alpha val="43137"/>
                    </a:srgbClr>
                  </a:outerShdw>
                </a:effectLst>
                <a:latin typeface="Arial" pitchFamily="34" charset="0"/>
                <a:cs typeface="Arial" pitchFamily="34" charset="0"/>
              </a:rPr>
              <a:t>Nicolas Henri </a:t>
            </a:r>
            <a:r>
              <a:rPr lang="en-CA" sz="1600" b="1" dirty="0" err="1">
                <a:effectLst>
                  <a:outerShdw blurRad="38100" dist="38100" dir="2700000" algn="tl">
                    <a:srgbClr val="000000">
                      <a:alpha val="43137"/>
                    </a:srgbClr>
                  </a:outerShdw>
                </a:effectLst>
                <a:latin typeface="Arial" pitchFamily="34" charset="0"/>
                <a:cs typeface="Arial" pitchFamily="34" charset="0"/>
              </a:rPr>
              <a:t>Jeaurat</a:t>
            </a:r>
            <a:r>
              <a:rPr lang="en-CA" sz="1600" b="1" dirty="0">
                <a:effectLst>
                  <a:outerShdw blurRad="38100" dist="38100" dir="2700000" algn="tl">
                    <a:srgbClr val="000000">
                      <a:alpha val="43137"/>
                    </a:srgbClr>
                  </a:outerShdw>
                </a:effectLst>
                <a:latin typeface="Arial" pitchFamily="34" charset="0"/>
                <a:cs typeface="Arial" pitchFamily="34" charset="0"/>
              </a:rPr>
              <a:t> de </a:t>
            </a:r>
            <a:r>
              <a:rPr lang="en-CA" sz="1600" b="1" dirty="0" err="1">
                <a:effectLst>
                  <a:outerShdw blurRad="38100" dist="38100" dir="2700000" algn="tl">
                    <a:srgbClr val="000000">
                      <a:alpha val="43137"/>
                    </a:srgbClr>
                  </a:outerShdw>
                </a:effectLst>
                <a:latin typeface="Arial" pitchFamily="34" charset="0"/>
                <a:cs typeface="Arial" pitchFamily="34" charset="0"/>
              </a:rPr>
              <a:t>Bertry</a:t>
            </a:r>
            <a:endParaRPr lang="en-CA" sz="1600" b="1" dirty="0">
              <a:effectLst>
                <a:outerShdw blurRad="38100" dist="38100" dir="2700000" algn="tl">
                  <a:srgbClr val="000000">
                    <a:alpha val="43137"/>
                  </a:srgbClr>
                </a:outerShdw>
              </a:effectLst>
              <a:latin typeface="Arial" pitchFamily="34" charset="0"/>
              <a:cs typeface="Arial" pitchFamily="34" charset="0"/>
            </a:endParaRPr>
          </a:p>
          <a:p>
            <a:pPr algn="ctr"/>
            <a:endParaRPr lang="en-CA" sz="1600" b="1" dirty="0">
              <a:effectLst>
                <a:outerShdw blurRad="38100" dist="38100" dir="2700000" algn="tl">
                  <a:srgbClr val="000000">
                    <a:alpha val="43137"/>
                  </a:srgbClr>
                </a:outerShdw>
              </a:effectLst>
              <a:latin typeface="Arial" pitchFamily="34" charset="0"/>
              <a:cs typeface="Arial" pitchFamily="34" charset="0"/>
            </a:endParaRPr>
          </a:p>
        </p:txBody>
      </p:sp>
      <p:sp>
        <p:nvSpPr>
          <p:cNvPr id="3" name="TextBox 2"/>
          <p:cNvSpPr txBox="1"/>
          <p:nvPr/>
        </p:nvSpPr>
        <p:spPr>
          <a:xfrm>
            <a:off x="0" y="4186990"/>
            <a:ext cx="4072270" cy="1754326"/>
          </a:xfrm>
          <a:prstGeom prst="rect">
            <a:avLst/>
          </a:prstGeom>
          <a:noFill/>
        </p:spPr>
        <p:txBody>
          <a:bodyPr wrap="square" rtlCol="0">
            <a:spAutoFit/>
          </a:bodyPr>
          <a:lstStyle/>
          <a:p>
            <a:pPr algn="ctr"/>
            <a:r>
              <a:rPr lang="en-US" sz="5400" b="1" dirty="0">
                <a:solidFill>
                  <a:srgbClr val="FFD62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Teach Our Kids Well ...</a:t>
            </a: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p:cNvPicPr>
            <a:picLocks noChangeAspect="1" noChangeArrowheads="1"/>
          </p:cNvPicPr>
          <p:nvPr/>
        </p:nvPicPr>
        <p:blipFill>
          <a:blip r:embed="rId3" cstate="print"/>
          <a:srcRect/>
          <a:stretch>
            <a:fillRect/>
          </a:stretch>
        </p:blipFill>
        <p:spPr bwMode="auto">
          <a:xfrm>
            <a:off x="0" y="1158949"/>
            <a:ext cx="9144000" cy="5699051"/>
          </a:xfrm>
          <a:prstGeom prst="rect">
            <a:avLst/>
          </a:prstGeom>
          <a:noFill/>
        </p:spPr>
      </p:pic>
      <p:sp>
        <p:nvSpPr>
          <p:cNvPr id="6" name="Title 6"/>
          <p:cNvSpPr txBox="1">
            <a:spLocks/>
          </p:cNvSpPr>
          <p:nvPr/>
        </p:nvSpPr>
        <p:spPr bwMode="auto">
          <a:xfrm>
            <a:off x="0" y="15949"/>
            <a:ext cx="9144000" cy="1143000"/>
          </a:xfrm>
          <a:prstGeom prst="rect">
            <a:avLst/>
          </a:prstGeom>
          <a:solidFill>
            <a:srgbClr val="000000">
              <a:alpha val="50196"/>
            </a:srgbClr>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6DB3C"/>
                </a:solidFill>
                <a:effectLst>
                  <a:outerShdw blurRad="38100" dist="38100" dir="2700000" algn="tl">
                    <a:srgbClr val="000000"/>
                  </a:outerShdw>
                </a:effectLst>
                <a:latin typeface="Arial" pitchFamily="34" charset="0"/>
                <a:ea typeface="+mj-ea"/>
                <a:cs typeface="Arial" pitchFamily="34" charset="0"/>
              </a:defRPr>
            </a:lvl1pPr>
            <a:lvl2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r>
              <a:rPr lang="en-US" kern="0" dirty="0"/>
              <a:t>… Do Your Crazy Academic Stuff</a:t>
            </a:r>
            <a:endParaRPr lang="en-CA" kern="0" dirty="0"/>
          </a:p>
        </p:txBody>
      </p:sp>
    </p:spTree>
  </p:cSld>
  <p:clrMapOvr>
    <a:masterClrMapping/>
  </p:clrMapOvr>
  <p:transition spd="med" advClick="0">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img690.imageshack.us/img690/9463/vikingossaqueanmonaster.jpg"/>
          <p:cNvPicPr>
            <a:picLocks noChangeAspect="1" noChangeArrowheads="1"/>
          </p:cNvPicPr>
          <p:nvPr/>
        </p:nvPicPr>
        <p:blipFill>
          <a:blip r:embed="rId3" cstate="print">
            <a:lum bright="10000" contrast="20000"/>
          </a:blip>
          <a:srcRect l="6873" t="13529" r="9406" b="19495"/>
          <a:stretch>
            <a:fillRect/>
          </a:stretch>
        </p:blipFill>
        <p:spPr bwMode="auto">
          <a:xfrm>
            <a:off x="0" y="0"/>
            <a:ext cx="9144000" cy="6858000"/>
          </a:xfrm>
          <a:prstGeom prst="rect">
            <a:avLst/>
          </a:prstGeom>
          <a:noFill/>
        </p:spPr>
      </p:pic>
      <p:sp>
        <p:nvSpPr>
          <p:cNvPr id="4" name="Title 3"/>
          <p:cNvSpPr>
            <a:spLocks noGrp="1"/>
          </p:cNvSpPr>
          <p:nvPr>
            <p:ph type="title"/>
          </p:nvPr>
        </p:nvSpPr>
        <p:spPr>
          <a:xfrm>
            <a:off x="0" y="-10362"/>
            <a:ext cx="9144000" cy="1090132"/>
          </a:xfrm>
          <a:solidFill>
            <a:srgbClr val="000000">
              <a:alpha val="50196"/>
            </a:srgbClr>
          </a:solidFill>
        </p:spPr>
        <p:txBody>
          <a:bodyPr/>
          <a:lstStyle/>
          <a:p>
            <a:r>
              <a:rPr lang="en-US" sz="4000" dirty="0"/>
              <a:t>The Enlightenment Can Be Reversed</a:t>
            </a:r>
            <a:endParaRPr lang="en-CA" sz="4000" dirty="0"/>
          </a:p>
        </p:txBody>
      </p:sp>
    </p:spTree>
  </p:cSld>
  <p:clrMapOvr>
    <a:masterClrMapping/>
  </p:clrMapOvr>
  <p:transition spd="med" advClick="0">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86000" contrast="-48000"/>
                    </a14:imgEffect>
                  </a14:imgLayer>
                </a14:imgProps>
              </a:ext>
            </a:extLst>
          </a:blip>
          <a:srcRect l="18302" t="3290" r="18289" b="13767"/>
          <a:stretch>
            <a:fillRect/>
          </a:stretch>
        </p:blipFill>
        <p:spPr bwMode="auto">
          <a:xfrm>
            <a:off x="0" y="0"/>
            <a:ext cx="9144000" cy="6858000"/>
          </a:xfrm>
          <a:prstGeom prst="rect">
            <a:avLst/>
          </a:prstGeom>
          <a:noFill/>
        </p:spPr>
      </p:pic>
      <p:sp>
        <p:nvSpPr>
          <p:cNvPr id="4" name="Content Placeholder 3"/>
          <p:cNvSpPr>
            <a:spLocks noGrp="1"/>
          </p:cNvSpPr>
          <p:nvPr>
            <p:ph idx="1"/>
          </p:nvPr>
        </p:nvSpPr>
        <p:spPr>
          <a:xfrm>
            <a:off x="457200" y="1994170"/>
            <a:ext cx="8229600" cy="4608648"/>
          </a:xfrm>
        </p:spPr>
        <p:txBody>
          <a:bodyPr/>
          <a:lstStyle/>
          <a:p>
            <a:pPr marL="0" indent="0" algn="ctr">
              <a:buNone/>
            </a:pPr>
            <a:r>
              <a:rPr lang="en-US" sz="4800" dirty="0"/>
              <a:t>What matters most in education</a:t>
            </a:r>
          </a:p>
          <a:p>
            <a:pPr marL="0" indent="0" algn="ctr">
              <a:buNone/>
            </a:pPr>
            <a:r>
              <a:rPr lang="en-US" sz="4800" dirty="0"/>
              <a:t>is what goes on in </a:t>
            </a:r>
          </a:p>
          <a:p>
            <a:pPr marL="0" indent="0" algn="ctr">
              <a:spcBef>
                <a:spcPts val="0"/>
              </a:spcBef>
              <a:buNone/>
            </a:pPr>
            <a:r>
              <a:rPr lang="en-US" sz="4800" dirty="0">
                <a:solidFill>
                  <a:srgbClr val="92D050"/>
                </a:solidFill>
              </a:rPr>
              <a:t>each student’s head.</a:t>
            </a:r>
          </a:p>
          <a:p>
            <a:pPr marL="0" indent="0" algn="ctr">
              <a:buNone/>
            </a:pPr>
            <a:endParaRPr lang="en-CA" sz="4800" dirty="0"/>
          </a:p>
        </p:txBody>
      </p:sp>
      <p:sp>
        <p:nvSpPr>
          <p:cNvPr id="6" name="Title 5"/>
          <p:cNvSpPr>
            <a:spLocks noGrp="1"/>
          </p:cNvSpPr>
          <p:nvPr>
            <p:ph type="title"/>
          </p:nvPr>
        </p:nvSpPr>
        <p:spPr>
          <a:xfrm>
            <a:off x="0" y="8298"/>
            <a:ext cx="9144000" cy="1143000"/>
          </a:xfrm>
        </p:spPr>
        <p:txBody>
          <a:bodyPr/>
          <a:lstStyle/>
          <a:p>
            <a:r>
              <a:rPr lang="en-CA" sz="6000" dirty="0"/>
              <a:t>A New Paradigm</a:t>
            </a:r>
          </a:p>
        </p:txBody>
      </p:sp>
    </p:spTree>
    <p:extLst>
      <p:ext uri="{BB962C8B-B14F-4D97-AF65-F5344CB8AC3E}">
        <p14:creationId xmlns:p14="http://schemas.microsoft.com/office/powerpoint/2010/main" val="477013332"/>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s://tonybutler1.files.wordpress.com/2014/08/5dby_demag_1884_168.jpg"/>
          <p:cNvPicPr>
            <a:picLocks noChangeAspect="1" noChangeArrowheads="1"/>
          </p:cNvPicPr>
          <p:nvPr/>
        </p:nvPicPr>
        <p:blipFill>
          <a:blip r:embed="rId3" cstate="print">
            <a:lum contrast="10000"/>
          </a:blip>
          <a:srcRect l="9040" r="7207" b="11279"/>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620127" y="1"/>
            <a:ext cx="4523874" cy="3429000"/>
          </a:xfrm>
        </p:spPr>
        <p:txBody>
          <a:bodyPr/>
          <a:lstStyle/>
          <a:p>
            <a:r>
              <a:rPr lang="en-US" sz="5400" dirty="0"/>
              <a:t>Embrace the Scientific Revolution for Learning!</a:t>
            </a:r>
          </a:p>
        </p:txBody>
      </p:sp>
      <p:pic>
        <p:nvPicPr>
          <p:cNvPr id="1032" name="Picture 8" descr="https://upload.wikimedia.org/wikipedia/commons/thumb/c/c3/PrintMus_038.jpg/800px-PrintMus_038.jpg">
            <a:extLst>
              <a:ext uri="{FF2B5EF4-FFF2-40B4-BE49-F238E27FC236}">
                <a16:creationId xmlns:a16="http://schemas.microsoft.com/office/drawing/2014/main" id="{1D2B9287-0BD1-4788-860D-36CBF7908B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09" t="19649" r="3349" b="9937"/>
          <a:stretch/>
        </p:blipFill>
        <p:spPr bwMode="auto">
          <a:xfrm>
            <a:off x="938463" y="0"/>
            <a:ext cx="7014412" cy="68498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odel t ford">
            <a:extLst>
              <a:ext uri="{FF2B5EF4-FFF2-40B4-BE49-F238E27FC236}">
                <a16:creationId xmlns:a16="http://schemas.microsoft.com/office/drawing/2014/main" id="{3ECFC519-DEB3-4AAA-B466-CB4BA5B6BB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1000"/>
            <a:ext cx="9144000" cy="60959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indusoft.com/blog/wp-content/uploads/2016/04/eniac3.jpg">
            <a:extLst>
              <a:ext uri="{FF2B5EF4-FFF2-40B4-BE49-F238E27FC236}">
                <a16:creationId xmlns:a16="http://schemas.microsoft.com/office/drawing/2014/main" id="{DD014578-63A5-4E6F-951B-8417519472B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26397" y="-1"/>
            <a:ext cx="8291206" cy="6849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619897"/>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291" b="12135"/>
          <a:stretch/>
        </p:blipFill>
        <p:spPr bwMode="auto">
          <a:xfrm>
            <a:off x="0" y="1112292"/>
            <a:ext cx="5117910" cy="5745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CA" sz="5400" dirty="0"/>
              <a:t>Learn More!</a:t>
            </a:r>
          </a:p>
        </p:txBody>
      </p:sp>
      <p:sp>
        <p:nvSpPr>
          <p:cNvPr id="3" name="Content Placeholder 2"/>
          <p:cNvSpPr>
            <a:spLocks noGrp="1"/>
          </p:cNvSpPr>
          <p:nvPr>
            <p:ph idx="4294967295"/>
          </p:nvPr>
        </p:nvSpPr>
        <p:spPr>
          <a:xfrm>
            <a:off x="460374" y="1409631"/>
            <a:ext cx="4111625" cy="3727450"/>
          </a:xfrm>
          <a:solidFill>
            <a:srgbClr val="000000">
              <a:alpha val="80000"/>
            </a:srgbClr>
          </a:solidFill>
        </p:spPr>
        <p:txBody>
          <a:bodyPr/>
          <a:lstStyle/>
          <a:p>
            <a:pPr marL="0" indent="0" algn="ctr">
              <a:buNone/>
            </a:pPr>
            <a:r>
              <a:rPr lang="en-CA" dirty="0"/>
              <a:t>Free pdf book from the National Research Council</a:t>
            </a:r>
          </a:p>
          <a:p>
            <a:pPr marL="0" indent="0" algn="ctr">
              <a:buNone/>
            </a:pPr>
            <a:endParaRPr lang="en-CA" dirty="0"/>
          </a:p>
          <a:p>
            <a:pPr marL="0" indent="0" algn="ctr">
              <a:buNone/>
            </a:pPr>
            <a:r>
              <a:rPr lang="en-CA" dirty="0"/>
              <a:t>Google:</a:t>
            </a:r>
          </a:p>
          <a:p>
            <a:pPr marL="0" indent="0" algn="ctr">
              <a:buNone/>
            </a:pPr>
            <a:r>
              <a:rPr lang="en-CA" dirty="0"/>
              <a:t> “How People Learn”</a:t>
            </a:r>
          </a:p>
        </p:txBody>
      </p:sp>
      <p:pic>
        <p:nvPicPr>
          <p:cNvPr id="2050" name="Picture 2"/>
          <p:cNvPicPr>
            <a:picLocks noChangeAspect="1" noChangeArrowheads="1"/>
          </p:cNvPicPr>
          <p:nvPr/>
        </p:nvPicPr>
        <p:blipFill>
          <a:blip r:embed="rId3" cstate="print"/>
          <a:srcRect/>
          <a:stretch>
            <a:fillRect/>
          </a:stretch>
        </p:blipFill>
        <p:spPr bwMode="auto">
          <a:xfrm>
            <a:off x="5117910" y="1107754"/>
            <a:ext cx="3838575" cy="5750246"/>
          </a:xfrm>
          <a:prstGeom prst="rect">
            <a:avLst/>
          </a:prstGeom>
          <a:noFill/>
          <a:ln w="9525">
            <a:noFill/>
            <a:miter lim="800000"/>
            <a:headEnd/>
            <a:tailEnd/>
          </a:ln>
        </p:spPr>
      </p:pic>
      <p:sp>
        <p:nvSpPr>
          <p:cNvPr id="6" name="Subtitle 4">
            <a:extLst>
              <a:ext uri="{FF2B5EF4-FFF2-40B4-BE49-F238E27FC236}">
                <a16:creationId xmlns:a16="http://schemas.microsoft.com/office/drawing/2014/main" id="{439AC178-C968-4C6D-8555-5692D56EC77A}"/>
              </a:ext>
            </a:extLst>
          </p:cNvPr>
          <p:cNvSpPr txBox="1">
            <a:spLocks/>
          </p:cNvSpPr>
          <p:nvPr/>
        </p:nvSpPr>
        <p:spPr bwMode="auto">
          <a:xfrm>
            <a:off x="0" y="5395415"/>
            <a:ext cx="9143999" cy="1462585"/>
          </a:xfrm>
          <a:prstGeom prst="rect">
            <a:avLst/>
          </a:prstGeom>
          <a:solidFill>
            <a:srgbClr val="000000">
              <a:alpha val="50196"/>
            </a:srgb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hlink"/>
              </a:buClr>
              <a:buSzPct val="70000"/>
              <a:tabLst/>
              <a:defRPr/>
            </a:pPr>
            <a:r>
              <a:rPr kumimoji="0" lang="en-US" sz="3600" b="1" i="0" u="none" strike="noStrike" kern="0" cap="none" spc="0" normalizeH="0" baseline="0" noProof="0" dirty="0">
                <a:ln>
                  <a:noFill/>
                </a:ln>
                <a:solidFill>
                  <a:schemeClr val="tx1"/>
                </a:solidFill>
                <a:effectLst>
                  <a:outerShdw blurRad="38100" dist="38100" dir="2700000" algn="tl">
                    <a:srgbClr val="000000"/>
                  </a:outerShdw>
                </a:effectLst>
                <a:uLnTx/>
                <a:uFillTx/>
                <a:latin typeface="Arial" pitchFamily="34" charset="0"/>
                <a:ea typeface="+mn-ea"/>
                <a:cs typeface="Arial" pitchFamily="34" charset="0"/>
              </a:rPr>
              <a:t>Thanks!</a:t>
            </a:r>
          </a:p>
          <a:p>
            <a:pPr marL="342900" marR="0" lvl="0" indent="-342900" algn="ctr" defTabSz="914400" rtl="0" eaLnBrk="0" fontAlgn="base" latinLnBrk="0" hangingPunct="0">
              <a:lnSpc>
                <a:spcPct val="100000"/>
              </a:lnSpc>
              <a:spcBef>
                <a:spcPct val="20000"/>
              </a:spcBef>
              <a:spcAft>
                <a:spcPct val="0"/>
              </a:spcAft>
              <a:buClr>
                <a:schemeClr val="hlink"/>
              </a:buClr>
              <a:buSzPct val="70000"/>
              <a:tabLst/>
              <a:defRPr/>
            </a:pPr>
            <a:r>
              <a:rPr kumimoji="0" lang="en-US" sz="3600" b="1" i="0" u="none" strike="noStrike" kern="0" cap="none" spc="0" normalizeH="0" baseline="0" noProof="0" dirty="0">
                <a:ln>
                  <a:noFill/>
                </a:ln>
                <a:solidFill>
                  <a:schemeClr val="tx1"/>
                </a:solidFill>
                <a:effectLst>
                  <a:outerShdw blurRad="38100" dist="38100" dir="2700000" algn="tl">
                    <a:srgbClr val="000000"/>
                  </a:outerShdw>
                </a:effectLst>
                <a:uLnTx/>
                <a:uFillTx/>
                <a:latin typeface="Arial" pitchFamily="34" charset="0"/>
                <a:ea typeface="+mn-ea"/>
                <a:cs typeface="Arial" pitchFamily="34" charset="0"/>
              </a:rPr>
              <a:t>www.meyercreations.com/physics</a:t>
            </a:r>
            <a:endParaRPr kumimoji="0" lang="en-CA" sz="3600" b="1" i="0" u="none" strike="noStrike" kern="0" cap="none" spc="0" normalizeH="0" baseline="0" noProof="0" dirty="0">
              <a:ln>
                <a:noFill/>
              </a:ln>
              <a:solidFill>
                <a:schemeClr val="tx1"/>
              </a:solidFill>
              <a:effectLst>
                <a:outerShdw blurRad="38100" dist="38100" dir="2700000" algn="tl">
                  <a:srgbClr val="000000"/>
                </a:outerShdw>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962335388"/>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s://upload.wikimedia.org/wikipedia/commons/thumb/9/98/Cern_datacenter.jpg/1280px-Cern_datacenter.jpg"/>
          <p:cNvPicPr>
            <a:picLocks noChangeAspect="1" noChangeArrowheads="1"/>
          </p:cNvPicPr>
          <p:nvPr/>
        </p:nvPicPr>
        <p:blipFill>
          <a:blip r:embed="rId2" cstate="print">
            <a:lum bright="20000" contrast="40000"/>
          </a:blip>
          <a:srcRect l="33626" t="27586" r="1855" b="-1427"/>
          <a:stretch>
            <a:fillRect/>
          </a:stretch>
        </p:blipFill>
        <p:spPr bwMode="auto">
          <a:xfrm>
            <a:off x="0" y="0"/>
            <a:ext cx="9144000" cy="6974006"/>
          </a:xfrm>
          <a:prstGeom prst="rect">
            <a:avLst/>
          </a:prstGeom>
          <a:noFill/>
        </p:spPr>
      </p:pic>
      <p:sp>
        <p:nvSpPr>
          <p:cNvPr id="3" name="TextBox 2">
            <a:extLst>
              <a:ext uri="{FF2B5EF4-FFF2-40B4-BE49-F238E27FC236}">
                <a16:creationId xmlns:a16="http://schemas.microsoft.com/office/drawing/2014/main" id="{B370DBF3-65E5-4729-ABA0-07679244015D}"/>
              </a:ext>
            </a:extLst>
          </p:cNvPr>
          <p:cNvSpPr txBox="1"/>
          <p:nvPr/>
        </p:nvSpPr>
        <p:spPr>
          <a:xfrm>
            <a:off x="1" y="6488668"/>
            <a:ext cx="2478504" cy="369332"/>
          </a:xfrm>
          <a:prstGeom prst="rect">
            <a:avLst/>
          </a:prstGeom>
          <a:solidFill>
            <a:srgbClr val="000000">
              <a:alpha val="60000"/>
            </a:srgbClr>
          </a:solidFill>
        </p:spPr>
        <p:txBody>
          <a:bodyPr wrap="square" rtlCol="0">
            <a:spAutoFit/>
          </a:bodyPr>
          <a:lstStyle/>
          <a:p>
            <a:pPr lvl="0" algn="ctr">
              <a:defRPr/>
            </a:pPr>
            <a:r>
              <a:rPr kumimoji="0" lang="en-US"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World wide web</a:t>
            </a:r>
          </a:p>
        </p:txBody>
      </p:sp>
    </p:spTree>
    <p:extLst>
      <p:ext uri="{BB962C8B-B14F-4D97-AF65-F5344CB8AC3E}">
        <p14:creationId xmlns:p14="http://schemas.microsoft.com/office/powerpoint/2010/main" val="3649528289"/>
      </p:ext>
    </p:extLst>
  </p:cSld>
  <p:clrMapOvr>
    <a:masterClrMapping/>
  </p:clrMapOvr>
  <p:transition spd="med" advClick="0">
    <p:fade/>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17&quot;&gt;&lt;object type=&quot;3&quot; unique_id=&quot;10024&quot;&gt;&lt;property id=&quot;20148&quot; value=&quot;5&quot;/&gt;&lt;property id=&quot;20300&quot; value=&quot;Slide 7 - &amp;quot;The Problem with Lectures&amp;quot;&quot;/&gt;&lt;property id=&quot;20307&quot; value=&quot;427&quot;/&gt;&lt;/object&gt;&lt;object type=&quot;3&quot; unique_id=&quot;10025&quot;&gt;&lt;property id=&quot;20148&quot; value=&quot;5&quot;/&gt;&lt;property id=&quot;20300&quot; value=&quot;Slide 13&quot;/&gt;&lt;property id=&quot;20307&quot; value=&quot;402&quot;/&gt;&lt;/object&gt;&lt;object type=&quot;3&quot; unique_id=&quot;10044&quot;&gt;&lt;property id=&quot;20148&quot; value=&quot;5&quot;/&gt;&lt;property id=&quot;20300&quot; value=&quot;Slide 5 - &amp;quot;Mazur’s Discovery&amp;quot;&quot;/&gt;&lt;property id=&quot;20307&quot; value=&quot;390&quot;/&gt;&lt;/object&gt;&lt;object type=&quot;3&quot; unique_id=&quot;10045&quot;&gt;&lt;property id=&quot;20148&quot; value=&quot;5&quot;/&gt;&lt;property id=&quot;20300&quot; value=&quot;Slide 6 - &amp;quot;Mazur’s Discovery&amp;quot;&quot;/&gt;&lt;property id=&quot;20307&quot; value=&quot;391&quot;/&gt;&lt;/object&gt;&lt;object type=&quot;3&quot; unique_id=&quot;10064&quot;&gt;&lt;property id=&quot;20148&quot; value=&quot;5&quot;/&gt;&lt;property id=&quot;20300&quot; value=&quot;Slide 11 - &amp;quot;Answer: Physics Education Research&amp;quot;&quot;/&gt;&lt;property id=&quot;20307&quot; value=&quot;319&quot;/&gt;&lt;/object&gt;&lt;object type=&quot;3&quot; unique_id=&quot;10065&quot;&gt;&lt;property id=&quot;20148&quot; value=&quot;5&quot;/&gt;&lt;property id=&quot;20300&quot; value=&quot;Slide 19 - &amp;quot;Force Concept Inventory (FCI)&amp;quot;&quot;/&gt;&lt;property id=&quot;20307&quot; value=&quot;361&quot;/&gt;&lt;/object&gt;&lt;object type=&quot;3&quot; unique_id=&quot;10067&quot;&gt;&lt;property id=&quot;20148&quot; value=&quot;5&quot;/&gt;&lt;property id=&quot;20300&quot; value=&quot;Slide 22 - &amp;quot;Force Concept Inventory (FCI)&amp;quot;&quot;/&gt;&lt;property id=&quot;20307&quot; value=&quot;370&quot;/&gt;&lt;/object&gt;&lt;object type=&quot;3&quot; unique_id=&quot;10076&quot;&gt;&lt;property id=&quot;20148&quot; value=&quot;5&quot;/&gt;&lt;property id=&quot;20300&quot; value=&quot;Slide 31 - &amp;quot;meyercreations.com/physics&amp;quot;&quot;/&gt;&lt;property id=&quot;20307&quot; value=&quot;362&quot;/&gt;&lt;/object&gt;&lt;object type=&quot;3&quot; unique_id=&quot;10077&quot;&gt;&lt;property id=&quot;20148&quot; value=&quot;5&quot;/&gt;&lt;property id=&quot;20300&quot; value=&quot;Slide 32&quot;/&gt;&lt;property id=&quot;20307&quot; value=&quot;363&quot;/&gt;&lt;/object&gt;&lt;object type=&quot;3&quot; unique_id=&quot;13354&quot;&gt;&lt;property id=&quot;20148&quot; value=&quot;5&quot;/&gt;&lt;property id=&quot;20300&quot; value=&quot;Slide 1 - &amp;quot;The Problem with Lectures&amp;quot;&quot;/&gt;&lt;property id=&quot;20307&quot; value=&quot;463&quot;/&gt;&lt;/object&gt;&lt;object type=&quot;3&quot; unique_id=&quot;13355&quot;&gt;&lt;property id=&quot;20148&quot; value=&quot;5&quot;/&gt;&lt;property id=&quot;20300&quot; value=&quot;Slide 10 - &amp;quot;Question: What’s Going on Upstairs?&amp;quot;&quot;/&gt;&lt;property id=&quot;20307&quot; value=&quot;474&quot;/&gt;&lt;/object&gt;&lt;object type=&quot;3&quot; unique_id=&quot;13363&quot;&gt;&lt;property id=&quot;20148&quot; value=&quot;5&quot;/&gt;&lt;property id=&quot;20300&quot; value=&quot;Slide 23 - &amp;quot;Other Surveys&amp;quot;&quot;/&gt;&lt;property id=&quot;20307&quot; value=&quot;464&quot;/&gt;&lt;/object&gt;&lt;object type=&quot;3&quot; unique_id=&quot;13364&quot;&gt;&lt;property id=&quot;20148&quot; value=&quot;5&quot;/&gt;&lt;property id=&quot;20300&quot; value=&quot;Slide 25 - &amp;quot;Success: Rich Problem Solving&amp;quot;&quot;/&gt;&lt;property id=&quot;20307&quot; value=&quot;472&quot;/&gt;&lt;/object&gt;&lt;object type=&quot;3&quot; unique_id=&quot;13365&quot;&gt;&lt;property id=&quot;20148&quot; value=&quot;5&quot;/&gt;&lt;property id=&quot;20300&quot; value=&quot;Slide 27 - &amp;quot;Success: A Median Student’s Test&amp;quot;&quot;/&gt;&lt;property id=&quot;20307&quot; value=&quot;473&quot;/&gt;&lt;/object&gt;&lt;object type=&quot;3&quot; unique_id=&quot;13822&quot;&gt;&lt;property id=&quot;20148&quot; value=&quot;5&quot;/&gt;&lt;property id=&quot;20300&quot; value=&quot;Slide 35 - &amp;quot;The Reform Imperative&amp;quot;&quot;/&gt;&lt;property id=&quot;20307&quot; value=&quot;475&quot;/&gt;&lt;/object&gt;&lt;object type=&quot;3&quot; unique_id=&quot;13823&quot;&gt;&lt;property id=&quot;20148&quot; value=&quot;5&quot;/&gt;&lt;property id=&quot;20300&quot; value=&quot;Slide 37 - &amp;quot;The Reform Imperative&amp;quot;&quot;/&gt;&lt;property id=&quot;20307&quot; value=&quot;476&quot;/&gt;&lt;/object&gt;&lt;object type=&quot;3&quot; unique_id=&quot;13825&quot;&gt;&lt;property id=&quot;20148&quot; value=&quot;5&quot;/&gt;&lt;property id=&quot;20300&quot; value=&quot;Slide 38 - &amp;quot;The Reform Imperative&amp;quot;&quot;/&gt;&lt;property id=&quot;20307&quot; value=&quot;478&quot;/&gt;&lt;/object&gt;&lt;object type=&quot;3&quot; unique_id=&quot;14178&quot;&gt;&lt;property id=&quot;20148&quot; value=&quot;5&quot;/&gt;&lt;property id=&quot;20300&quot; value=&quot;Slide 2 - &amp;quot;The Problem with Lectures&amp;quot;&quot;/&gt;&lt;property id=&quot;20307&quot; value=&quot;479&quot;/&gt;&lt;/object&gt;&lt;object type=&quot;3&quot; unique_id=&quot;14179&quot;&gt;&lt;property id=&quot;20148&quot; value=&quot;5&quot;/&gt;&lt;property id=&quot;20300&quot; value=&quot;Slide 3 - &amp;quot;Eric Mazur&amp;quot;&quot;/&gt;&lt;property id=&quot;20307&quot; value=&quot;481&quot;/&gt;&lt;/object&gt;&lt;object type=&quot;3&quot; unique_id=&quot;14180&quot;&gt;&lt;property id=&quot;20148&quot; value=&quot;5&quot;/&gt;&lt;property id=&quot;20300&quot; value=&quot;Slide 12 - &amp;quot;Tool: Force Concept Inventory&amp;quot;&quot;/&gt;&lt;property id=&quot;20307&quot; value=&quot;480&quot;/&gt;&lt;/object&gt;&lt;object type=&quot;3&quot; unique_id=&quot;14597&quot;&gt;&lt;property id=&quot;20148&quot; value=&quot;5&quot;/&gt;&lt;property id=&quot;20300&quot; value=&quot;Slide 8 - &amp;quot;Best Lesson Ever&amp;quot;&quot;/&gt;&lt;property id=&quot;20307&quot; value=&quot;482&quot;/&gt;&lt;/object&gt;&lt;object type=&quot;3&quot; unique_id=&quot;14598&quot;&gt;&lt;property id=&quot;20148&quot; value=&quot;5&quot;/&gt;&lt;property id=&quot;20300&quot; value=&quot;Slide 16 - &amp;quot;A PER Classroom&amp;quot;&quot;/&gt;&lt;property id=&quot;20307&quot; value=&quot;483&quot;/&gt;&lt;/object&gt;&lt;object type=&quot;3&quot; unique_id=&quot;15065&quot;&gt;&lt;property id=&quot;20148&quot; value=&quot;5&quot;/&gt;&lt;property id=&quot;20300&quot; value=&quot;Slide 17 - &amp;quot;No Lectures  Guided Inquiry Activities&amp;quot;&quot;/&gt;&lt;property id=&quot;20307&quot; value=&quot;484&quot;/&gt;&lt;/object&gt;&lt;object type=&quot;3&quot; unique_id=&quot;15066&quot;&gt;&lt;property id=&quot;20148&quot; value=&quot;5&quot;/&gt;&lt;property id=&quot;20300&quot; value=&quot;Slide 18 - &amp;quot;Students Explain to Students&amp;quot;&quot;/&gt;&lt;property id=&quot;20307&quot; value=&quot;485&quot;/&gt;&lt;/object&gt;&lt;object type=&quot;3&quot; unique_id=&quot;15298&quot;&gt;&lt;property id=&quot;20148&quot; value=&quot;5&quot;/&gt;&lt;property id=&quot;20300&quot; value=&quot;Slide 20 - &amp;quot;FCI: Pretest (Starting Gr. 12)&amp;quot;&quot;/&gt;&lt;property id=&quot;20307&quot; value=&quot;486&quot;/&gt;&lt;/object&gt;&lt;object type=&quot;3&quot; unique_id=&quot;15299&quot;&gt;&lt;property id=&quot;20148&quot; value=&quot;5&quot;/&gt;&lt;property id=&quot;20300&quot; value=&quot;Slide 21 - &amp;quot;FCI: Posttest (Finishing Gr. 12)&amp;quot;&quot;/&gt;&lt;property id=&quot;20307&quot; value=&quot;487&quot;/&gt;&lt;/object&gt;&lt;object type=&quot;3&quot; unique_id=&quot;15487&quot;&gt;&lt;property id=&quot;20148&quot; value=&quot;5&quot;/&gt;&lt;property id=&quot;20300&quot; value=&quot;Slide 26 - &amp;quot;Success: HomeWork with Vitamins!&amp;quot;&quot;/&gt;&lt;property id=&quot;20307&quot; value=&quot;488&quot;/&gt;&lt;/object&gt;&lt;object type=&quot;3&quot; unique_id=&quot;15680&quot;&gt;&lt;property id=&quot;20148&quot; value=&quot;5&quot;/&gt;&lt;property id=&quot;20300&quot; value=&quot;Slide 24 - &amp;quot;Success: Daily Class Work&amp;quot;&quot;/&gt;&lt;property id=&quot;20307&quot; value=&quot;490&quot;/&gt;&lt;/object&gt;&lt;object type=&quot;3&quot; unique_id=&quot;15819&quot;&gt;&lt;property id=&quot;20148&quot; value=&quot;5&quot;/&gt;&lt;property id=&quot;20300&quot; value=&quot;Slide 4 - &amp;quot;High-tech Jiffy Pop?&amp;quot;&quot;/&gt;&lt;property id=&quot;20307&quot; value=&quot;491&quot;/&gt;&lt;/object&gt;&lt;object type=&quot;3&quot; unique_id=&quot;15820&quot;&gt;&lt;property id=&quot;20148&quot; value=&quot;5&quot;/&gt;&lt;property id=&quot;20300&quot; value=&quot;Slide 15&quot;/&gt;&lt;property id=&quot;20307&quot; value=&quot;492&quot;/&gt;&lt;/object&gt;&lt;object type=&quot;3&quot; unique_id=&quot;16037&quot;&gt;&lt;property id=&quot;20148&quot; value=&quot;5&quot;/&gt;&lt;property id=&quot;20300&quot; value=&quot;Slide 36 - &amp;quot;The Reform Imperative&amp;quot;&quot;/&gt;&lt;property id=&quot;20307&quot; value=&quot;493&quot;/&gt;&lt;/object&gt;&lt;object type=&quot;3&quot; unique_id=&quot;16150&quot;&gt;&lt;property id=&quot;20148&quot; value=&quot;5&quot;/&gt;&lt;property id=&quot;20300&quot; value=&quot;Slide 14&quot;/&gt;&lt;property id=&quot;20307&quot; value=&quot;494&quot;/&gt;&lt;/object&gt;&lt;object type=&quot;3&quot; unique_id=&quot;16266&quot;&gt;&lt;property id=&quot;20148&quot; value=&quot;5&quot;/&gt;&lt;property id=&quot;20300&quot; value=&quot;Slide 28 - &amp;quot;Dip Your Toes in the PER Pool&amp;quot;&quot;/&gt;&lt;property id=&quot;20307&quot; value=&quot;495&quot;/&gt;&lt;/object&gt;&lt;object type=&quot;3&quot; unique_id=&quot;16420&quot;&gt;&lt;property id=&quot;20148&quot; value=&quot;5&quot;/&gt;&lt;property id=&quot;20300&quot; value=&quot;Slide 29 - &amp;quot;Or Dive Right In&amp;quot;&quot;/&gt;&lt;property id=&quot;20307&quot; value=&quot;496&quot;/&gt;&lt;/object&gt;&lt;object type=&quot;3&quot; unique_id=&quot;16421&quot;&gt;&lt;property id=&quot;20148&quot; value=&quot;5&quot;/&gt;&lt;property id=&quot;20300&quot; value=&quot;Slide 30 - &amp;quot;Or Dive Right In&amp;quot;&quot;/&gt;&lt;property id=&quot;20307&quot; value=&quot;497&quot;/&gt;&lt;/object&gt;&lt;object type=&quot;3&quot; unique_id=&quot;16811&quot;&gt;&lt;property id=&quot;20148&quot; value=&quot;5&quot;/&gt;&lt;property id=&quot;20300&quot; value=&quot;Slide 9&quot;/&gt;&lt;property id=&quot;20307&quot; value=&quot;498&quot;/&gt;&lt;/object&gt;&lt;object type=&quot;3&quot; unique_id=&quot;16812&quot;&gt;&lt;property id=&quot;20148&quot; value=&quot;5&quot;/&gt;&lt;property id=&quot;20300&quot; value=&quot;Slide 39 - &amp;quot;Try It: You’ll Like It!&amp;quot;&quot;/&gt;&lt;property id=&quot;20307&quot; value=&quot;499&quot;/&gt;&lt;/object&gt;&lt;object type=&quot;3&quot; unique_id=&quot;20491&quot;&gt;&lt;property id=&quot;20148&quot; value=&quot;5&quot;/&gt;&lt;property id=&quot;20300&quot; value=&quot;Slide 34&quot;/&gt;&lt;property id=&quot;20307&quot; value=&quot;500&quot;/&gt;&lt;/object&gt;&lt;object type=&quot;3&quot; unique_id=&quot;20745&quot;&gt;&lt;property id=&quot;20148&quot; value=&quot;5&quot;/&gt;&lt;property id=&quot;20300&quot; value=&quot;Slide 33&quot;/&gt;&lt;property id=&quot;20307&quot; value=&quot;501&quot;/&gt;&lt;/object&gt;&lt;/object&gt;&lt;object type=&quot;8&quot; unique_id=&quot;10149&quot;&gt;&lt;/object&gt;&lt;/object&gt;&lt;/database&gt;"/>
  <p:tag name="SECTOMILLISECCONVERTED" val="1"/>
</p:tagLst>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Fading Grid</Template>
  <TotalTime>10068</TotalTime>
  <Words>2233</Words>
  <Application>Microsoft Office PowerPoint</Application>
  <PresentationFormat>On-screen Show (4:3)</PresentationFormat>
  <Paragraphs>420</Paragraphs>
  <Slides>85</Slides>
  <Notes>65</Notes>
  <HiddenSlides>0</HiddenSlides>
  <MMClips>4</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85</vt:i4>
      </vt:variant>
    </vt:vector>
  </HeadingPairs>
  <TitlesOfParts>
    <vt:vector size="95" baseType="lpstr">
      <vt:lpstr>Arial</vt:lpstr>
      <vt:lpstr>Arial Black</vt:lpstr>
      <vt:lpstr>Calibri</vt:lpstr>
      <vt:lpstr>Garamond</vt:lpstr>
      <vt:lpstr>Symbol</vt:lpstr>
      <vt:lpstr>Times New Roman</vt:lpstr>
      <vt:lpstr>Wingdings</vt:lpstr>
      <vt:lpstr>Stream</vt:lpstr>
      <vt:lpstr>1_Stream</vt:lpstr>
      <vt:lpstr>2_Stream</vt:lpstr>
      <vt:lpstr>A Scientific Model  for Learning</vt:lpstr>
      <vt:lpstr>PowerPoint Presentation</vt:lpstr>
      <vt:lpstr>The Cocktail Party</vt:lpstr>
      <vt:lpstr>The Cocktail Party</vt:lpstr>
      <vt:lpstr>PowerPoint Presentation</vt:lpstr>
      <vt:lpstr>PowerPoint Presentation</vt:lpstr>
      <vt:lpstr>PowerPoint Presentation</vt:lpstr>
      <vt:lpstr>PowerPoint Presentation</vt:lpstr>
      <vt:lpstr>PowerPoint Presentation</vt:lpstr>
      <vt:lpstr>What about teaching?</vt:lpstr>
      <vt:lpstr>Probably not this</vt:lpstr>
      <vt:lpstr>You’re thinking this</vt:lpstr>
      <vt:lpstr>We think this!</vt:lpstr>
      <vt:lpstr>Feynman at Caltech</vt:lpstr>
      <vt:lpstr>PowerPoint Presentation</vt:lpstr>
      <vt:lpstr>PowerPoint Presentation</vt:lpstr>
      <vt:lpstr>PowerPoint Presentation</vt:lpstr>
      <vt:lpstr>Good Teaching?</vt:lpstr>
      <vt:lpstr>PowerPoint Presentation</vt:lpstr>
      <vt:lpstr>Question Time!</vt:lpstr>
      <vt:lpstr>PowerPoint Presentation</vt:lpstr>
      <vt:lpstr>Force Concept Inventory Scores</vt:lpstr>
      <vt:lpstr>PowerPoint Presentation</vt:lpstr>
      <vt:lpstr>Best Lesson Ever</vt:lpstr>
      <vt:lpstr>PowerPoint Presentation</vt:lpstr>
      <vt:lpstr>What’s Going on Upstairs?</vt:lpstr>
      <vt:lpstr>I am doing my job: teaching</vt:lpstr>
      <vt:lpstr>PowerPoint Presentation</vt:lpstr>
      <vt:lpstr>A Scientific Revolution for Learning</vt:lpstr>
      <vt:lpstr>What happens in students’ brains when they learn?</vt:lpstr>
      <vt:lpstr>PowerPoint Presentation</vt:lpstr>
      <vt:lpstr>PowerPoint Presentation</vt:lpstr>
      <vt:lpstr>PowerPoint Presentation</vt:lpstr>
      <vt:lpstr>Grey Matter Grows with Learning</vt:lpstr>
      <vt:lpstr> </vt:lpstr>
      <vt:lpstr>Brain Workload</vt:lpstr>
      <vt:lpstr>Brain Workload</vt:lpstr>
      <vt:lpstr>PowerPoint Presentation</vt:lpstr>
      <vt:lpstr>Emotions and the Brain</vt:lpstr>
      <vt:lpstr>Emotion Can’t Be Separated  from Cognition</vt:lpstr>
      <vt:lpstr>PowerPoint Presentation</vt:lpstr>
      <vt:lpstr>Anxiety!</vt:lpstr>
      <vt:lpstr>Anxiety!</vt:lpstr>
      <vt:lpstr>Anxiety!</vt:lpstr>
      <vt:lpstr>PowerPoint Presentation</vt:lpstr>
      <vt:lpstr>PowerPoint Presentation</vt:lpstr>
      <vt:lpstr>Learning Check-Up</vt:lpstr>
      <vt:lpstr>How to Measure Learning?</vt:lpstr>
      <vt:lpstr>How to Measure Learning?</vt:lpstr>
      <vt:lpstr>Traditional Learning Model</vt:lpstr>
      <vt:lpstr>Cognitive Resource Model</vt:lpstr>
      <vt:lpstr>Knowledge is built from primitive pieces</vt:lpstr>
      <vt:lpstr>As we learn, connections grow</vt:lpstr>
      <vt:lpstr>Networks of knowledge resources form</vt:lpstr>
      <vt:lpstr>Prior Knowledge</vt:lpstr>
      <vt:lpstr>PowerPoint Presentation</vt:lpstr>
      <vt:lpstr>How to make connections?</vt:lpstr>
      <vt:lpstr>Cognitive Learning Cycle</vt:lpstr>
      <vt:lpstr>PowerPoint Presentation</vt:lpstr>
      <vt:lpstr>Use this model to evaluate: </vt:lpstr>
      <vt:lpstr>PowerPoint Presentation</vt:lpstr>
      <vt:lpstr>Why do old practices endure?</vt:lpstr>
      <vt:lpstr>Which parts of the cycle does traditional instruction focus on?</vt:lpstr>
      <vt:lpstr>Which parts of the cycle does traditional instruction focus on?</vt:lpstr>
      <vt:lpstr>All steps need expert guidance</vt:lpstr>
      <vt:lpstr>All steps need expert guidance</vt:lpstr>
      <vt:lpstr>Apprenticeship</vt:lpstr>
      <vt:lpstr>You are a master cobbler</vt:lpstr>
      <vt:lpstr>You are a shoe-ologist (Ph.D.)</vt:lpstr>
      <vt:lpstr>Apprenticeship</vt:lpstr>
      <vt:lpstr>Cognitive Apprenticeship</vt:lpstr>
      <vt:lpstr>York Mills Students</vt:lpstr>
      <vt:lpstr>Secret Ingredient = Active Learning!</vt:lpstr>
      <vt:lpstr>Active Learning</vt:lpstr>
      <vt:lpstr>Active Learning Reduces Failures</vt:lpstr>
      <vt:lpstr>Improves Course Performance</vt:lpstr>
      <vt:lpstr>Force Concept Inventory Scores</vt:lpstr>
      <vt:lpstr>Change is Necessary</vt:lpstr>
      <vt:lpstr>A Modest Proposal</vt:lpstr>
      <vt:lpstr>The Social Contract of Teaching</vt:lpstr>
      <vt:lpstr>PowerPoint Presentation</vt:lpstr>
      <vt:lpstr>The Enlightenment Can Be Reversed</vt:lpstr>
      <vt:lpstr>A New Paradigm</vt:lpstr>
      <vt:lpstr>Embrace the Scientific Revolution for Learning!</vt:lpstr>
      <vt:lpstr>Learn More!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Electricity by Inquiry</dc:title>
  <dc:creator>Chris Meyer</dc:creator>
  <cp:lastModifiedBy>Chris Meyer</cp:lastModifiedBy>
  <cp:revision>881</cp:revision>
  <cp:lastPrinted>2014-10-16T13:09:03Z</cp:lastPrinted>
  <dcterms:created xsi:type="dcterms:W3CDTF">2011-11-28T00:45:59Z</dcterms:created>
  <dcterms:modified xsi:type="dcterms:W3CDTF">2017-08-21T02:28:23Z</dcterms:modified>
</cp:coreProperties>
</file>