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75" r:id="rId3"/>
    <p:sldId id="258" r:id="rId4"/>
    <p:sldId id="259" r:id="rId5"/>
    <p:sldId id="260" r:id="rId6"/>
    <p:sldId id="272" r:id="rId7"/>
    <p:sldId id="273" r:id="rId8"/>
    <p:sldId id="274" r:id="rId9"/>
    <p:sldId id="270" r:id="rId10"/>
    <p:sldId id="271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63B8-0AA2-45BB-BD24-A6E590380469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458C0-D67A-49A0-B92C-F79B4FD1945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616645"/>
      </p:ext>
    </p:extLst>
  </p:cSld>
  <p:clrMapOvr>
    <a:masterClrMapping/>
  </p:clrMapOvr>
  <p:transition spd="med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29AD1-DF28-4660-9706-87538AB772F2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C5EE-12E6-4944-A9DA-07A696FB377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47820"/>
      </p:ext>
    </p:extLst>
  </p:cSld>
  <p:clrMapOvr>
    <a:masterClrMapping/>
  </p:clrMapOvr>
  <p:transition spd="med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B6483-7C4D-4AAB-9C9D-E10F2A32D184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1BB96-14BE-4167-8207-F5362479EB0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787169"/>
      </p:ext>
    </p:extLst>
  </p:cSld>
  <p:clrMapOvr>
    <a:masterClrMapping/>
  </p:clrMapOvr>
  <p:transition spd="med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98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907"/>
            <a:ext cx="8229600" cy="5326911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957212"/>
      </p:ext>
    </p:extLst>
  </p:cSld>
  <p:clrMapOvr>
    <a:masterClrMapping/>
  </p:clrMapOvr>
  <p:transition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1560-CFBE-452E-8BC0-C13035E1A596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F188C-21EB-4AA4-8D14-CEC32D3ABA7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455504"/>
      </p:ext>
    </p:extLst>
  </p:cSld>
  <p:clrMapOvr>
    <a:masterClrMapping/>
  </p:clrMapOvr>
  <p:transition spd="med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7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8EAA-614B-4C96-9FF0-010A17E2724E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EAA5-0B10-4650-BB20-978817312A2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533193"/>
      </p:ext>
    </p:extLst>
  </p:cSld>
  <p:clrMapOvr>
    <a:masterClrMapping/>
  </p:clrMapOvr>
  <p:transition spd="med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26EC-7316-4F81-956D-DF2632CD3663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E151-5221-4047-AB2F-1A68EFE648A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261893"/>
      </p:ext>
    </p:extLst>
  </p:cSld>
  <p:clrMapOvr>
    <a:masterClrMapping/>
  </p:clrMapOvr>
  <p:transition spd="med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362"/>
            <a:ext cx="8229600" cy="1143000"/>
          </a:xfrm>
        </p:spPr>
        <p:txBody>
          <a:bodyPr/>
          <a:lstStyle>
            <a:lvl1pPr>
              <a:defRPr>
                <a:solidFill>
                  <a:srgbClr val="F6DB3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26E9-4FB6-4528-BFDA-45B5B642057B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4C94-F37A-4880-AE01-CCE975CB3DE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387457"/>
      </p:ext>
    </p:extLst>
  </p:cSld>
  <p:clrMapOvr>
    <a:masterClrMapping/>
  </p:clrMapOvr>
  <p:transition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46CE6-3ADE-4273-96E2-549355A33CC9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E581-D661-4D7D-BB55-EFC040D6247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719232"/>
      </p:ext>
    </p:extLst>
  </p:cSld>
  <p:clrMapOvr>
    <a:masterClrMapping/>
  </p:clrMapOvr>
  <p:transition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AD6-164D-4F7A-9701-C7FB18A783C7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5290-6F41-4330-BB77-24FB43BF623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50129"/>
      </p:ext>
    </p:extLst>
  </p:cSld>
  <p:clrMapOvr>
    <a:masterClrMapping/>
  </p:clrMapOvr>
  <p:transition spd="med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62CB-9AF1-4379-92C3-6100C404D5F5}" type="datetimeFigureOut">
              <a:rPr lang="en-US">
                <a:solidFill>
                  <a:srgbClr val="FFFFFF"/>
                </a:solidFill>
              </a:rPr>
              <a:pPr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4DB3-4BFD-4DB7-95F4-0ECF4FE65CB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91937"/>
      </p:ext>
    </p:extLst>
  </p:cSld>
  <p:clrMapOvr>
    <a:masterClrMapping/>
  </p:clrMapOvr>
  <p:transition spd="med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80CA16-6B5C-4AC8-9A2A-8E6792ADBE57}" type="datetimeFigureOut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9/30/2015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45F554-AA51-4ADF-B9D0-22B64EA6F7BF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994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32537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outu.be/vJQUtxJ2zeI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het.colorado.edu/sims/html/balloons-and-static-electricity/latest/balloons-and-static-electricity_en.html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youtu.be/K-6r6Cir-co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ZtLe8CqDBd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Mastering Static Electricity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899592" y="4509120"/>
            <a:ext cx="7272808" cy="1129680"/>
          </a:xfrm>
        </p:spPr>
        <p:txBody>
          <a:bodyPr/>
          <a:lstStyle/>
          <a:p>
            <a:r>
              <a:rPr lang="en-CA" dirty="0" smtClean="0"/>
              <a:t>www.meyercreations.com/physics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6313475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7"/>
          <a:stretch/>
        </p:blipFill>
        <p:spPr bwMode="auto">
          <a:xfrm>
            <a:off x="179512" y="980728"/>
            <a:ext cx="4334997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42475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39967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066" y="680763"/>
            <a:ext cx="4665758" cy="54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066201" y="1897039"/>
            <a:ext cx="1119114" cy="3295936"/>
            <a:chOff x="3066201" y="1897039"/>
            <a:chExt cx="1119114" cy="3295936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3452884" y="1897039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/>
            <p:cNvCxnSpPr/>
            <p:nvPr/>
          </p:nvCxnSpPr>
          <p:spPr bwMode="auto">
            <a:xfrm>
              <a:off x="3298209" y="3086669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3434687" y="4139822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3571165" y="5192975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3239071" y="4430976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3066201" y="2290553"/>
              <a:ext cx="614150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6343990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r="12450"/>
          <a:stretch/>
        </p:blipFill>
        <p:spPr bwMode="auto">
          <a:xfrm>
            <a:off x="0" y="0"/>
            <a:ext cx="9144000" cy="6883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138637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4" t="7649" r="14663" b="11194"/>
          <a:stretch/>
        </p:blipFill>
        <p:spPr bwMode="auto">
          <a:xfrm>
            <a:off x="218364" y="559558"/>
            <a:ext cx="8925636" cy="5936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39612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90" y="953718"/>
            <a:ext cx="4665758" cy="54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234425" y="2169994"/>
            <a:ext cx="1119114" cy="3295936"/>
            <a:chOff x="3066201" y="1897039"/>
            <a:chExt cx="1119114" cy="3295936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3452884" y="1897039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/>
            <p:cNvCxnSpPr/>
            <p:nvPr/>
          </p:nvCxnSpPr>
          <p:spPr bwMode="auto">
            <a:xfrm>
              <a:off x="3298209" y="3086669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3434687" y="4139822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3571165" y="5192975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3239071" y="4430976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3066201" y="2290553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7"/>
          <a:stretch/>
        </p:blipFill>
        <p:spPr bwMode="auto">
          <a:xfrm>
            <a:off x="-491328" y="1242600"/>
            <a:ext cx="4258101" cy="54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64184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90" y="953718"/>
            <a:ext cx="4665758" cy="54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234425" y="2169994"/>
            <a:ext cx="1119114" cy="3295936"/>
            <a:chOff x="3066201" y="1897039"/>
            <a:chExt cx="1119114" cy="3295936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3452884" y="1897039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/>
            <p:cNvCxnSpPr/>
            <p:nvPr/>
          </p:nvCxnSpPr>
          <p:spPr bwMode="auto">
            <a:xfrm>
              <a:off x="3298209" y="3086669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3434687" y="4139822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3571165" y="5192975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3239071" y="4430976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3066201" y="2290553"/>
              <a:ext cx="61415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7"/>
          <a:stretch/>
        </p:blipFill>
        <p:spPr bwMode="auto">
          <a:xfrm>
            <a:off x="764288" y="1242600"/>
            <a:ext cx="4258101" cy="54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2838748" y="2074464"/>
            <a:ext cx="1214650" cy="914400"/>
            <a:chOff x="2074460" y="1801504"/>
            <a:chExt cx="1214650" cy="914400"/>
          </a:xfrm>
        </p:grpSpPr>
        <p:sp>
          <p:nvSpPr>
            <p:cNvPr id="3" name="Oval 2"/>
            <p:cNvSpPr/>
            <p:nvPr/>
          </p:nvSpPr>
          <p:spPr bwMode="auto">
            <a:xfrm>
              <a:off x="2074460" y="1801504"/>
              <a:ext cx="1214650" cy="914400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 bwMode="auto">
            <a:xfrm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2179089" y="2271216"/>
              <a:ext cx="37304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2" name="Group 21"/>
          <p:cNvGrpSpPr/>
          <p:nvPr/>
        </p:nvGrpSpPr>
        <p:grpSpPr>
          <a:xfrm>
            <a:off x="2768241" y="3051337"/>
            <a:ext cx="1214650" cy="914400"/>
            <a:chOff x="2074460" y="1801504"/>
            <a:chExt cx="1214650" cy="914400"/>
          </a:xfrm>
        </p:grpSpPr>
        <p:sp>
          <p:nvSpPr>
            <p:cNvPr id="23" name="Oval 22"/>
            <p:cNvSpPr/>
            <p:nvPr/>
          </p:nvSpPr>
          <p:spPr bwMode="auto">
            <a:xfrm>
              <a:off x="2074460" y="1801504"/>
              <a:ext cx="1214650" cy="914400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 bwMode="auto">
            <a:xfrm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2179089" y="2271216"/>
              <a:ext cx="37304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9" name="Group 28"/>
          <p:cNvGrpSpPr/>
          <p:nvPr/>
        </p:nvGrpSpPr>
        <p:grpSpPr>
          <a:xfrm>
            <a:off x="2875158" y="3959970"/>
            <a:ext cx="1214650" cy="914400"/>
            <a:chOff x="2074460" y="1801504"/>
            <a:chExt cx="1214650" cy="914400"/>
          </a:xfrm>
        </p:grpSpPr>
        <p:sp>
          <p:nvSpPr>
            <p:cNvPr id="30" name="Oval 29"/>
            <p:cNvSpPr/>
            <p:nvPr/>
          </p:nvSpPr>
          <p:spPr bwMode="auto">
            <a:xfrm>
              <a:off x="2074460" y="1801504"/>
              <a:ext cx="1214650" cy="914400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 bwMode="auto">
            <a:xfrm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2179089" y="2271216"/>
              <a:ext cx="37304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6" name="Group 35"/>
          <p:cNvGrpSpPr/>
          <p:nvPr/>
        </p:nvGrpSpPr>
        <p:grpSpPr>
          <a:xfrm>
            <a:off x="3245912" y="4796711"/>
            <a:ext cx="1214650" cy="914400"/>
            <a:chOff x="2074460" y="1801504"/>
            <a:chExt cx="1214650" cy="914400"/>
          </a:xfrm>
        </p:grpSpPr>
        <p:sp>
          <p:nvSpPr>
            <p:cNvPr id="37" name="Oval 36"/>
            <p:cNvSpPr/>
            <p:nvPr/>
          </p:nvSpPr>
          <p:spPr bwMode="auto">
            <a:xfrm>
              <a:off x="2074460" y="1801504"/>
              <a:ext cx="1214650" cy="914400"/>
            </a:xfrm>
            <a:prstGeom prst="ellipse">
              <a:avLst/>
            </a:prstGeom>
            <a:solidFill>
              <a:srgbClr val="FFFFFF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rot="16200000">
              <a:off x="2934270" y="2019868"/>
              <a:ext cx="0" cy="50269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2179089" y="2271216"/>
              <a:ext cx="373042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575213052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122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7" r="12555"/>
          <a:stretch/>
        </p:blipFill>
        <p:spPr bwMode="auto">
          <a:xfrm>
            <a:off x="0" y="0"/>
            <a:ext cx="9730854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9939485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14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 r="12555"/>
          <a:stretch/>
        </p:blipFill>
        <p:spPr bwMode="auto">
          <a:xfrm>
            <a:off x="0" y="0"/>
            <a:ext cx="91098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98249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Brought to you by:</a:t>
            </a:r>
            <a:endParaRPr lang="en-CA" dirty="0"/>
          </a:p>
        </p:txBody>
      </p:sp>
      <p:pic>
        <p:nvPicPr>
          <p:cNvPr id="2052" name="Picture 4" descr="Site logo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03244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CA" sz="4800" dirty="0" smtClean="0"/>
              <a:t>The Ontario Association of Physics Teachers</a:t>
            </a:r>
          </a:p>
          <a:p>
            <a:pPr marL="0" indent="0" algn="ctr">
              <a:buNone/>
            </a:pPr>
            <a:r>
              <a:rPr lang="en-CA" sz="4800" dirty="0" smtClean="0">
                <a:solidFill>
                  <a:srgbClr val="FFFF00"/>
                </a:solidFill>
              </a:rPr>
              <a:t>oapt.ca</a:t>
            </a:r>
            <a:endParaRPr lang="en-CA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249700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5088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The Master Teacher</a:t>
            </a: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2381" y="1804885"/>
            <a:ext cx="484844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6DB3C"/>
                </a:solidFill>
                <a:latin typeface="Arial" pitchFamily="34" charset="0"/>
                <a:cs typeface="Arial" pitchFamily="34" charset="0"/>
              </a:rPr>
              <a:t>Content Knowledge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Knowledge of physics concepts, relationships among them and methods of developing new knowledge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6DB3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5829300"/>
            <a:ext cx="533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From </a:t>
            </a:r>
            <a:r>
              <a:rPr lang="en-US" b="1" i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Teacher Education in Physics: </a:t>
            </a:r>
            <a:r>
              <a:rPr lang="en-US" i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Research, Curriculum, and Practice 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by Meltzer &amp; Schaeffer</a:t>
            </a:r>
            <a:endParaRPr lang="en-US" i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95250" y="1095375"/>
            <a:ext cx="6067425" cy="4476750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6426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556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The Master Teacher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5829300"/>
            <a:ext cx="533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From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>
                <a:latin typeface="Arial" pitchFamily="34" charset="0"/>
                <a:cs typeface="Arial" pitchFamily="34" charset="0"/>
              </a:rPr>
              <a:t>Teacher Education in Physics: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Research, Curriculum, and Practice </a:t>
            </a:r>
            <a:r>
              <a:rPr lang="en-US" dirty="0">
                <a:latin typeface="Arial" pitchFamily="34" charset="0"/>
                <a:cs typeface="Arial" pitchFamily="34" charset="0"/>
              </a:rPr>
              <a:t> by Meltzer &amp; Schaeffer</a:t>
            </a:r>
            <a:endParaRPr lang="en-US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562225" y="1123950"/>
            <a:ext cx="6486525" cy="4476750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34316" y="2040121"/>
            <a:ext cx="48803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6DB3C"/>
                </a:solidFill>
                <a:latin typeface="Arial" pitchFamily="34" charset="0"/>
                <a:cs typeface="Arial" pitchFamily="34" charset="0"/>
              </a:rPr>
              <a:t>Pedagogical </a:t>
            </a:r>
            <a:r>
              <a:rPr lang="en-US" sz="3200" b="1" dirty="0" smtClean="0">
                <a:solidFill>
                  <a:srgbClr val="F6DB3C"/>
                </a:solidFill>
                <a:latin typeface="Arial" pitchFamily="34" charset="0"/>
                <a:cs typeface="Arial" pitchFamily="34" charset="0"/>
              </a:rPr>
              <a:t>Knowledge</a:t>
            </a:r>
            <a:endParaRPr lang="en-US" sz="3200" b="1" dirty="0">
              <a:solidFill>
                <a:srgbClr val="F6DB3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brain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development,</a:t>
            </a:r>
          </a:p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cognitive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science,</a:t>
            </a:r>
          </a:p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collaborative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learning,</a:t>
            </a:r>
          </a:p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classroom management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884133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23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The Master Teacher</a:t>
            </a: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18667746">
            <a:off x="-122935" y="2269921"/>
            <a:ext cx="25336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Content </a:t>
            </a:r>
            <a:endParaRPr lang="en-US" sz="3200" b="1" dirty="0" smtClean="0"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Knowledge</a:t>
            </a:r>
            <a:endParaRPr lang="en-US" sz="3200" b="1" dirty="0"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754373" y="1123949"/>
            <a:ext cx="7294378" cy="5457603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95250" y="1095375"/>
            <a:ext cx="7060462" cy="5518076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rot="2865882">
            <a:off x="6342170" y="2216229"/>
            <a:ext cx="274419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Pedagogical </a:t>
            </a:r>
            <a:endParaRPr lang="en-US" sz="3200" b="1" dirty="0" smtClean="0"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Knowledge</a:t>
            </a:r>
            <a:endParaRPr lang="en-US" sz="3200" b="1" dirty="0"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28530" y="2032128"/>
            <a:ext cx="432745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Pedagogical </a:t>
            </a:r>
            <a:r>
              <a:rPr lang="en-US" sz="2800" b="1" dirty="0" smtClean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Content Knowledge</a:t>
            </a:r>
            <a:endParaRPr lang="en-US" sz="2800" b="1" dirty="0">
              <a:solidFill>
                <a:srgbClr val="F6DB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student preconceptions, common physics difficulties, valid assessment methods, deliberate practice,</a:t>
            </a: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problem solving training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72918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Today’s Investigation</a:t>
            </a:r>
            <a:endParaRPr lang="en-C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196752"/>
            <a:ext cx="921702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02128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 smtClean="0"/>
              <a:t>www.meyercreations.com/physics</a:t>
            </a:r>
            <a:endParaRPr lang="en-CA" sz="3600" b="1" dirty="0"/>
          </a:p>
        </p:txBody>
      </p:sp>
    </p:spTree>
    <p:extLst>
      <p:ext uri="{BB962C8B-B14F-4D97-AF65-F5344CB8AC3E}">
        <p14:creationId xmlns:p14="http://schemas.microsoft.com/office/powerpoint/2010/main" val="412123065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Strategy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Improve your </a:t>
            </a:r>
            <a:r>
              <a:rPr lang="en-CA" dirty="0" smtClean="0">
                <a:solidFill>
                  <a:srgbClr val="92D050"/>
                </a:solidFill>
              </a:rPr>
              <a:t>content knowledge</a:t>
            </a:r>
            <a:r>
              <a:rPr lang="en-CA" dirty="0" smtClean="0"/>
              <a:t>: try the questions just like the students would, build your understanding</a:t>
            </a:r>
          </a:p>
          <a:p>
            <a:r>
              <a:rPr lang="en-CA" dirty="0" smtClean="0"/>
              <a:t>Improve your </a:t>
            </a:r>
            <a:r>
              <a:rPr lang="en-CA" dirty="0" smtClean="0">
                <a:solidFill>
                  <a:srgbClr val="92D050"/>
                </a:solidFill>
              </a:rPr>
              <a:t>pedagogical knowledge</a:t>
            </a:r>
            <a:r>
              <a:rPr lang="en-CA" dirty="0" smtClean="0"/>
              <a:t>: don’t worry about “answering questions”, think about the conceptual difficulties students will have</a:t>
            </a:r>
          </a:p>
          <a:p>
            <a:r>
              <a:rPr lang="en-CA" dirty="0" smtClean="0"/>
              <a:t>Understand the foibles of the equipment better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61335829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Find a group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Try groups of two or three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4287591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54" t="34223" r="36796" b="33331"/>
          <a:stretch/>
        </p:blipFill>
        <p:spPr>
          <a:xfrm>
            <a:off x="1043608" y="24116"/>
            <a:ext cx="7164288" cy="6823509"/>
          </a:xfrm>
        </p:spPr>
      </p:pic>
    </p:spTree>
    <p:extLst>
      <p:ext uri="{BB962C8B-B14F-4D97-AF65-F5344CB8AC3E}">
        <p14:creationId xmlns:p14="http://schemas.microsoft.com/office/powerpoint/2010/main" val="2415991036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167</Words>
  <Application>Microsoft Office PowerPoint</Application>
  <PresentationFormat>On-screen Show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Stream</vt:lpstr>
      <vt:lpstr>Mastering Static Electricity</vt:lpstr>
      <vt:lpstr>Brought to you by:</vt:lpstr>
      <vt:lpstr>The Master Teacher</vt:lpstr>
      <vt:lpstr>The Master Teacher</vt:lpstr>
      <vt:lpstr>The Master Teacher</vt:lpstr>
      <vt:lpstr>Today’s Investigation</vt:lpstr>
      <vt:lpstr>Strategy</vt:lpstr>
      <vt:lpstr>Find a group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Toronto District School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Mastering Static Electricity</dc:title>
  <dc:creator>Meyer, Christopher</dc:creator>
  <cp:lastModifiedBy>Meyer, Christopher</cp:lastModifiedBy>
  <cp:revision>11</cp:revision>
  <dcterms:created xsi:type="dcterms:W3CDTF">2015-09-29T19:10:27Z</dcterms:created>
  <dcterms:modified xsi:type="dcterms:W3CDTF">2015-09-30T22:03:03Z</dcterms:modified>
</cp:coreProperties>
</file>