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8"/>
  </p:notesMasterIdLst>
  <p:handoutMasterIdLst>
    <p:handoutMasterId r:id="rId19"/>
  </p:handoutMasterIdLst>
  <p:sldIdLst>
    <p:sldId id="256" r:id="rId2"/>
    <p:sldId id="278" r:id="rId3"/>
    <p:sldId id="263" r:id="rId4"/>
    <p:sldId id="265" r:id="rId5"/>
    <p:sldId id="266" r:id="rId6"/>
    <p:sldId id="279" r:id="rId7"/>
    <p:sldId id="280" r:id="rId8"/>
    <p:sldId id="271" r:id="rId9"/>
    <p:sldId id="267" r:id="rId10"/>
    <p:sldId id="272" r:id="rId11"/>
    <p:sldId id="268" r:id="rId12"/>
    <p:sldId id="276" r:id="rId13"/>
    <p:sldId id="269" r:id="rId14"/>
    <p:sldId id="277" r:id="rId15"/>
    <p:sldId id="270" r:id="rId16"/>
    <p:sldId id="275" r:id="rId17"/>
  </p:sldIdLst>
  <p:sldSz cx="9144000" cy="6858000" type="screen4x3"/>
  <p:notesSz cx="6858000" cy="9144000"/>
  <p:defaultTextStyle>
    <a:defPPr>
      <a:defRPr lang="en-GB"/>
    </a:defPPr>
    <a:lvl1pPr algn="l" defTabSz="457200" rtl="0" fontAlgn="base">
      <a:spcBef>
        <a:spcPct val="0"/>
      </a:spcBef>
      <a:spcAft>
        <a:spcPct val="0"/>
      </a:spcAft>
      <a:buClr>
        <a:srgbClr val="000000"/>
      </a:buClr>
      <a:buSzPct val="100000"/>
      <a:buFont typeface="Times New Roman" pitchFamily="18" charset="0"/>
      <a:defRPr kern="1200">
        <a:solidFill>
          <a:schemeClr val="bg1"/>
        </a:solidFill>
        <a:latin typeface="Arial" charset="0"/>
        <a:ea typeface="+mn-ea"/>
        <a:cs typeface="Arial" charset="0"/>
      </a:defRPr>
    </a:lvl1pPr>
    <a:lvl2pPr marL="742950" indent="-285750" algn="l" defTabSz="457200" rtl="0" fontAlgn="base">
      <a:spcBef>
        <a:spcPct val="0"/>
      </a:spcBef>
      <a:spcAft>
        <a:spcPct val="0"/>
      </a:spcAft>
      <a:buClr>
        <a:srgbClr val="000000"/>
      </a:buClr>
      <a:buSzPct val="100000"/>
      <a:buFont typeface="Times New Roman" pitchFamily="18" charset="0"/>
      <a:defRPr kern="1200">
        <a:solidFill>
          <a:schemeClr val="bg1"/>
        </a:solidFill>
        <a:latin typeface="Arial" charset="0"/>
        <a:ea typeface="+mn-ea"/>
        <a:cs typeface="Arial" charset="0"/>
      </a:defRPr>
    </a:lvl2pPr>
    <a:lvl3pPr marL="1143000" indent="-228600" algn="l" defTabSz="457200" rtl="0" fontAlgn="base">
      <a:spcBef>
        <a:spcPct val="0"/>
      </a:spcBef>
      <a:spcAft>
        <a:spcPct val="0"/>
      </a:spcAft>
      <a:buClr>
        <a:srgbClr val="000000"/>
      </a:buClr>
      <a:buSzPct val="100000"/>
      <a:buFont typeface="Times New Roman" pitchFamily="18" charset="0"/>
      <a:defRPr kern="1200">
        <a:solidFill>
          <a:schemeClr val="bg1"/>
        </a:solidFill>
        <a:latin typeface="Arial" charset="0"/>
        <a:ea typeface="+mn-ea"/>
        <a:cs typeface="Arial" charset="0"/>
      </a:defRPr>
    </a:lvl3pPr>
    <a:lvl4pPr marL="1600200" indent="-228600" algn="l" defTabSz="457200" rtl="0" fontAlgn="base">
      <a:spcBef>
        <a:spcPct val="0"/>
      </a:spcBef>
      <a:spcAft>
        <a:spcPct val="0"/>
      </a:spcAft>
      <a:buClr>
        <a:srgbClr val="000000"/>
      </a:buClr>
      <a:buSzPct val="100000"/>
      <a:buFont typeface="Times New Roman" pitchFamily="18" charset="0"/>
      <a:defRPr kern="1200">
        <a:solidFill>
          <a:schemeClr val="bg1"/>
        </a:solidFill>
        <a:latin typeface="Arial" charset="0"/>
        <a:ea typeface="+mn-ea"/>
        <a:cs typeface="Arial" charset="0"/>
      </a:defRPr>
    </a:lvl4pPr>
    <a:lvl5pPr marL="2057400" indent="-228600" algn="l" defTabSz="457200" rtl="0" fontAlgn="base">
      <a:spcBef>
        <a:spcPct val="0"/>
      </a:spcBef>
      <a:spcAft>
        <a:spcPct val="0"/>
      </a:spcAft>
      <a:buClr>
        <a:srgbClr val="000000"/>
      </a:buClr>
      <a:buSzPct val="100000"/>
      <a:buFont typeface="Times New Roman" pitchFamily="18"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CF24C"/>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5324" autoAdjust="0"/>
  </p:normalViewPr>
  <p:slideViewPr>
    <p:cSldViewPr snapToGrid="0">
      <p:cViewPr varScale="1">
        <p:scale>
          <a:sx n="107" d="100"/>
          <a:sy n="107" d="100"/>
        </p:scale>
        <p:origin x="-84" y="-138"/>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snapToGrid="0">
      <p:cViewPr varScale="1">
        <p:scale>
          <a:sx n="65" d="100"/>
          <a:sy n="65" d="100"/>
        </p:scale>
        <p:origin x="-2796"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Times New Roman" pitchFamily="16" charset="0"/>
              <a:buNone/>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 typeface="Times New Roman" pitchFamily="16" charset="0"/>
              <a:buNone/>
              <a:defRPr sz="1200"/>
            </a:lvl1pPr>
          </a:lstStyle>
          <a:p>
            <a:pPr>
              <a:defRPr/>
            </a:pPr>
            <a:fld id="{078B05F6-CDEE-4DA7-B446-A03C01247211}" type="datetimeFigureOut">
              <a:rPr lang="en-US"/>
              <a:pPr>
                <a:defRPr/>
              </a:pPr>
              <a:t>1/7/2016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Times New Roman" pitchFamily="16" charset="0"/>
              <a:buNone/>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buFont typeface="Times New Roman" pitchFamily="16" charset="0"/>
              <a:buNone/>
              <a:defRPr sz="1200"/>
            </a:lvl1pPr>
          </a:lstStyle>
          <a:p>
            <a:pPr>
              <a:defRPr/>
            </a:pPr>
            <a:fld id="{1F5F3DA2-83E9-4381-974D-146548777F8B}" type="slidenum">
              <a:rPr lang="en-US"/>
              <a:pPr>
                <a:defRPr/>
              </a:pPr>
              <a:t>‹#›</a:t>
            </a:fld>
            <a:endParaRPr lang="en-US"/>
          </a:p>
        </p:txBody>
      </p:sp>
    </p:spTree>
    <p:extLst>
      <p:ext uri="{BB962C8B-B14F-4D97-AF65-F5344CB8AC3E}">
        <p14:creationId xmlns:p14="http://schemas.microsoft.com/office/powerpoint/2010/main" val="11861529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360">
                <a:solidFill>
                  <a:srgbClr val="000000"/>
                </a:solidFill>
                <a:miter lim="800000"/>
                <a:headEnd/>
                <a:tailEnd/>
              </a14:hiddenLine>
            </a:ext>
          </a:extLst>
        </p:spPr>
        <p:txBody>
          <a:bodyPr wrap="none" anchor="ctr"/>
          <a:lstStyle/>
          <a:p>
            <a:endParaRPr lang="en-US"/>
          </a:p>
        </p:txBody>
      </p:sp>
      <p:sp>
        <p:nvSpPr>
          <p:cNvPr id="16387" name="AutoShape 2"/>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6388" name="AutoShape 3"/>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6389" name="Rectangle 4"/>
          <p:cNvSpPr>
            <a:spLocks noGrp="1" noRot="1" noChangeAspect="1" noChangeArrowheads="1"/>
          </p:cNvSpPr>
          <p:nvPr>
            <p:ph type="sldImg"/>
          </p:nvPr>
        </p:nvSpPr>
        <p:spPr bwMode="auto">
          <a:xfrm>
            <a:off x="-11798300" y="-11796713"/>
            <a:ext cx="11793537" cy="1248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sp>
      <p:sp>
        <p:nvSpPr>
          <p:cNvPr id="2053" name="Rectangle 5"/>
          <p:cNvSpPr>
            <a:spLocks noGrp="1" noChangeArrowheads="1"/>
          </p:cNvSpPr>
          <p:nvPr>
            <p:ph type="body"/>
          </p:nvPr>
        </p:nvSpPr>
        <p:spPr bwMode="auto">
          <a:xfrm>
            <a:off x="685800" y="4343400"/>
            <a:ext cx="5480050" cy="410845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en-US" noProof="0" smtClean="0"/>
          </a:p>
        </p:txBody>
      </p:sp>
    </p:spTree>
    <p:extLst>
      <p:ext uri="{BB962C8B-B14F-4D97-AF65-F5344CB8AC3E}">
        <p14:creationId xmlns:p14="http://schemas.microsoft.com/office/powerpoint/2010/main" val="225689034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10" name="Text Box 1"/>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lstStyle/>
          <a:p>
            <a:endParaRPr lang="en-US" altLang="en-US"/>
          </a:p>
        </p:txBody>
      </p:sp>
      <p:sp>
        <p:nvSpPr>
          <p:cNvPr id="17411" name="Rectangle 2"/>
          <p:cNvSpPr>
            <a:spLocks noGrp="1" noChangeArrowheads="1"/>
          </p:cNvSpPr>
          <p:nvPr>
            <p:ph type="body"/>
          </p:nvPr>
        </p:nvSpPr>
        <p:spPr>
          <a:xfrm>
            <a:off x="685800" y="4343400"/>
            <a:ext cx="5481638"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25588" y="-11796713"/>
            <a:ext cx="16648113" cy="12487276"/>
          </a:xfrm>
        </p:spPr>
      </p:sp>
      <p:sp>
        <p:nvSpPr>
          <p:cNvPr id="3" name="Notes Placeholder 2"/>
          <p:cNvSpPr>
            <a:spLocks noGrp="1"/>
          </p:cNvSpPr>
          <p:nvPr>
            <p:ph type="body" idx="1"/>
          </p:nvPr>
        </p:nvSpPr>
        <p:spPr/>
        <p:txBody>
          <a:bodyPr/>
          <a:lstStyle/>
          <a:p>
            <a:r>
              <a:rPr lang="en-US" dirty="0" smtClean="0"/>
              <a:t>Use the given distance uncertainty (5m) estimate a final uncertainty</a:t>
            </a:r>
            <a:r>
              <a:rPr lang="en-US" baseline="0" dirty="0" smtClean="0"/>
              <a:t>.</a:t>
            </a:r>
          </a:p>
          <a:p>
            <a:r>
              <a:rPr lang="en-US" baseline="0" dirty="0" smtClean="0"/>
              <a:t>Use time uncertainty and C3T to get final distance uncertainty.</a:t>
            </a:r>
            <a:endParaRPr lang="en-CA" dirty="0"/>
          </a:p>
        </p:txBody>
      </p:sp>
    </p:spTree>
    <p:extLst>
      <p:ext uri="{BB962C8B-B14F-4D97-AF65-F5344CB8AC3E}">
        <p14:creationId xmlns:p14="http://schemas.microsoft.com/office/powerpoint/2010/main" val="3808050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Text Box 1"/>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lstStyle/>
          <a:p>
            <a:endParaRPr lang="en-US" altLang="en-US"/>
          </a:p>
        </p:txBody>
      </p:sp>
      <p:sp>
        <p:nvSpPr>
          <p:cNvPr id="24579" name="Rectangle 2"/>
          <p:cNvSpPr>
            <a:spLocks noGrp="1" noChangeArrowheads="1"/>
          </p:cNvSpPr>
          <p:nvPr>
            <p:ph type="body"/>
          </p:nvPr>
        </p:nvSpPr>
        <p:spPr>
          <a:xfrm>
            <a:off x="685800" y="4343400"/>
            <a:ext cx="5481638"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Text Box 1"/>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lstStyle/>
          <a:p>
            <a:endParaRPr lang="en-US" altLang="en-US"/>
          </a:p>
        </p:txBody>
      </p:sp>
      <p:sp>
        <p:nvSpPr>
          <p:cNvPr id="18435" name="Rectangle 2"/>
          <p:cNvSpPr>
            <a:spLocks noGrp="1" noChangeArrowheads="1"/>
          </p:cNvSpPr>
          <p:nvPr>
            <p:ph type="body"/>
          </p:nvPr>
        </p:nvSpPr>
        <p:spPr>
          <a:xfrm>
            <a:off x="685800" y="4343400"/>
            <a:ext cx="5481638"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8" name="Text Box 1"/>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lstStyle/>
          <a:p>
            <a:endParaRPr lang="en-US" altLang="en-US"/>
          </a:p>
        </p:txBody>
      </p:sp>
      <p:sp>
        <p:nvSpPr>
          <p:cNvPr id="19459" name="Rectangle 2"/>
          <p:cNvSpPr>
            <a:spLocks noGrp="1" noChangeArrowheads="1"/>
          </p:cNvSpPr>
          <p:nvPr>
            <p:ph type="body"/>
          </p:nvPr>
        </p:nvSpPr>
        <p:spPr>
          <a:xfrm>
            <a:off x="685800" y="4343400"/>
            <a:ext cx="5481638"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Text Box 1"/>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lstStyle/>
          <a:p>
            <a:endParaRPr lang="en-US" altLang="en-US"/>
          </a:p>
        </p:txBody>
      </p:sp>
      <p:sp>
        <p:nvSpPr>
          <p:cNvPr id="20483" name="Rectangle 2"/>
          <p:cNvSpPr>
            <a:spLocks noGrp="1" noChangeArrowheads="1"/>
          </p:cNvSpPr>
          <p:nvPr>
            <p:ph type="body"/>
          </p:nvPr>
        </p:nvSpPr>
        <p:spPr>
          <a:xfrm>
            <a:off x="685800" y="4343400"/>
            <a:ext cx="5481638"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25588" y="-11796713"/>
            <a:ext cx="16648113" cy="12487276"/>
          </a:xfrm>
        </p:spPr>
      </p:sp>
      <p:sp>
        <p:nvSpPr>
          <p:cNvPr id="3" name="Notes Placeholder 2"/>
          <p:cNvSpPr>
            <a:spLocks noGrp="1"/>
          </p:cNvSpPr>
          <p:nvPr>
            <p:ph type="body" idx="1"/>
          </p:nvPr>
        </p:nvSpPr>
        <p:spPr/>
        <p:txBody>
          <a:bodyPr/>
          <a:lstStyle/>
          <a:p>
            <a:r>
              <a:rPr lang="en-US" dirty="0" smtClean="0"/>
              <a:t>The</a:t>
            </a:r>
            <a:r>
              <a:rPr lang="en-US" baseline="0" dirty="0" smtClean="0"/>
              <a:t> distance uncertainty is just given here.  They have no way of knowing it from the problem.  In future CGPS’, they will have to come up with their own based on  the tools they are using to make measurements.</a:t>
            </a:r>
            <a:endParaRPr lang="en-CA" dirty="0"/>
          </a:p>
        </p:txBody>
      </p:sp>
    </p:spTree>
    <p:extLst>
      <p:ext uri="{BB962C8B-B14F-4D97-AF65-F5344CB8AC3E}">
        <p14:creationId xmlns:p14="http://schemas.microsoft.com/office/powerpoint/2010/main" val="3761452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6" name="Text Box 1"/>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lstStyle/>
          <a:p>
            <a:endParaRPr lang="en-US" altLang="en-US"/>
          </a:p>
        </p:txBody>
      </p:sp>
      <p:sp>
        <p:nvSpPr>
          <p:cNvPr id="21507" name="Rectangle 2"/>
          <p:cNvSpPr>
            <a:spLocks noGrp="1" noChangeArrowheads="1"/>
          </p:cNvSpPr>
          <p:nvPr>
            <p:ph type="body"/>
          </p:nvPr>
        </p:nvSpPr>
        <p:spPr>
          <a:xfrm>
            <a:off x="685800" y="4343400"/>
            <a:ext cx="5481638"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25588" y="-11796713"/>
            <a:ext cx="16648113" cy="12487276"/>
          </a:xfrm>
        </p:spPr>
      </p:sp>
      <p:sp>
        <p:nvSpPr>
          <p:cNvPr id="3" name="Notes Placeholder 2"/>
          <p:cNvSpPr>
            <a:spLocks noGrp="1"/>
          </p:cNvSpPr>
          <p:nvPr>
            <p:ph type="body" idx="1"/>
          </p:nvPr>
        </p:nvSpPr>
        <p:spPr/>
        <p:txBody>
          <a:bodyPr/>
          <a:lstStyle/>
          <a:p>
            <a:r>
              <a:rPr lang="en-US" dirty="0" smtClean="0"/>
              <a:t>We</a:t>
            </a:r>
            <a:r>
              <a:rPr lang="en-US" baseline="0" dirty="0" smtClean="0"/>
              <a:t> don’t know these at the outside.  They are more like a prediction.  This one shows that in the same time period, the bus travels further.</a:t>
            </a:r>
            <a:endParaRPr lang="en-CA" dirty="0"/>
          </a:p>
        </p:txBody>
      </p:sp>
    </p:spTree>
    <p:extLst>
      <p:ext uri="{BB962C8B-B14F-4D97-AF65-F5344CB8AC3E}">
        <p14:creationId xmlns:p14="http://schemas.microsoft.com/office/powerpoint/2010/main" val="1616537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Text Box 1"/>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lstStyle/>
          <a:p>
            <a:endParaRPr lang="en-US" altLang="en-US"/>
          </a:p>
        </p:txBody>
      </p:sp>
      <p:sp>
        <p:nvSpPr>
          <p:cNvPr id="22531" name="Rectangle 2"/>
          <p:cNvSpPr>
            <a:spLocks noGrp="1" noChangeArrowheads="1"/>
          </p:cNvSpPr>
          <p:nvPr>
            <p:ph type="body"/>
          </p:nvPr>
        </p:nvSpPr>
        <p:spPr>
          <a:xfrm>
            <a:off x="685800" y="4343400"/>
            <a:ext cx="5481638"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4" name="Text Box 1"/>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lstStyle/>
          <a:p>
            <a:endParaRPr lang="en-US" altLang="en-US"/>
          </a:p>
        </p:txBody>
      </p:sp>
      <p:sp>
        <p:nvSpPr>
          <p:cNvPr id="23555" name="Rectangle 2"/>
          <p:cNvSpPr>
            <a:spLocks noGrp="1" noChangeArrowheads="1"/>
          </p:cNvSpPr>
          <p:nvPr>
            <p:ph type="body"/>
          </p:nvPr>
        </p:nvSpPr>
        <p:spPr>
          <a:xfrm>
            <a:off x="685800" y="4343400"/>
            <a:ext cx="5481638"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2D456C23-5F5B-4F4F-AB1E-D4E30B31B7BA}" type="slidenum">
              <a:rPr lang="en-US"/>
              <a:pPr>
                <a:defRPr/>
              </a:pPr>
              <a:t>‹#›</a:t>
            </a:fld>
            <a:endParaRPr lang="en-US"/>
          </a:p>
        </p:txBody>
      </p:sp>
    </p:spTree>
    <p:extLst>
      <p:ext uri="{BB962C8B-B14F-4D97-AF65-F5344CB8AC3E}">
        <p14:creationId xmlns:p14="http://schemas.microsoft.com/office/powerpoint/2010/main" val="963924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3A7D092D-6750-402F-ACFB-0BE86FEAF8BB}" type="slidenum">
              <a:rPr lang="en-US"/>
              <a:pPr>
                <a:defRPr/>
              </a:pPr>
              <a:t>‹#›</a:t>
            </a:fld>
            <a:endParaRPr lang="en-US"/>
          </a:p>
        </p:txBody>
      </p:sp>
    </p:spTree>
    <p:extLst>
      <p:ext uri="{BB962C8B-B14F-4D97-AF65-F5344CB8AC3E}">
        <p14:creationId xmlns:p14="http://schemas.microsoft.com/office/powerpoint/2010/main" val="16071164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4638" y="128588"/>
            <a:ext cx="2055812" cy="59912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8588"/>
            <a:ext cx="6015038" cy="59912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761C662D-0DDA-4452-830C-02421AFA7A3D}" type="slidenum">
              <a:rPr lang="en-US"/>
              <a:pPr>
                <a:defRPr/>
              </a:pPr>
              <a:t>‹#›</a:t>
            </a:fld>
            <a:endParaRPr lang="en-US"/>
          </a:p>
        </p:txBody>
      </p:sp>
    </p:spTree>
    <p:extLst>
      <p:ext uri="{BB962C8B-B14F-4D97-AF65-F5344CB8AC3E}">
        <p14:creationId xmlns:p14="http://schemas.microsoft.com/office/powerpoint/2010/main" val="38860525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128588"/>
            <a:ext cx="8223250" cy="1433512"/>
          </a:xfrm>
        </p:spPr>
        <p:txBody>
          <a:bodyPr/>
          <a:lstStyle/>
          <a:p>
            <a:r>
              <a:rPr lang="en-US" smtClean="0"/>
              <a:t>Click to edit Master title style</a:t>
            </a:r>
            <a:endParaRPr lang="en-US"/>
          </a:p>
        </p:txBody>
      </p:sp>
      <p:sp>
        <p:nvSpPr>
          <p:cNvPr id="3" name="Rectangle 3"/>
          <p:cNvSpPr>
            <a:spLocks noGrp="1" noChangeArrowheads="1"/>
          </p:cNvSpPr>
          <p:nvPr>
            <p:ph type="dt" idx="10"/>
          </p:nvPr>
        </p:nvSpPr>
        <p:spPr>
          <a:ln/>
        </p:spPr>
        <p:txBody>
          <a:bodyPr/>
          <a:lstStyle>
            <a:lvl1pPr>
              <a:defRPr/>
            </a:lvl1pPr>
          </a:lstStyle>
          <a:p>
            <a:pPr>
              <a:defRPr/>
            </a:pPr>
            <a:endParaRPr lang="en-US"/>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0078A42F-CEB3-452F-A7CE-F0B6FD1A0E80}" type="slidenum">
              <a:rPr lang="en-US"/>
              <a:pPr>
                <a:defRPr/>
              </a:pPr>
              <a:t>‹#›</a:t>
            </a:fld>
            <a:endParaRPr lang="en-US"/>
          </a:p>
        </p:txBody>
      </p:sp>
    </p:spTree>
    <p:extLst>
      <p:ext uri="{BB962C8B-B14F-4D97-AF65-F5344CB8AC3E}">
        <p14:creationId xmlns:p14="http://schemas.microsoft.com/office/powerpoint/2010/main" val="12661026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818E6D6A-D672-49D5-95BD-6E9A23EC0AEA}" type="slidenum">
              <a:rPr lang="en-US"/>
              <a:pPr>
                <a:defRPr/>
              </a:pPr>
              <a:t>‹#›</a:t>
            </a:fld>
            <a:endParaRPr lang="en-US"/>
          </a:p>
        </p:txBody>
      </p:sp>
    </p:spTree>
    <p:extLst>
      <p:ext uri="{BB962C8B-B14F-4D97-AF65-F5344CB8AC3E}">
        <p14:creationId xmlns:p14="http://schemas.microsoft.com/office/powerpoint/2010/main" val="1643317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57B85FC2-8A32-4E9C-A01B-9A5F445E1B2C}" type="slidenum">
              <a:rPr lang="en-US"/>
              <a:pPr>
                <a:defRPr/>
              </a:pPr>
              <a:t>‹#›</a:t>
            </a:fld>
            <a:endParaRPr lang="en-US"/>
          </a:p>
        </p:txBody>
      </p:sp>
    </p:spTree>
    <p:extLst>
      <p:ext uri="{BB962C8B-B14F-4D97-AF65-F5344CB8AC3E}">
        <p14:creationId xmlns:p14="http://schemas.microsoft.com/office/powerpoint/2010/main" val="23984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5425" cy="45196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600200"/>
            <a:ext cx="4035425" cy="45196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0A60C641-F164-4EED-8F25-A16036462876}" type="slidenum">
              <a:rPr lang="en-US"/>
              <a:pPr>
                <a:defRPr/>
              </a:pPr>
              <a:t>‹#›</a:t>
            </a:fld>
            <a:endParaRPr lang="en-US"/>
          </a:p>
        </p:txBody>
      </p:sp>
    </p:spTree>
    <p:extLst>
      <p:ext uri="{BB962C8B-B14F-4D97-AF65-F5344CB8AC3E}">
        <p14:creationId xmlns:p14="http://schemas.microsoft.com/office/powerpoint/2010/main" val="3676392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noChangeArrowheads="1"/>
          </p:cNvSpPr>
          <p:nvPr>
            <p:ph type="dt" idx="10"/>
          </p:nvPr>
        </p:nvSpPr>
        <p:spPr>
          <a:ln/>
        </p:spPr>
        <p:txBody>
          <a:bodyPr/>
          <a:lstStyle>
            <a:lvl1pPr>
              <a:defRPr/>
            </a:lvl1pPr>
          </a:lstStyle>
          <a:p>
            <a:pPr>
              <a:defRPr/>
            </a:pPr>
            <a:endParaRPr lang="en-US"/>
          </a:p>
        </p:txBody>
      </p:sp>
      <p:sp>
        <p:nvSpPr>
          <p:cNvPr id="8" name="Rectangle 4"/>
          <p:cNvSpPr>
            <a:spLocks noGrp="1" noChangeArrowheads="1"/>
          </p:cNvSpPr>
          <p:nvPr>
            <p:ph type="ftr" idx="11"/>
          </p:nvPr>
        </p:nvSpPr>
        <p:spPr>
          <a:ln/>
        </p:spPr>
        <p:txBody>
          <a:bodyPr/>
          <a:lstStyle>
            <a:lvl1pPr>
              <a:defRPr/>
            </a:lvl1pPr>
          </a:lstStyle>
          <a:p>
            <a:pPr>
              <a:defRPr/>
            </a:pPr>
            <a:endParaRPr lang="en-US"/>
          </a:p>
        </p:txBody>
      </p:sp>
      <p:sp>
        <p:nvSpPr>
          <p:cNvPr id="9" name="Rectangle 5"/>
          <p:cNvSpPr>
            <a:spLocks noGrp="1" noChangeArrowheads="1"/>
          </p:cNvSpPr>
          <p:nvPr>
            <p:ph type="sldNum" idx="12"/>
          </p:nvPr>
        </p:nvSpPr>
        <p:spPr>
          <a:ln/>
        </p:spPr>
        <p:txBody>
          <a:bodyPr/>
          <a:lstStyle>
            <a:lvl1pPr>
              <a:defRPr/>
            </a:lvl1pPr>
          </a:lstStyle>
          <a:p>
            <a:pPr>
              <a:defRPr/>
            </a:pPr>
            <a:fld id="{957016AD-AB20-4FCA-B5D7-DC232E943339}" type="slidenum">
              <a:rPr lang="en-US"/>
              <a:pPr>
                <a:defRPr/>
              </a:pPr>
              <a:t>‹#›</a:t>
            </a:fld>
            <a:endParaRPr lang="en-US"/>
          </a:p>
        </p:txBody>
      </p:sp>
    </p:spTree>
    <p:extLst>
      <p:ext uri="{BB962C8B-B14F-4D97-AF65-F5344CB8AC3E}">
        <p14:creationId xmlns:p14="http://schemas.microsoft.com/office/powerpoint/2010/main" val="3460021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idx="10"/>
          </p:nvPr>
        </p:nvSpPr>
        <p:spPr>
          <a:ln/>
        </p:spPr>
        <p:txBody>
          <a:bodyPr/>
          <a:lstStyle>
            <a:lvl1pPr>
              <a:defRPr/>
            </a:lvl1pPr>
          </a:lstStyle>
          <a:p>
            <a:pPr>
              <a:defRPr/>
            </a:pPr>
            <a:endParaRPr lang="en-US"/>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C8A677ED-7D05-4DAA-BF89-74FE0C10B1F1}" type="slidenum">
              <a:rPr lang="en-US"/>
              <a:pPr>
                <a:defRPr/>
              </a:pPr>
              <a:t>‹#›</a:t>
            </a:fld>
            <a:endParaRPr lang="en-US"/>
          </a:p>
        </p:txBody>
      </p:sp>
    </p:spTree>
    <p:extLst>
      <p:ext uri="{BB962C8B-B14F-4D97-AF65-F5344CB8AC3E}">
        <p14:creationId xmlns:p14="http://schemas.microsoft.com/office/powerpoint/2010/main" val="1702128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en-US"/>
          </a:p>
        </p:txBody>
      </p:sp>
      <p:sp>
        <p:nvSpPr>
          <p:cNvPr id="3" name="Rectangle 4"/>
          <p:cNvSpPr>
            <a:spLocks noGrp="1" noChangeArrowheads="1"/>
          </p:cNvSpPr>
          <p:nvPr>
            <p:ph type="ftr" idx="11"/>
          </p:nvPr>
        </p:nvSpPr>
        <p:spPr>
          <a:ln/>
        </p:spPr>
        <p:txBody>
          <a:bodyPr/>
          <a:lstStyle>
            <a:lvl1pPr>
              <a:defRPr/>
            </a:lvl1pPr>
          </a:lstStyle>
          <a:p>
            <a:pPr>
              <a:defRPr/>
            </a:pPr>
            <a:endParaRPr lang="en-US"/>
          </a:p>
        </p:txBody>
      </p:sp>
      <p:sp>
        <p:nvSpPr>
          <p:cNvPr id="4" name="Rectangle 5"/>
          <p:cNvSpPr>
            <a:spLocks noGrp="1" noChangeArrowheads="1"/>
          </p:cNvSpPr>
          <p:nvPr>
            <p:ph type="sldNum" idx="12"/>
          </p:nvPr>
        </p:nvSpPr>
        <p:spPr>
          <a:ln/>
        </p:spPr>
        <p:txBody>
          <a:bodyPr/>
          <a:lstStyle>
            <a:lvl1pPr>
              <a:defRPr/>
            </a:lvl1pPr>
          </a:lstStyle>
          <a:p>
            <a:pPr>
              <a:defRPr/>
            </a:pPr>
            <a:fld id="{FD316D7F-FBA0-4FE5-ADBC-3B5120EB8C2B}" type="slidenum">
              <a:rPr lang="en-US"/>
              <a:pPr>
                <a:defRPr/>
              </a:pPr>
              <a:t>‹#›</a:t>
            </a:fld>
            <a:endParaRPr lang="en-US"/>
          </a:p>
        </p:txBody>
      </p:sp>
    </p:spTree>
    <p:extLst>
      <p:ext uri="{BB962C8B-B14F-4D97-AF65-F5344CB8AC3E}">
        <p14:creationId xmlns:p14="http://schemas.microsoft.com/office/powerpoint/2010/main" val="28334694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88CFEB56-C56B-45E4-9281-5EE11B4A71F9}" type="slidenum">
              <a:rPr lang="en-US"/>
              <a:pPr>
                <a:defRPr/>
              </a:pPr>
              <a:t>‹#›</a:t>
            </a:fld>
            <a:endParaRPr lang="en-US"/>
          </a:p>
        </p:txBody>
      </p:sp>
    </p:spTree>
    <p:extLst>
      <p:ext uri="{BB962C8B-B14F-4D97-AF65-F5344CB8AC3E}">
        <p14:creationId xmlns:p14="http://schemas.microsoft.com/office/powerpoint/2010/main" val="440459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AB6C86D3-0F3C-465D-A6CD-DB699EB70AAF}" type="slidenum">
              <a:rPr lang="en-US"/>
              <a:pPr>
                <a:defRPr/>
              </a:pPr>
              <a:t>‹#›</a:t>
            </a:fld>
            <a:endParaRPr lang="en-US"/>
          </a:p>
        </p:txBody>
      </p:sp>
    </p:spTree>
    <p:extLst>
      <p:ext uri="{BB962C8B-B14F-4D97-AF65-F5344CB8AC3E}">
        <p14:creationId xmlns:p14="http://schemas.microsoft.com/office/powerpoint/2010/main" val="34910207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7030A0"/>
            </a:gs>
            <a:gs pos="24001">
              <a:srgbClr val="7030A0"/>
            </a:gs>
            <a:gs pos="100000">
              <a:srgbClr val="005CBF"/>
            </a:gs>
          </a:gsLst>
          <a:lin ang="5400000"/>
        </a:gra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57200" y="128588"/>
            <a:ext cx="8223250" cy="1433512"/>
          </a:xfrm>
          <a:prstGeom prst="rect">
            <a:avLst/>
          </a:prstGeom>
          <a:solidFill>
            <a:srgbClr val="FFFFFF"/>
          </a:solidFill>
          <a:ln w="57240">
            <a:solidFill>
              <a:srgbClr val="000000"/>
            </a:solidFill>
            <a:miter lim="800000"/>
            <a:headEnd/>
            <a:tailEnd/>
          </a:ln>
        </p:spPr>
        <p:txBody>
          <a:bodyPr vert="horz" wrap="square" lIns="90000" tIns="46800" rIns="90000" bIns="46800" numCol="1" anchor="ctr" anchorCtr="0" compatLnSpc="1">
            <a:prstTxWarp prst="textNoShape">
              <a:avLst/>
            </a:prstTxWarp>
          </a:bodyPr>
          <a:lstStyle/>
          <a:p>
            <a:pPr lvl="0"/>
            <a:r>
              <a:rPr lang="en-GB" altLang="en-US" smtClean="0"/>
              <a:t>Click to edit the title text format</a:t>
            </a:r>
          </a:p>
        </p:txBody>
      </p:sp>
      <p:sp>
        <p:nvSpPr>
          <p:cNvPr id="1027" name="Rectangle 2"/>
          <p:cNvSpPr>
            <a:spLocks noGrp="1" noChangeArrowheads="1"/>
          </p:cNvSpPr>
          <p:nvPr>
            <p:ph type="body" idx="1"/>
          </p:nvPr>
        </p:nvSpPr>
        <p:spPr bwMode="auto">
          <a:xfrm>
            <a:off x="457200" y="1600200"/>
            <a:ext cx="8223250" cy="4519613"/>
          </a:xfrm>
          <a:prstGeom prst="rect">
            <a:avLst/>
          </a:prstGeom>
          <a:solidFill>
            <a:srgbClr val="FFFFFF"/>
          </a:solidFill>
          <a:ln w="57240">
            <a:solidFill>
              <a:srgbClr val="000000"/>
            </a:solidFill>
            <a:miter lim="800000"/>
            <a:headEnd/>
            <a:tailEnd/>
          </a:ln>
        </p:spPr>
        <p:txBody>
          <a:bodyPr vert="horz" wrap="square" lIns="90000" tIns="46800" rIns="90000" bIns="46800" numCol="1" anchor="t" anchorCtr="0" compatLnSpc="1">
            <a:prstTxWarp prst="textNoShape">
              <a:avLst/>
            </a:prstTxWarp>
          </a:bodyPr>
          <a:lstStyle/>
          <a:p>
            <a:pPr lvl="0"/>
            <a:r>
              <a:rPr lang="en-GB" altLang="en-US" smtClean="0"/>
              <a:t>Click to edit the outline text format</a:t>
            </a:r>
          </a:p>
          <a:p>
            <a:pPr lvl="1"/>
            <a:r>
              <a:rPr lang="en-GB" altLang="en-US" smtClean="0"/>
              <a:t>Second Outline Level</a:t>
            </a:r>
          </a:p>
          <a:p>
            <a:pPr lvl="2"/>
            <a:r>
              <a:rPr lang="en-GB" altLang="en-US" smtClean="0"/>
              <a:t>Third Outline Level</a:t>
            </a:r>
          </a:p>
          <a:p>
            <a:pPr lvl="3"/>
            <a:r>
              <a:rPr lang="en-GB" altLang="en-US" smtClean="0"/>
              <a:t>Fourth Outline Level</a:t>
            </a:r>
          </a:p>
          <a:p>
            <a:pPr lvl="4"/>
            <a:r>
              <a:rPr lang="en-GB" altLang="en-US" smtClean="0"/>
              <a:t>Fifth Outline Level</a:t>
            </a:r>
          </a:p>
          <a:p>
            <a:pPr lvl="4"/>
            <a:r>
              <a:rPr lang="en-GB" altLang="en-US" smtClean="0"/>
              <a:t>Sixth Outline Level</a:t>
            </a:r>
          </a:p>
          <a:p>
            <a:pPr lvl="4"/>
            <a:r>
              <a:rPr lang="en-GB" altLang="en-US" smtClean="0"/>
              <a:t>Seventh Outline Level</a:t>
            </a:r>
          </a:p>
          <a:p>
            <a:pPr lvl="4"/>
            <a:r>
              <a:rPr lang="en-GB" altLang="en-US" smtClean="0"/>
              <a:t>Eighth Outline Level</a:t>
            </a:r>
          </a:p>
          <a:p>
            <a:pPr lvl="4"/>
            <a:r>
              <a:rPr lang="en-GB" altLang="en-US" smtClean="0"/>
              <a:t>Ninth Outline Level</a:t>
            </a:r>
          </a:p>
        </p:txBody>
      </p:sp>
      <p:sp>
        <p:nvSpPr>
          <p:cNvPr id="2" name="Rectangle 3"/>
          <p:cNvSpPr>
            <a:spLocks noGrp="1" noChangeArrowheads="1"/>
          </p:cNvSpPr>
          <p:nvPr>
            <p:ph type="dt"/>
          </p:nvPr>
        </p:nvSpPr>
        <p:spPr bwMode="auto">
          <a:xfrm>
            <a:off x="457200" y="6245225"/>
            <a:ext cx="2127250" cy="469900"/>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buFont typeface="Times New Roman" pitchFamily="16"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defRPr>
            </a:lvl1pPr>
          </a:lstStyle>
          <a:p>
            <a:pPr>
              <a:defRPr/>
            </a:pPr>
            <a:endParaRPr lang="en-US"/>
          </a:p>
        </p:txBody>
      </p:sp>
      <p:sp>
        <p:nvSpPr>
          <p:cNvPr id="1028" name="Rectangle 4"/>
          <p:cNvSpPr>
            <a:spLocks noGrp="1" noChangeArrowheads="1"/>
          </p:cNvSpPr>
          <p:nvPr>
            <p:ph type="ftr"/>
          </p:nvPr>
        </p:nvSpPr>
        <p:spPr bwMode="auto">
          <a:xfrm>
            <a:off x="3124200" y="6245225"/>
            <a:ext cx="2889250" cy="469900"/>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buFont typeface="Times New Roman" pitchFamily="16"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defRPr>
            </a:lvl1pPr>
          </a:lstStyle>
          <a:p>
            <a:pPr>
              <a:defRPr/>
            </a:pPr>
            <a:endParaRPr lang="en-US"/>
          </a:p>
        </p:txBody>
      </p:sp>
      <p:sp>
        <p:nvSpPr>
          <p:cNvPr id="1029" name="Rectangle 5"/>
          <p:cNvSpPr>
            <a:spLocks noGrp="1" noChangeArrowheads="1"/>
          </p:cNvSpPr>
          <p:nvPr>
            <p:ph type="sldNum"/>
          </p:nvPr>
        </p:nvSpPr>
        <p:spPr bwMode="auto">
          <a:xfrm>
            <a:off x="6553200" y="6245225"/>
            <a:ext cx="2127250" cy="469900"/>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buFont typeface="Times New Roman" pitchFamily="16"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defRPr>
            </a:lvl1pPr>
          </a:lstStyle>
          <a:p>
            <a:pPr>
              <a:defRPr/>
            </a:pPr>
            <a:fld id="{7B31649E-4235-4F7F-8B25-D675EB03629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0" fontAlgn="base" hangingPunct="0">
        <a:spcBef>
          <a:spcPct val="0"/>
        </a:spcBef>
        <a:spcAft>
          <a:spcPct val="0"/>
        </a:spcAft>
        <a:buClr>
          <a:srgbClr val="000000"/>
        </a:buClr>
        <a:buSzPct val="100000"/>
        <a:buFont typeface="Times New Roman" pitchFamily="18" charset="0"/>
        <a:defRPr sz="4400" b="1">
          <a:solidFill>
            <a:srgbClr val="000000"/>
          </a:solidFill>
          <a:latin typeface="+mj-lt"/>
          <a:ea typeface="+mj-ea"/>
          <a:cs typeface="+mj-cs"/>
        </a:defRPr>
      </a:lvl1pPr>
      <a:lvl2pPr algn="ctr" defTabSz="457200" rtl="0" eaLnBrk="0" fontAlgn="base" hangingPunct="0">
        <a:spcBef>
          <a:spcPct val="0"/>
        </a:spcBef>
        <a:spcAft>
          <a:spcPct val="0"/>
        </a:spcAft>
        <a:buClr>
          <a:srgbClr val="000000"/>
        </a:buClr>
        <a:buSzPct val="100000"/>
        <a:buFont typeface="Times New Roman" pitchFamily="18" charset="0"/>
        <a:defRPr sz="4400" b="1">
          <a:solidFill>
            <a:srgbClr val="000000"/>
          </a:solidFill>
          <a:latin typeface="Arial" charset="0"/>
          <a:cs typeface="Arial" charset="0"/>
        </a:defRPr>
      </a:lvl2pPr>
      <a:lvl3pPr algn="ctr" defTabSz="457200" rtl="0" eaLnBrk="0" fontAlgn="base" hangingPunct="0">
        <a:spcBef>
          <a:spcPct val="0"/>
        </a:spcBef>
        <a:spcAft>
          <a:spcPct val="0"/>
        </a:spcAft>
        <a:buClr>
          <a:srgbClr val="000000"/>
        </a:buClr>
        <a:buSzPct val="100000"/>
        <a:buFont typeface="Times New Roman" pitchFamily="18" charset="0"/>
        <a:defRPr sz="4400" b="1">
          <a:solidFill>
            <a:srgbClr val="000000"/>
          </a:solidFill>
          <a:latin typeface="Arial" charset="0"/>
          <a:cs typeface="Arial" charset="0"/>
        </a:defRPr>
      </a:lvl3pPr>
      <a:lvl4pPr algn="ctr" defTabSz="457200" rtl="0" eaLnBrk="0" fontAlgn="base" hangingPunct="0">
        <a:spcBef>
          <a:spcPct val="0"/>
        </a:spcBef>
        <a:spcAft>
          <a:spcPct val="0"/>
        </a:spcAft>
        <a:buClr>
          <a:srgbClr val="000000"/>
        </a:buClr>
        <a:buSzPct val="100000"/>
        <a:buFont typeface="Times New Roman" pitchFamily="18" charset="0"/>
        <a:defRPr sz="4400" b="1">
          <a:solidFill>
            <a:srgbClr val="000000"/>
          </a:solidFill>
          <a:latin typeface="Arial" charset="0"/>
          <a:cs typeface="Arial" charset="0"/>
        </a:defRPr>
      </a:lvl4pPr>
      <a:lvl5pPr algn="ctr" defTabSz="457200" rtl="0" eaLnBrk="0" fontAlgn="base" hangingPunct="0">
        <a:spcBef>
          <a:spcPct val="0"/>
        </a:spcBef>
        <a:spcAft>
          <a:spcPct val="0"/>
        </a:spcAft>
        <a:buClr>
          <a:srgbClr val="000000"/>
        </a:buClr>
        <a:buSzPct val="100000"/>
        <a:buFont typeface="Times New Roman" pitchFamily="18" charset="0"/>
        <a:defRPr sz="4400" b="1">
          <a:solidFill>
            <a:srgbClr val="000000"/>
          </a:solidFill>
          <a:latin typeface="Arial" charset="0"/>
          <a:cs typeface="Arial" charset="0"/>
        </a:defRPr>
      </a:lvl5pPr>
      <a:lvl6pPr marL="2514600" indent="-228600" algn="ctr" defTabSz="457200" rtl="0" fontAlgn="base">
        <a:spcBef>
          <a:spcPct val="0"/>
        </a:spcBef>
        <a:spcAft>
          <a:spcPct val="0"/>
        </a:spcAft>
        <a:buClr>
          <a:srgbClr val="000000"/>
        </a:buClr>
        <a:buSzPct val="100000"/>
        <a:buFont typeface="Times New Roman" pitchFamily="16" charset="0"/>
        <a:defRPr sz="4400" b="1">
          <a:solidFill>
            <a:srgbClr val="000000"/>
          </a:solidFill>
          <a:latin typeface="Arial" charset="0"/>
          <a:cs typeface="Arial" charset="0"/>
        </a:defRPr>
      </a:lvl6pPr>
      <a:lvl7pPr marL="2971800" indent="-228600" algn="ctr" defTabSz="457200" rtl="0" fontAlgn="base">
        <a:spcBef>
          <a:spcPct val="0"/>
        </a:spcBef>
        <a:spcAft>
          <a:spcPct val="0"/>
        </a:spcAft>
        <a:buClr>
          <a:srgbClr val="000000"/>
        </a:buClr>
        <a:buSzPct val="100000"/>
        <a:buFont typeface="Times New Roman" pitchFamily="16" charset="0"/>
        <a:defRPr sz="4400" b="1">
          <a:solidFill>
            <a:srgbClr val="000000"/>
          </a:solidFill>
          <a:latin typeface="Arial" charset="0"/>
          <a:cs typeface="Arial" charset="0"/>
        </a:defRPr>
      </a:lvl7pPr>
      <a:lvl8pPr marL="3429000" indent="-228600" algn="ctr" defTabSz="457200" rtl="0" fontAlgn="base">
        <a:spcBef>
          <a:spcPct val="0"/>
        </a:spcBef>
        <a:spcAft>
          <a:spcPct val="0"/>
        </a:spcAft>
        <a:buClr>
          <a:srgbClr val="000000"/>
        </a:buClr>
        <a:buSzPct val="100000"/>
        <a:buFont typeface="Times New Roman" pitchFamily="16" charset="0"/>
        <a:defRPr sz="4400" b="1">
          <a:solidFill>
            <a:srgbClr val="000000"/>
          </a:solidFill>
          <a:latin typeface="Arial" charset="0"/>
          <a:cs typeface="Arial" charset="0"/>
        </a:defRPr>
      </a:lvl8pPr>
      <a:lvl9pPr marL="3886200" indent="-228600" algn="ctr" defTabSz="457200" rtl="0" fontAlgn="base">
        <a:spcBef>
          <a:spcPct val="0"/>
        </a:spcBef>
        <a:spcAft>
          <a:spcPct val="0"/>
        </a:spcAft>
        <a:buClr>
          <a:srgbClr val="000000"/>
        </a:buClr>
        <a:buSzPct val="100000"/>
        <a:buFont typeface="Times New Roman" pitchFamily="16" charset="0"/>
        <a:defRPr sz="4400" b="1">
          <a:solidFill>
            <a:srgbClr val="000000"/>
          </a:solidFill>
          <a:latin typeface="Arial" charset="0"/>
          <a:cs typeface="Arial" charset="0"/>
        </a:defRPr>
      </a:lvl9pPr>
    </p:titleStyle>
    <p:bodyStyle>
      <a:lvl1pPr marL="342900" indent="-342900" algn="l" defTabSz="457200" rtl="0" eaLnBrk="0" fontAlgn="base" hangingPunct="0">
        <a:spcBef>
          <a:spcPts val="800"/>
        </a:spcBef>
        <a:spcAft>
          <a:spcPct val="0"/>
        </a:spcAft>
        <a:buClr>
          <a:srgbClr val="000000"/>
        </a:buClr>
        <a:buSzPct val="100000"/>
        <a:buFont typeface="Times New Roman" pitchFamily="18" charset="0"/>
        <a:defRPr sz="3200" b="1">
          <a:solidFill>
            <a:srgbClr val="000000"/>
          </a:solidFill>
          <a:latin typeface="+mn-lt"/>
          <a:ea typeface="+mn-ea"/>
          <a:cs typeface="+mn-cs"/>
        </a:defRPr>
      </a:lvl1pPr>
      <a:lvl2pPr marL="742950" indent="-285750" algn="l" defTabSz="457200" rtl="0" eaLnBrk="0" fontAlgn="base" hangingPunct="0">
        <a:spcBef>
          <a:spcPts val="700"/>
        </a:spcBef>
        <a:spcAft>
          <a:spcPct val="0"/>
        </a:spcAft>
        <a:buClr>
          <a:srgbClr val="000000"/>
        </a:buClr>
        <a:buSzPct val="100000"/>
        <a:buFont typeface="Times New Roman" pitchFamily="18" charset="0"/>
        <a:defRPr sz="2800" b="1">
          <a:solidFill>
            <a:srgbClr val="000000"/>
          </a:solidFill>
          <a:latin typeface="+mn-lt"/>
          <a:cs typeface="+mn-cs"/>
        </a:defRPr>
      </a:lvl2pPr>
      <a:lvl3pPr marL="1143000" indent="-228600" algn="l" defTabSz="457200" rtl="0" eaLnBrk="0" fontAlgn="base" hangingPunct="0">
        <a:spcBef>
          <a:spcPts val="600"/>
        </a:spcBef>
        <a:spcAft>
          <a:spcPct val="0"/>
        </a:spcAft>
        <a:buClr>
          <a:srgbClr val="000000"/>
        </a:buClr>
        <a:buSzPct val="100000"/>
        <a:buFont typeface="Times New Roman" pitchFamily="18" charset="0"/>
        <a:defRPr sz="2400" b="1">
          <a:solidFill>
            <a:srgbClr val="000000"/>
          </a:solidFill>
          <a:latin typeface="+mn-lt"/>
          <a:cs typeface="+mn-cs"/>
        </a:defRPr>
      </a:lvl3pPr>
      <a:lvl4pPr marL="1600200" indent="-228600" algn="l" defTabSz="457200" rtl="0" eaLnBrk="0" fontAlgn="base" hangingPunct="0">
        <a:spcBef>
          <a:spcPts val="500"/>
        </a:spcBef>
        <a:spcAft>
          <a:spcPct val="0"/>
        </a:spcAft>
        <a:buClr>
          <a:srgbClr val="000000"/>
        </a:buClr>
        <a:buSzPct val="100000"/>
        <a:buFont typeface="Times New Roman" pitchFamily="18" charset="0"/>
        <a:defRPr sz="2000" b="1">
          <a:solidFill>
            <a:srgbClr val="000000"/>
          </a:solidFill>
          <a:latin typeface="+mn-lt"/>
          <a:cs typeface="+mn-cs"/>
        </a:defRPr>
      </a:lvl4pPr>
      <a:lvl5pPr marL="2057400" indent="-228600" algn="l" defTabSz="457200" rtl="0" eaLnBrk="0" fontAlgn="base" hangingPunct="0">
        <a:spcBef>
          <a:spcPts val="500"/>
        </a:spcBef>
        <a:spcAft>
          <a:spcPct val="0"/>
        </a:spcAft>
        <a:buClr>
          <a:srgbClr val="000000"/>
        </a:buClr>
        <a:buSzPct val="100000"/>
        <a:buFont typeface="Times New Roman" pitchFamily="18" charset="0"/>
        <a:defRPr sz="2000" b="1">
          <a:solidFill>
            <a:srgbClr val="000000"/>
          </a:solidFill>
          <a:latin typeface="+mn-lt"/>
          <a:cs typeface="+mn-cs"/>
        </a:defRPr>
      </a:lvl5pPr>
      <a:lvl6pPr marL="2514600" indent="-228600" algn="l" defTabSz="457200" rtl="0" fontAlgn="base">
        <a:spcBef>
          <a:spcPts val="500"/>
        </a:spcBef>
        <a:spcAft>
          <a:spcPct val="0"/>
        </a:spcAft>
        <a:buClr>
          <a:srgbClr val="000000"/>
        </a:buClr>
        <a:buSzPct val="100000"/>
        <a:buFont typeface="Times New Roman" pitchFamily="16" charset="0"/>
        <a:defRPr sz="2000" b="1">
          <a:solidFill>
            <a:srgbClr val="000000"/>
          </a:solidFill>
          <a:latin typeface="+mn-lt"/>
          <a:cs typeface="+mn-cs"/>
        </a:defRPr>
      </a:lvl6pPr>
      <a:lvl7pPr marL="2971800" indent="-228600" algn="l" defTabSz="457200" rtl="0" fontAlgn="base">
        <a:spcBef>
          <a:spcPts val="500"/>
        </a:spcBef>
        <a:spcAft>
          <a:spcPct val="0"/>
        </a:spcAft>
        <a:buClr>
          <a:srgbClr val="000000"/>
        </a:buClr>
        <a:buSzPct val="100000"/>
        <a:buFont typeface="Times New Roman" pitchFamily="16" charset="0"/>
        <a:defRPr sz="2000" b="1">
          <a:solidFill>
            <a:srgbClr val="000000"/>
          </a:solidFill>
          <a:latin typeface="+mn-lt"/>
          <a:cs typeface="+mn-cs"/>
        </a:defRPr>
      </a:lvl7pPr>
      <a:lvl8pPr marL="3429000" indent="-228600" algn="l" defTabSz="457200" rtl="0" fontAlgn="base">
        <a:spcBef>
          <a:spcPts val="500"/>
        </a:spcBef>
        <a:spcAft>
          <a:spcPct val="0"/>
        </a:spcAft>
        <a:buClr>
          <a:srgbClr val="000000"/>
        </a:buClr>
        <a:buSzPct val="100000"/>
        <a:buFont typeface="Times New Roman" pitchFamily="16" charset="0"/>
        <a:defRPr sz="2000" b="1">
          <a:solidFill>
            <a:srgbClr val="000000"/>
          </a:solidFill>
          <a:latin typeface="+mn-lt"/>
          <a:cs typeface="+mn-cs"/>
        </a:defRPr>
      </a:lvl8pPr>
      <a:lvl9pPr marL="3886200" indent="-228600" algn="l" defTabSz="457200" rtl="0" fontAlgn="base">
        <a:spcBef>
          <a:spcPts val="500"/>
        </a:spcBef>
        <a:spcAft>
          <a:spcPct val="0"/>
        </a:spcAft>
        <a:buClr>
          <a:srgbClr val="000000"/>
        </a:buClr>
        <a:buSzPct val="100000"/>
        <a:buFont typeface="Times New Roman" pitchFamily="16" charset="0"/>
        <a:defRPr sz="2000" b="1">
          <a:solidFill>
            <a:srgbClr val="000000"/>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1.wmf"/><Relationship Id="rId4"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a:xfrm>
            <a:off x="685800" y="914400"/>
            <a:ext cx="7772400" cy="2971800"/>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5400" smtClean="0"/>
              <a:t>Cooperative Group </a:t>
            </a:r>
            <a:br>
              <a:rPr lang="en-US" altLang="en-US" sz="5400" smtClean="0"/>
            </a:br>
            <a:r>
              <a:rPr lang="en-US" altLang="en-US" sz="5400" smtClean="0"/>
              <a:t>Problem Solving</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4"/>
          <p:cNvSpPr>
            <a:spLocks noChangeArrowheads="1"/>
          </p:cNvSpPr>
          <p:nvPr/>
        </p:nvSpPr>
        <p:spPr bwMode="auto">
          <a:xfrm>
            <a:off x="268288" y="274638"/>
            <a:ext cx="8580437" cy="629285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p>
        </p:txBody>
      </p:sp>
      <p:sp>
        <p:nvSpPr>
          <p:cNvPr id="9219" name="Text Box 4"/>
          <p:cNvSpPr txBox="1">
            <a:spLocks noChangeArrowheads="1"/>
          </p:cNvSpPr>
          <p:nvPr/>
        </p:nvSpPr>
        <p:spPr bwMode="auto">
          <a:xfrm>
            <a:off x="742950" y="857250"/>
            <a:ext cx="5081588" cy="3667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CA" altLang="en-US">
                <a:solidFill>
                  <a:schemeClr val="tx1"/>
                </a:solidFill>
                <a:sym typeface="Symbol" pitchFamily="18" charset="2"/>
              </a:rPr>
              <a:t>                                                                 </a:t>
            </a:r>
          </a:p>
        </p:txBody>
      </p:sp>
      <p:sp>
        <p:nvSpPr>
          <p:cNvPr id="9220" name="Text Box 5"/>
          <p:cNvSpPr txBox="1">
            <a:spLocks noChangeArrowheads="1"/>
          </p:cNvSpPr>
          <p:nvPr/>
        </p:nvSpPr>
        <p:spPr bwMode="auto">
          <a:xfrm>
            <a:off x="741363" y="1046163"/>
            <a:ext cx="5081587" cy="366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CA" altLang="en-US">
                <a:solidFill>
                  <a:schemeClr val="tx1"/>
                </a:solidFill>
                <a:sym typeface="Symbol" pitchFamily="18" charset="2"/>
              </a:rPr>
              <a:t>                                                     </a:t>
            </a:r>
          </a:p>
        </p:txBody>
      </p:sp>
      <p:sp>
        <p:nvSpPr>
          <p:cNvPr id="9221" name="Line 6"/>
          <p:cNvSpPr>
            <a:spLocks noChangeShapeType="1"/>
          </p:cNvSpPr>
          <p:nvPr/>
        </p:nvSpPr>
        <p:spPr bwMode="auto">
          <a:xfrm>
            <a:off x="869950" y="1147763"/>
            <a:ext cx="5337175"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9222" name="Line 7"/>
          <p:cNvSpPr>
            <a:spLocks noChangeShapeType="1"/>
          </p:cNvSpPr>
          <p:nvPr/>
        </p:nvSpPr>
        <p:spPr bwMode="auto">
          <a:xfrm>
            <a:off x="882650" y="1025525"/>
            <a:ext cx="0" cy="2016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9223" name="Line 8"/>
          <p:cNvSpPr>
            <a:spLocks noChangeShapeType="1"/>
          </p:cNvSpPr>
          <p:nvPr/>
        </p:nvSpPr>
        <p:spPr bwMode="auto">
          <a:xfrm flipV="1">
            <a:off x="755650" y="2287588"/>
            <a:ext cx="0" cy="167957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9224" name="Line 9"/>
          <p:cNvSpPr>
            <a:spLocks noChangeShapeType="1"/>
          </p:cNvSpPr>
          <p:nvPr/>
        </p:nvSpPr>
        <p:spPr bwMode="auto">
          <a:xfrm rot="5400000" flipV="1">
            <a:off x="1916113" y="2789238"/>
            <a:ext cx="0" cy="23241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9225" name="Text Box 10"/>
          <p:cNvSpPr txBox="1">
            <a:spLocks noChangeArrowheads="1"/>
          </p:cNvSpPr>
          <p:nvPr/>
        </p:nvSpPr>
        <p:spPr bwMode="auto">
          <a:xfrm>
            <a:off x="379413" y="2757488"/>
            <a:ext cx="511175" cy="366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i="1">
                <a:solidFill>
                  <a:schemeClr val="tx1"/>
                </a:solidFill>
              </a:rPr>
              <a:t>x</a:t>
            </a:r>
          </a:p>
        </p:txBody>
      </p:sp>
      <p:sp>
        <p:nvSpPr>
          <p:cNvPr id="9226" name="Text Box 11"/>
          <p:cNvSpPr txBox="1">
            <a:spLocks noChangeArrowheads="1"/>
          </p:cNvSpPr>
          <p:nvPr/>
        </p:nvSpPr>
        <p:spPr bwMode="auto">
          <a:xfrm>
            <a:off x="2481263" y="3986213"/>
            <a:ext cx="511175" cy="366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i="1">
                <a:solidFill>
                  <a:schemeClr val="tx1"/>
                </a:solidFill>
              </a:rPr>
              <a:t>t</a:t>
            </a:r>
          </a:p>
        </p:txBody>
      </p:sp>
      <p:sp>
        <p:nvSpPr>
          <p:cNvPr id="9227" name="Line 12"/>
          <p:cNvSpPr>
            <a:spLocks noChangeShapeType="1"/>
          </p:cNvSpPr>
          <p:nvPr/>
        </p:nvSpPr>
        <p:spPr bwMode="auto">
          <a:xfrm flipV="1">
            <a:off x="3440113" y="2293938"/>
            <a:ext cx="0" cy="167957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9228" name="Line 13"/>
          <p:cNvSpPr>
            <a:spLocks noChangeShapeType="1"/>
          </p:cNvSpPr>
          <p:nvPr/>
        </p:nvSpPr>
        <p:spPr bwMode="auto">
          <a:xfrm rot="5400000" flipV="1">
            <a:off x="4600575" y="2795588"/>
            <a:ext cx="0" cy="23241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9229" name="Text Box 14"/>
          <p:cNvSpPr txBox="1">
            <a:spLocks noChangeArrowheads="1"/>
          </p:cNvSpPr>
          <p:nvPr/>
        </p:nvSpPr>
        <p:spPr bwMode="auto">
          <a:xfrm>
            <a:off x="3078163" y="2778125"/>
            <a:ext cx="511175" cy="3667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i="1">
                <a:solidFill>
                  <a:schemeClr val="tx1"/>
                </a:solidFill>
              </a:rPr>
              <a:t>v</a:t>
            </a:r>
          </a:p>
        </p:txBody>
      </p:sp>
      <p:sp>
        <p:nvSpPr>
          <p:cNvPr id="9230" name="Text Box 15"/>
          <p:cNvSpPr txBox="1">
            <a:spLocks noChangeArrowheads="1"/>
          </p:cNvSpPr>
          <p:nvPr/>
        </p:nvSpPr>
        <p:spPr bwMode="auto">
          <a:xfrm>
            <a:off x="5165725" y="3992563"/>
            <a:ext cx="511175" cy="366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i="1">
                <a:solidFill>
                  <a:schemeClr val="tx1"/>
                </a:solidFill>
              </a:rPr>
              <a:t>t</a:t>
            </a:r>
          </a:p>
        </p:txBody>
      </p:sp>
      <p:sp>
        <p:nvSpPr>
          <p:cNvPr id="9231" name="Line 16"/>
          <p:cNvSpPr>
            <a:spLocks noChangeShapeType="1"/>
          </p:cNvSpPr>
          <p:nvPr/>
        </p:nvSpPr>
        <p:spPr bwMode="auto">
          <a:xfrm flipV="1">
            <a:off x="768350" y="2408238"/>
            <a:ext cx="2300288" cy="15049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9232" name="Arc 17"/>
          <p:cNvSpPr>
            <a:spLocks/>
          </p:cNvSpPr>
          <p:nvPr/>
        </p:nvSpPr>
        <p:spPr bwMode="auto">
          <a:xfrm flipV="1">
            <a:off x="769938" y="1628775"/>
            <a:ext cx="2132012" cy="2298700"/>
          </a:xfrm>
          <a:custGeom>
            <a:avLst/>
            <a:gdLst>
              <a:gd name="T0" fmla="*/ 0 w 20512"/>
              <a:gd name="T1" fmla="*/ 0 h 21600"/>
              <a:gd name="T2" fmla="*/ 2132012 w 20512"/>
              <a:gd name="T3" fmla="*/ 1578334 h 21600"/>
              <a:gd name="T4" fmla="*/ 0 w 20512"/>
              <a:gd name="T5" fmla="*/ 2298700 h 21600"/>
              <a:gd name="T6" fmla="*/ 0 60000 65536"/>
              <a:gd name="T7" fmla="*/ 0 60000 65536"/>
              <a:gd name="T8" fmla="*/ 0 60000 65536"/>
            </a:gdLst>
            <a:ahLst/>
            <a:cxnLst>
              <a:cxn ang="T6">
                <a:pos x="T0" y="T1"/>
              </a:cxn>
              <a:cxn ang="T7">
                <a:pos x="T2" y="T3"/>
              </a:cxn>
              <a:cxn ang="T8">
                <a:pos x="T4" y="T5"/>
              </a:cxn>
            </a:cxnLst>
            <a:rect l="0" t="0" r="r" b="b"/>
            <a:pathLst>
              <a:path w="20512" h="21600" fill="none" extrusionOk="0">
                <a:moveTo>
                  <a:pt x="-1" y="0"/>
                </a:moveTo>
                <a:cubicBezTo>
                  <a:pt x="9321" y="0"/>
                  <a:pt x="17590" y="5979"/>
                  <a:pt x="20511" y="14831"/>
                </a:cubicBezTo>
              </a:path>
              <a:path w="20512" h="21600" stroke="0" extrusionOk="0">
                <a:moveTo>
                  <a:pt x="-1" y="0"/>
                </a:moveTo>
                <a:cubicBezTo>
                  <a:pt x="9321" y="0"/>
                  <a:pt x="17590" y="5979"/>
                  <a:pt x="20511" y="14831"/>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p>
        </p:txBody>
      </p:sp>
      <p:sp>
        <p:nvSpPr>
          <p:cNvPr id="9233" name="Line 18"/>
          <p:cNvSpPr>
            <a:spLocks noChangeShapeType="1"/>
          </p:cNvSpPr>
          <p:nvPr/>
        </p:nvSpPr>
        <p:spPr bwMode="auto">
          <a:xfrm>
            <a:off x="3448050" y="3003550"/>
            <a:ext cx="21510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9234" name="Line 19"/>
          <p:cNvSpPr>
            <a:spLocks noChangeShapeType="1"/>
          </p:cNvSpPr>
          <p:nvPr/>
        </p:nvSpPr>
        <p:spPr bwMode="auto">
          <a:xfrm flipV="1">
            <a:off x="3448050" y="2397125"/>
            <a:ext cx="1936750" cy="15605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9235" name="Text Box 20"/>
          <p:cNvSpPr txBox="1">
            <a:spLocks noChangeArrowheads="1"/>
          </p:cNvSpPr>
          <p:nvPr/>
        </p:nvSpPr>
        <p:spPr bwMode="auto">
          <a:xfrm>
            <a:off x="711200" y="684213"/>
            <a:ext cx="496888" cy="366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1</a:t>
            </a:r>
          </a:p>
        </p:txBody>
      </p:sp>
      <p:sp>
        <p:nvSpPr>
          <p:cNvPr id="9236" name="Text Box 21"/>
          <p:cNvSpPr txBox="1">
            <a:spLocks noChangeArrowheads="1"/>
          </p:cNvSpPr>
          <p:nvPr/>
        </p:nvSpPr>
        <p:spPr bwMode="auto">
          <a:xfrm>
            <a:off x="727075" y="1220788"/>
            <a:ext cx="496888" cy="366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1</a:t>
            </a:r>
          </a:p>
        </p:txBody>
      </p:sp>
      <p:sp>
        <p:nvSpPr>
          <p:cNvPr id="9237" name="Text Box 22"/>
          <p:cNvSpPr txBox="1">
            <a:spLocks noChangeArrowheads="1"/>
          </p:cNvSpPr>
          <p:nvPr/>
        </p:nvSpPr>
        <p:spPr bwMode="auto">
          <a:xfrm>
            <a:off x="3403600" y="2649538"/>
            <a:ext cx="496888" cy="366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1</a:t>
            </a:r>
          </a:p>
        </p:txBody>
      </p:sp>
      <p:sp>
        <p:nvSpPr>
          <p:cNvPr id="9238" name="Text Box 23"/>
          <p:cNvSpPr txBox="1">
            <a:spLocks noChangeArrowheads="1"/>
          </p:cNvSpPr>
          <p:nvPr/>
        </p:nvSpPr>
        <p:spPr bwMode="auto">
          <a:xfrm>
            <a:off x="728663" y="3470275"/>
            <a:ext cx="496887" cy="3667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1</a:t>
            </a:r>
          </a:p>
        </p:txBody>
      </p:sp>
      <p:sp>
        <p:nvSpPr>
          <p:cNvPr id="9239" name="Text Box 24"/>
          <p:cNvSpPr txBox="1">
            <a:spLocks noChangeArrowheads="1"/>
          </p:cNvSpPr>
          <p:nvPr/>
        </p:nvSpPr>
        <p:spPr bwMode="auto">
          <a:xfrm>
            <a:off x="5499100" y="688975"/>
            <a:ext cx="496888" cy="3667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2</a:t>
            </a:r>
          </a:p>
        </p:txBody>
      </p:sp>
      <p:sp>
        <p:nvSpPr>
          <p:cNvPr id="9240" name="Text Box 25"/>
          <p:cNvSpPr txBox="1">
            <a:spLocks noChangeArrowheads="1"/>
          </p:cNvSpPr>
          <p:nvPr/>
        </p:nvSpPr>
        <p:spPr bwMode="auto">
          <a:xfrm>
            <a:off x="4748213" y="1231900"/>
            <a:ext cx="496887" cy="3667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2</a:t>
            </a:r>
          </a:p>
        </p:txBody>
      </p:sp>
      <p:sp>
        <p:nvSpPr>
          <p:cNvPr id="9241" name="Text Box 26"/>
          <p:cNvSpPr txBox="1">
            <a:spLocks noChangeArrowheads="1"/>
          </p:cNvSpPr>
          <p:nvPr/>
        </p:nvSpPr>
        <p:spPr bwMode="auto">
          <a:xfrm>
            <a:off x="4965700" y="2259013"/>
            <a:ext cx="496888" cy="366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2</a:t>
            </a:r>
          </a:p>
        </p:txBody>
      </p:sp>
      <p:sp>
        <p:nvSpPr>
          <p:cNvPr id="9242" name="Text Box 27"/>
          <p:cNvSpPr txBox="1">
            <a:spLocks noChangeArrowheads="1"/>
          </p:cNvSpPr>
          <p:nvPr/>
        </p:nvSpPr>
        <p:spPr bwMode="auto">
          <a:xfrm>
            <a:off x="2347913" y="2328863"/>
            <a:ext cx="496887" cy="366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2</a:t>
            </a:r>
          </a:p>
        </p:txBody>
      </p:sp>
      <p:sp>
        <p:nvSpPr>
          <p:cNvPr id="9243" name="Text Box 28"/>
          <p:cNvSpPr txBox="1">
            <a:spLocks noChangeArrowheads="1"/>
          </p:cNvSpPr>
          <p:nvPr/>
        </p:nvSpPr>
        <p:spPr bwMode="auto">
          <a:xfrm>
            <a:off x="1208088" y="1308100"/>
            <a:ext cx="1196975" cy="3667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car</a:t>
            </a:r>
          </a:p>
        </p:txBody>
      </p:sp>
      <p:sp>
        <p:nvSpPr>
          <p:cNvPr id="9244" name="Text Box 29"/>
          <p:cNvSpPr txBox="1">
            <a:spLocks noChangeArrowheads="1"/>
          </p:cNvSpPr>
          <p:nvPr/>
        </p:nvSpPr>
        <p:spPr bwMode="auto">
          <a:xfrm>
            <a:off x="1346200" y="573088"/>
            <a:ext cx="1196975" cy="366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bus</a:t>
            </a:r>
          </a:p>
        </p:txBody>
      </p:sp>
      <p:sp>
        <p:nvSpPr>
          <p:cNvPr id="9245" name="Text Box 30"/>
          <p:cNvSpPr txBox="1">
            <a:spLocks noChangeArrowheads="1"/>
          </p:cNvSpPr>
          <p:nvPr/>
        </p:nvSpPr>
        <p:spPr bwMode="auto">
          <a:xfrm>
            <a:off x="5389563" y="2944813"/>
            <a:ext cx="1196975" cy="366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bus</a:t>
            </a:r>
          </a:p>
        </p:txBody>
      </p:sp>
      <p:sp>
        <p:nvSpPr>
          <p:cNvPr id="9246" name="Text Box 31"/>
          <p:cNvSpPr txBox="1">
            <a:spLocks noChangeArrowheads="1"/>
          </p:cNvSpPr>
          <p:nvPr/>
        </p:nvSpPr>
        <p:spPr bwMode="auto">
          <a:xfrm>
            <a:off x="1096963" y="2889250"/>
            <a:ext cx="1196975" cy="3667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bus</a:t>
            </a:r>
          </a:p>
        </p:txBody>
      </p:sp>
      <p:sp>
        <p:nvSpPr>
          <p:cNvPr id="9247" name="Text Box 32"/>
          <p:cNvSpPr txBox="1">
            <a:spLocks noChangeArrowheads="1"/>
          </p:cNvSpPr>
          <p:nvPr/>
        </p:nvSpPr>
        <p:spPr bwMode="auto">
          <a:xfrm>
            <a:off x="2016125" y="3360738"/>
            <a:ext cx="1196975" cy="366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car</a:t>
            </a:r>
          </a:p>
        </p:txBody>
      </p:sp>
      <p:sp>
        <p:nvSpPr>
          <p:cNvPr id="9248" name="Text Box 33"/>
          <p:cNvSpPr txBox="1">
            <a:spLocks noChangeArrowheads="1"/>
          </p:cNvSpPr>
          <p:nvPr/>
        </p:nvSpPr>
        <p:spPr bwMode="auto">
          <a:xfrm>
            <a:off x="5400675" y="2076450"/>
            <a:ext cx="1196975" cy="3667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car</a:t>
            </a:r>
          </a:p>
        </p:txBody>
      </p:sp>
      <p:sp>
        <p:nvSpPr>
          <p:cNvPr id="9249" name="Line 35"/>
          <p:cNvSpPr>
            <a:spLocks noChangeShapeType="1"/>
          </p:cNvSpPr>
          <p:nvPr/>
        </p:nvSpPr>
        <p:spPr bwMode="auto">
          <a:xfrm flipV="1">
            <a:off x="6307138" y="2289175"/>
            <a:ext cx="0" cy="167957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9250" name="Line 36"/>
          <p:cNvSpPr>
            <a:spLocks noChangeShapeType="1"/>
          </p:cNvSpPr>
          <p:nvPr/>
        </p:nvSpPr>
        <p:spPr bwMode="auto">
          <a:xfrm rot="5400000" flipV="1">
            <a:off x="7467600" y="2790825"/>
            <a:ext cx="0" cy="23241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9251" name="Text Box 37"/>
          <p:cNvSpPr txBox="1">
            <a:spLocks noChangeArrowheads="1"/>
          </p:cNvSpPr>
          <p:nvPr/>
        </p:nvSpPr>
        <p:spPr bwMode="auto">
          <a:xfrm>
            <a:off x="5930900" y="2759075"/>
            <a:ext cx="511175" cy="3667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i="1">
                <a:solidFill>
                  <a:schemeClr val="tx1"/>
                </a:solidFill>
              </a:rPr>
              <a:t>a</a:t>
            </a:r>
            <a:endParaRPr lang="en-CA" altLang="en-US" b="1" i="1">
              <a:solidFill>
                <a:schemeClr val="tx1"/>
              </a:solidFill>
            </a:endParaRPr>
          </a:p>
        </p:txBody>
      </p:sp>
      <p:sp>
        <p:nvSpPr>
          <p:cNvPr id="9252" name="Text Box 38"/>
          <p:cNvSpPr txBox="1">
            <a:spLocks noChangeArrowheads="1"/>
          </p:cNvSpPr>
          <p:nvPr/>
        </p:nvSpPr>
        <p:spPr bwMode="auto">
          <a:xfrm>
            <a:off x="8032750" y="3987800"/>
            <a:ext cx="511175" cy="3667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i="1">
                <a:solidFill>
                  <a:schemeClr val="tx1"/>
                </a:solidFill>
              </a:rPr>
              <a:t>t</a:t>
            </a:r>
          </a:p>
        </p:txBody>
      </p:sp>
      <p:sp>
        <p:nvSpPr>
          <p:cNvPr id="9253" name="Line 39"/>
          <p:cNvSpPr>
            <a:spLocks noChangeShapeType="1"/>
          </p:cNvSpPr>
          <p:nvPr/>
        </p:nvSpPr>
        <p:spPr bwMode="auto">
          <a:xfrm>
            <a:off x="6315075" y="2998788"/>
            <a:ext cx="21510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9254" name="Text Box 41"/>
          <p:cNvSpPr txBox="1">
            <a:spLocks noChangeArrowheads="1"/>
          </p:cNvSpPr>
          <p:nvPr/>
        </p:nvSpPr>
        <p:spPr bwMode="auto">
          <a:xfrm>
            <a:off x="6270625" y="2673350"/>
            <a:ext cx="496888" cy="3667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1</a:t>
            </a:r>
          </a:p>
        </p:txBody>
      </p:sp>
      <p:sp>
        <p:nvSpPr>
          <p:cNvPr id="9255" name="Text Box 42"/>
          <p:cNvSpPr txBox="1">
            <a:spLocks noChangeArrowheads="1"/>
          </p:cNvSpPr>
          <p:nvPr/>
        </p:nvSpPr>
        <p:spPr bwMode="auto">
          <a:xfrm>
            <a:off x="7974013" y="2676525"/>
            <a:ext cx="496887" cy="3667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2</a:t>
            </a:r>
          </a:p>
        </p:txBody>
      </p:sp>
      <p:sp>
        <p:nvSpPr>
          <p:cNvPr id="9256" name="Text Box 43"/>
          <p:cNvSpPr txBox="1">
            <a:spLocks noChangeArrowheads="1"/>
          </p:cNvSpPr>
          <p:nvPr/>
        </p:nvSpPr>
        <p:spPr bwMode="auto">
          <a:xfrm>
            <a:off x="7761288" y="3587750"/>
            <a:ext cx="1196975" cy="3667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bus</a:t>
            </a:r>
          </a:p>
        </p:txBody>
      </p:sp>
      <p:sp>
        <p:nvSpPr>
          <p:cNvPr id="9257" name="Text Box 44"/>
          <p:cNvSpPr txBox="1">
            <a:spLocks noChangeArrowheads="1"/>
          </p:cNvSpPr>
          <p:nvPr/>
        </p:nvSpPr>
        <p:spPr bwMode="auto">
          <a:xfrm>
            <a:off x="8067675" y="2900363"/>
            <a:ext cx="563563" cy="366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rPr>
              <a:t>car</a:t>
            </a:r>
          </a:p>
        </p:txBody>
      </p:sp>
      <p:sp>
        <p:nvSpPr>
          <p:cNvPr id="9258" name="Line 45"/>
          <p:cNvSpPr>
            <a:spLocks noChangeShapeType="1"/>
          </p:cNvSpPr>
          <p:nvPr/>
        </p:nvSpPr>
        <p:spPr bwMode="auto">
          <a:xfrm>
            <a:off x="815975" y="4852988"/>
            <a:ext cx="1673225"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9259" name="Line 47"/>
          <p:cNvSpPr>
            <a:spLocks noChangeShapeType="1"/>
          </p:cNvSpPr>
          <p:nvPr/>
        </p:nvSpPr>
        <p:spPr bwMode="auto">
          <a:xfrm>
            <a:off x="825500" y="5191125"/>
            <a:ext cx="1673225"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9260" name="Text Box 48"/>
          <p:cNvSpPr txBox="1">
            <a:spLocks noChangeArrowheads="1"/>
          </p:cNvSpPr>
          <p:nvPr/>
        </p:nvSpPr>
        <p:spPr bwMode="auto">
          <a:xfrm>
            <a:off x="801688" y="4460875"/>
            <a:ext cx="1701800" cy="10541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solidFill>
                  <a:schemeClr val="tx1"/>
                </a:solidFill>
              </a:rPr>
              <a:t>Bus: </a:t>
            </a:r>
            <a:r>
              <a:rPr lang="en-US" altLang="en-US" i="1">
                <a:solidFill>
                  <a:schemeClr val="tx1"/>
                </a:solidFill>
              </a:rPr>
              <a:t>v</a:t>
            </a:r>
            <a:r>
              <a:rPr lang="en-US" altLang="en-US" baseline="-25000">
                <a:solidFill>
                  <a:schemeClr val="tx1"/>
                </a:solidFill>
              </a:rPr>
              <a:t>1</a:t>
            </a:r>
          </a:p>
          <a:p>
            <a:pPr>
              <a:spcBef>
                <a:spcPct val="50000"/>
              </a:spcBef>
            </a:pPr>
            <a:endParaRPr lang="en-US" altLang="en-US" baseline="-25000">
              <a:solidFill>
                <a:schemeClr val="tx1"/>
              </a:solidFill>
            </a:endParaRPr>
          </a:p>
          <a:p>
            <a:pPr>
              <a:spcBef>
                <a:spcPct val="50000"/>
              </a:spcBef>
            </a:pPr>
            <a:r>
              <a:rPr lang="en-US" altLang="en-US" i="1">
                <a:solidFill>
                  <a:schemeClr val="tx1"/>
                </a:solidFill>
              </a:rPr>
              <a:t>v</a:t>
            </a:r>
            <a:r>
              <a:rPr lang="en-US" altLang="en-US" baseline="-25000">
                <a:solidFill>
                  <a:schemeClr val="tx1"/>
                </a:solidFill>
              </a:rPr>
              <a:t>2</a:t>
            </a:r>
            <a:endParaRPr lang="en-CA" altLang="en-US">
              <a:solidFill>
                <a:schemeClr val="tx1"/>
              </a:solidFill>
            </a:endParaRPr>
          </a:p>
        </p:txBody>
      </p:sp>
      <p:sp>
        <p:nvSpPr>
          <p:cNvPr id="9261" name="Line 49"/>
          <p:cNvSpPr>
            <a:spLocks noChangeShapeType="1"/>
          </p:cNvSpPr>
          <p:nvPr/>
        </p:nvSpPr>
        <p:spPr bwMode="auto">
          <a:xfrm>
            <a:off x="3344863" y="4991100"/>
            <a:ext cx="2025650" cy="0"/>
          </a:xfrm>
          <a:prstGeom prst="line">
            <a:avLst/>
          </a:prstGeom>
          <a:noFill/>
          <a:ln w="76200" cmpd="tri">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9262" name="Line 50"/>
          <p:cNvSpPr>
            <a:spLocks noChangeShapeType="1"/>
          </p:cNvSpPr>
          <p:nvPr/>
        </p:nvSpPr>
        <p:spPr bwMode="auto">
          <a:xfrm>
            <a:off x="3354388" y="5329238"/>
            <a:ext cx="2025650"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9263" name="Text Box 51"/>
          <p:cNvSpPr txBox="1">
            <a:spLocks noChangeArrowheads="1"/>
          </p:cNvSpPr>
          <p:nvPr/>
        </p:nvSpPr>
        <p:spPr bwMode="auto">
          <a:xfrm>
            <a:off x="3330575" y="4598988"/>
            <a:ext cx="1701800" cy="10541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solidFill>
                  <a:schemeClr val="tx1"/>
                </a:solidFill>
              </a:rPr>
              <a:t>Car: </a:t>
            </a:r>
            <a:r>
              <a:rPr lang="en-US" altLang="en-US">
                <a:solidFill>
                  <a:schemeClr val="tx1"/>
                </a:solidFill>
                <a:sym typeface="Symbol" pitchFamily="18" charset="2"/>
              </a:rPr>
              <a:t></a:t>
            </a:r>
            <a:r>
              <a:rPr lang="en-US" altLang="en-US" i="1">
                <a:solidFill>
                  <a:schemeClr val="tx1"/>
                </a:solidFill>
              </a:rPr>
              <a:t>v</a:t>
            </a:r>
            <a:endParaRPr lang="en-US" altLang="en-US" baseline="-25000">
              <a:solidFill>
                <a:schemeClr val="tx1"/>
              </a:solidFill>
            </a:endParaRPr>
          </a:p>
          <a:p>
            <a:pPr>
              <a:spcBef>
                <a:spcPct val="50000"/>
              </a:spcBef>
            </a:pPr>
            <a:endParaRPr lang="en-US" altLang="en-US" baseline="-25000">
              <a:solidFill>
                <a:schemeClr val="tx1"/>
              </a:solidFill>
            </a:endParaRPr>
          </a:p>
          <a:p>
            <a:pPr>
              <a:spcBef>
                <a:spcPct val="50000"/>
              </a:spcBef>
            </a:pPr>
            <a:r>
              <a:rPr lang="en-US" altLang="en-US" i="1">
                <a:solidFill>
                  <a:schemeClr val="tx1"/>
                </a:solidFill>
              </a:rPr>
              <a:t>v</a:t>
            </a:r>
            <a:r>
              <a:rPr lang="en-US" altLang="en-US" baseline="-25000">
                <a:solidFill>
                  <a:schemeClr val="tx1"/>
                </a:solidFill>
              </a:rPr>
              <a:t>2</a:t>
            </a:r>
            <a:endParaRPr lang="en-CA" altLang="en-US">
              <a:solidFill>
                <a:schemeClr val="tx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28600"/>
            <a:ext cx="4114800" cy="1189038"/>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mtClean="0"/>
              <a:t>C: Word Rep.</a:t>
            </a:r>
          </a:p>
        </p:txBody>
      </p:sp>
      <p:sp>
        <p:nvSpPr>
          <p:cNvPr id="19460" name="Rectangle 3"/>
          <p:cNvSpPr>
            <a:spLocks noGrp="1" noChangeArrowheads="1"/>
          </p:cNvSpPr>
          <p:nvPr>
            <p:ph type="body" idx="1"/>
          </p:nvPr>
        </p:nvSpPr>
        <p:spPr>
          <a:xfrm>
            <a:off x="457200" y="1600200"/>
            <a:ext cx="4114800" cy="5029200"/>
          </a:xfrm>
        </p:spPr>
        <p:txBody>
          <a:bodyPr/>
          <a:lstStyle/>
          <a:p>
            <a:pPr marL="341313" indent="-341313">
              <a:lnSpc>
                <a:spcPct val="80000"/>
              </a:lnSpc>
              <a:buFont typeface="Arial" charset="0"/>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2800" dirty="0" smtClean="0"/>
              <a:t>Describe the motion (no numbers)</a:t>
            </a:r>
          </a:p>
          <a:p>
            <a:pPr marL="341313" indent="-341313">
              <a:lnSpc>
                <a:spcPct val="80000"/>
              </a:lnSpc>
              <a:buFont typeface="Arial" charset="0"/>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2800" dirty="0" smtClean="0"/>
              <a:t>Explain why it moves the way it does</a:t>
            </a:r>
          </a:p>
          <a:p>
            <a:pPr marL="341313" indent="-341313">
              <a:lnSpc>
                <a:spcPct val="80000"/>
              </a:lnSpc>
              <a:buFont typeface="Arial" charset="0"/>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2800" dirty="0" smtClean="0"/>
              <a:t>Describe any important assumptions</a:t>
            </a:r>
          </a:p>
          <a:p>
            <a:pPr marL="341313" indent="-341313">
              <a:lnSpc>
                <a:spcPct val="80000"/>
              </a:lnSpc>
              <a:buFont typeface="Arial" charset="0"/>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2800" dirty="0" smtClean="0"/>
              <a:t>Outline the key steps involved in solving the </a:t>
            </a:r>
            <a:r>
              <a:rPr lang="en-US" altLang="en-US" sz="2800" dirty="0" smtClean="0"/>
              <a:t>problem using words only</a:t>
            </a:r>
            <a:endParaRPr lang="en-US" altLang="en-US" sz="2800" dirty="0" smtClean="0"/>
          </a:p>
        </p:txBody>
      </p:sp>
      <p:grpSp>
        <p:nvGrpSpPr>
          <p:cNvPr id="10244" name="Group 15"/>
          <p:cNvGrpSpPr>
            <a:grpSpLocks/>
          </p:cNvGrpSpPr>
          <p:nvPr/>
        </p:nvGrpSpPr>
        <p:grpSpPr bwMode="auto">
          <a:xfrm>
            <a:off x="4800600" y="228600"/>
            <a:ext cx="3886200" cy="6400800"/>
            <a:chOff x="4800600" y="228600"/>
            <a:chExt cx="3886200" cy="6400800"/>
          </a:xfrm>
        </p:grpSpPr>
        <p:sp>
          <p:nvSpPr>
            <p:cNvPr id="10257" name="Text Box 1"/>
            <p:cNvSpPr txBox="1">
              <a:spLocks noChangeArrowheads="1"/>
            </p:cNvSpPr>
            <p:nvPr/>
          </p:nvSpPr>
          <p:spPr bwMode="auto">
            <a:xfrm>
              <a:off x="4800600" y="228600"/>
              <a:ext cx="3886200" cy="6400800"/>
            </a:xfrm>
            <a:prstGeom prst="rect">
              <a:avLst/>
            </a:prstGeom>
            <a:solidFill>
              <a:srgbClr val="FFFFFF"/>
            </a:solidFill>
            <a:ln w="57240">
              <a:solidFill>
                <a:srgbClr val="000000"/>
              </a:solidFill>
              <a:miter lim="800000"/>
              <a:headEnd/>
              <a:tailEnd/>
            </a:ln>
          </p:spPr>
          <p:txBody>
            <a:bodyPr wrap="none" anchor="ctr"/>
            <a:lstStyle/>
            <a:p>
              <a:endParaRPr lang="en-US" altLang="en-US"/>
            </a:p>
          </p:txBody>
        </p:sp>
        <p:sp>
          <p:nvSpPr>
            <p:cNvPr id="10258" name="AutoShape 4"/>
            <p:cNvSpPr>
              <a:spLocks noChangeArrowheads="1"/>
            </p:cNvSpPr>
            <p:nvPr/>
          </p:nvSpPr>
          <p:spPr bwMode="auto">
            <a:xfrm>
              <a:off x="5143500" y="1600200"/>
              <a:ext cx="3200400" cy="649288"/>
            </a:xfrm>
            <a:prstGeom prst="flowChartProcess">
              <a:avLst/>
            </a:prstGeom>
            <a:solidFill>
              <a:srgbClr val="99CCFF"/>
            </a:solidFill>
            <a:ln w="12700">
              <a:solidFill>
                <a:srgbClr val="000000"/>
              </a:solidFill>
              <a:round/>
              <a:headEnd/>
              <a:tailEnd/>
            </a:ln>
          </p:spPr>
          <p:txBody>
            <a:bodyPr wrap="none" lIns="117360" tIns="72360" rIns="117360" bIns="7236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A: The Picture</a:t>
              </a:r>
            </a:p>
          </p:txBody>
        </p:sp>
        <p:cxnSp>
          <p:nvCxnSpPr>
            <p:cNvPr id="10259" name="AutoShape 5"/>
            <p:cNvCxnSpPr>
              <a:cxnSpLocks noChangeShapeType="1"/>
              <a:stCxn id="10258" idx="2"/>
              <a:endCxn id="10260" idx="0"/>
            </p:cNvCxnSpPr>
            <p:nvPr/>
          </p:nvCxnSpPr>
          <p:spPr bwMode="auto">
            <a:xfrm>
              <a:off x="6743700" y="2249488"/>
              <a:ext cx="1588" cy="3365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0260" name="AutoShape 6"/>
            <p:cNvSpPr>
              <a:spLocks noChangeArrowheads="1"/>
            </p:cNvSpPr>
            <p:nvPr/>
          </p:nvSpPr>
          <p:spPr bwMode="auto">
            <a:xfrm>
              <a:off x="5143500" y="2586038"/>
              <a:ext cx="3200400" cy="685800"/>
            </a:xfrm>
            <a:prstGeom prst="flowChartProcess">
              <a:avLst/>
            </a:prstGeom>
            <a:solidFill>
              <a:srgbClr val="99CCFF"/>
            </a:solidFill>
            <a:ln w="12700">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B: The Question</a:t>
              </a:r>
            </a:p>
          </p:txBody>
        </p:sp>
        <p:sp>
          <p:nvSpPr>
            <p:cNvPr id="10261" name="AutoShape 7"/>
            <p:cNvSpPr>
              <a:spLocks noChangeArrowheads="1"/>
            </p:cNvSpPr>
            <p:nvPr/>
          </p:nvSpPr>
          <p:spPr bwMode="auto">
            <a:xfrm>
              <a:off x="5257800" y="3621088"/>
              <a:ext cx="2971800" cy="590550"/>
            </a:xfrm>
            <a:prstGeom prst="flowChartProcess">
              <a:avLst/>
            </a:prstGeom>
            <a:solidFill>
              <a:srgbClr val="4CF24C"/>
            </a:solidFill>
            <a:ln w="57150">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C: The Plan</a:t>
              </a:r>
            </a:p>
          </p:txBody>
        </p:sp>
        <p:sp>
          <p:nvSpPr>
            <p:cNvPr id="10262" name="AutoShape 8"/>
            <p:cNvSpPr>
              <a:spLocks noChangeArrowheads="1"/>
            </p:cNvSpPr>
            <p:nvPr/>
          </p:nvSpPr>
          <p:spPr bwMode="auto">
            <a:xfrm>
              <a:off x="5257800" y="4560888"/>
              <a:ext cx="29718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D: The Work</a:t>
              </a:r>
            </a:p>
          </p:txBody>
        </p:sp>
        <p:sp>
          <p:nvSpPr>
            <p:cNvPr id="10263" name="AutoShape 9"/>
            <p:cNvSpPr>
              <a:spLocks noChangeArrowheads="1"/>
            </p:cNvSpPr>
            <p:nvPr/>
          </p:nvSpPr>
          <p:spPr bwMode="auto">
            <a:xfrm>
              <a:off x="5086350" y="5557838"/>
              <a:ext cx="33147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E: The Results</a:t>
              </a:r>
            </a:p>
          </p:txBody>
        </p:sp>
        <p:sp>
          <p:nvSpPr>
            <p:cNvPr id="10264" name="AutoShape 10"/>
            <p:cNvSpPr>
              <a:spLocks noChangeArrowheads="1"/>
            </p:cNvSpPr>
            <p:nvPr/>
          </p:nvSpPr>
          <p:spPr bwMode="auto">
            <a:xfrm>
              <a:off x="5143500" y="565150"/>
              <a:ext cx="3200400" cy="685800"/>
            </a:xfrm>
            <a:prstGeom prst="flowChartAlternateProcess">
              <a:avLst/>
            </a:prstGeom>
            <a:solidFill>
              <a:srgbClr val="FFFF99"/>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Problem Statement</a:t>
              </a:r>
            </a:p>
          </p:txBody>
        </p:sp>
        <p:cxnSp>
          <p:nvCxnSpPr>
            <p:cNvPr id="10265" name="AutoShape 11"/>
            <p:cNvCxnSpPr>
              <a:cxnSpLocks noChangeShapeType="1"/>
              <a:stCxn id="10264" idx="2"/>
              <a:endCxn id="10258" idx="0"/>
            </p:cNvCxnSpPr>
            <p:nvPr/>
          </p:nvCxnSpPr>
          <p:spPr bwMode="auto">
            <a:xfrm>
              <a:off x="6743700" y="1250950"/>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266" name="AutoShape 12"/>
            <p:cNvCxnSpPr>
              <a:cxnSpLocks noChangeShapeType="1"/>
              <a:stCxn id="10260" idx="2"/>
              <a:endCxn id="10261" idx="0"/>
            </p:cNvCxnSpPr>
            <p:nvPr/>
          </p:nvCxnSpPr>
          <p:spPr bwMode="auto">
            <a:xfrm>
              <a:off x="6743700" y="3271838"/>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267" name="AutoShape 13"/>
            <p:cNvCxnSpPr>
              <a:cxnSpLocks noChangeShapeType="1"/>
              <a:stCxn id="10261" idx="2"/>
              <a:endCxn id="10262" idx="0"/>
            </p:cNvCxnSpPr>
            <p:nvPr/>
          </p:nvCxnSpPr>
          <p:spPr bwMode="auto">
            <a:xfrm>
              <a:off x="6743700" y="4211638"/>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268" name="AutoShape 14"/>
            <p:cNvCxnSpPr>
              <a:cxnSpLocks noChangeShapeType="1"/>
              <a:stCxn id="10262" idx="2"/>
              <a:endCxn id="10263" idx="0"/>
            </p:cNvCxnSpPr>
            <p:nvPr/>
          </p:nvCxnSpPr>
          <p:spPr bwMode="auto">
            <a:xfrm>
              <a:off x="6743700" y="5246688"/>
              <a:ext cx="1588" cy="3111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10245" name="Text Box 1"/>
          <p:cNvSpPr txBox="1">
            <a:spLocks noChangeArrowheads="1"/>
          </p:cNvSpPr>
          <p:nvPr/>
        </p:nvSpPr>
        <p:spPr bwMode="auto">
          <a:xfrm>
            <a:off x="4699000" y="228600"/>
            <a:ext cx="4343400" cy="6400800"/>
          </a:xfrm>
          <a:prstGeom prst="rect">
            <a:avLst/>
          </a:prstGeom>
          <a:solidFill>
            <a:srgbClr val="FFFFFF"/>
          </a:solidFill>
          <a:ln w="57240">
            <a:solidFill>
              <a:srgbClr val="000000"/>
            </a:solidFill>
            <a:miter lim="800000"/>
            <a:headEnd/>
            <a:tailEnd/>
          </a:ln>
        </p:spPr>
        <p:txBody>
          <a:bodyPr wrap="none" anchor="ctr"/>
          <a:lstStyle/>
          <a:p>
            <a:endParaRPr lang="en-US" altLang="en-US"/>
          </a:p>
        </p:txBody>
      </p:sp>
      <p:sp>
        <p:nvSpPr>
          <p:cNvPr id="10246" name="AutoShape 3"/>
          <p:cNvSpPr>
            <a:spLocks noChangeArrowheads="1"/>
          </p:cNvSpPr>
          <p:nvPr/>
        </p:nvSpPr>
        <p:spPr bwMode="auto">
          <a:xfrm>
            <a:off x="5270500" y="1600200"/>
            <a:ext cx="3200400" cy="649288"/>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A: Pictorial </a:t>
            </a:r>
          </a:p>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Representation</a:t>
            </a:r>
          </a:p>
        </p:txBody>
      </p:sp>
      <p:cxnSp>
        <p:nvCxnSpPr>
          <p:cNvPr id="10247" name="AutoShape 4"/>
          <p:cNvCxnSpPr>
            <a:cxnSpLocks noChangeShapeType="1"/>
            <a:stCxn id="10246" idx="2"/>
            <a:endCxn id="10248" idx="0"/>
          </p:cNvCxnSpPr>
          <p:nvPr/>
        </p:nvCxnSpPr>
        <p:spPr bwMode="auto">
          <a:xfrm>
            <a:off x="6870700" y="2249488"/>
            <a:ext cx="1588" cy="3365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0248" name="AutoShape 5"/>
          <p:cNvSpPr>
            <a:spLocks noChangeArrowheads="1"/>
          </p:cNvSpPr>
          <p:nvPr/>
        </p:nvSpPr>
        <p:spPr bwMode="auto">
          <a:xfrm>
            <a:off x="5270500" y="2586038"/>
            <a:ext cx="32004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B: Physics Rep.</a:t>
            </a:r>
          </a:p>
        </p:txBody>
      </p:sp>
      <p:sp>
        <p:nvSpPr>
          <p:cNvPr id="10249" name="AutoShape 6"/>
          <p:cNvSpPr>
            <a:spLocks noChangeArrowheads="1"/>
          </p:cNvSpPr>
          <p:nvPr/>
        </p:nvSpPr>
        <p:spPr bwMode="auto">
          <a:xfrm>
            <a:off x="5384800" y="3621088"/>
            <a:ext cx="2971800" cy="590550"/>
          </a:xfrm>
          <a:prstGeom prst="flowChartProcess">
            <a:avLst/>
          </a:prstGeom>
          <a:solidFill>
            <a:srgbClr val="4CF24C"/>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C: Word Rep.</a:t>
            </a:r>
          </a:p>
        </p:txBody>
      </p:sp>
      <p:sp>
        <p:nvSpPr>
          <p:cNvPr id="10250" name="AutoShape 7"/>
          <p:cNvSpPr>
            <a:spLocks noChangeArrowheads="1"/>
          </p:cNvSpPr>
          <p:nvPr/>
        </p:nvSpPr>
        <p:spPr bwMode="auto">
          <a:xfrm>
            <a:off x="5384800" y="4560888"/>
            <a:ext cx="29718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D: Mathematical Rep.</a:t>
            </a:r>
          </a:p>
        </p:txBody>
      </p:sp>
      <p:sp>
        <p:nvSpPr>
          <p:cNvPr id="10251" name="AutoShape 8"/>
          <p:cNvSpPr>
            <a:spLocks noChangeArrowheads="1"/>
          </p:cNvSpPr>
          <p:nvPr/>
        </p:nvSpPr>
        <p:spPr bwMode="auto">
          <a:xfrm>
            <a:off x="5213350" y="5557838"/>
            <a:ext cx="33147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E: Evaluation</a:t>
            </a:r>
          </a:p>
        </p:txBody>
      </p:sp>
      <p:sp>
        <p:nvSpPr>
          <p:cNvPr id="10252" name="AutoShape 9"/>
          <p:cNvSpPr>
            <a:spLocks noChangeArrowheads="1"/>
          </p:cNvSpPr>
          <p:nvPr/>
        </p:nvSpPr>
        <p:spPr bwMode="auto">
          <a:xfrm>
            <a:off x="5270500" y="565150"/>
            <a:ext cx="3200400" cy="685800"/>
          </a:xfrm>
          <a:prstGeom prst="flowChartAlternateProcess">
            <a:avLst/>
          </a:prstGeom>
          <a:solidFill>
            <a:srgbClr val="FFFF99"/>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Problem Statement</a:t>
            </a:r>
          </a:p>
        </p:txBody>
      </p:sp>
      <p:cxnSp>
        <p:nvCxnSpPr>
          <p:cNvPr id="10253" name="AutoShape 10"/>
          <p:cNvCxnSpPr>
            <a:cxnSpLocks noChangeShapeType="1"/>
            <a:stCxn id="10252" idx="2"/>
            <a:endCxn id="10246" idx="0"/>
          </p:cNvCxnSpPr>
          <p:nvPr/>
        </p:nvCxnSpPr>
        <p:spPr bwMode="auto">
          <a:xfrm>
            <a:off x="6870700" y="1250950"/>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254" name="AutoShape 11"/>
          <p:cNvCxnSpPr>
            <a:cxnSpLocks noChangeShapeType="1"/>
            <a:stCxn id="10248" idx="2"/>
            <a:endCxn id="10249" idx="0"/>
          </p:cNvCxnSpPr>
          <p:nvPr/>
        </p:nvCxnSpPr>
        <p:spPr bwMode="auto">
          <a:xfrm>
            <a:off x="6870700" y="3271838"/>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255" name="AutoShape 12"/>
          <p:cNvCxnSpPr>
            <a:cxnSpLocks noChangeShapeType="1"/>
            <a:stCxn id="10249" idx="2"/>
            <a:endCxn id="10250" idx="0"/>
          </p:cNvCxnSpPr>
          <p:nvPr/>
        </p:nvCxnSpPr>
        <p:spPr bwMode="auto">
          <a:xfrm>
            <a:off x="6870700" y="4211638"/>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256" name="AutoShape 13"/>
          <p:cNvCxnSpPr>
            <a:cxnSpLocks noChangeShapeType="1"/>
            <a:stCxn id="10250" idx="2"/>
            <a:endCxn id="10251" idx="0"/>
          </p:cNvCxnSpPr>
          <p:nvPr/>
        </p:nvCxnSpPr>
        <p:spPr bwMode="auto">
          <a:xfrm>
            <a:off x="6870700" y="5246688"/>
            <a:ext cx="1588" cy="3111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9" name="Rounded Rectangle 28"/>
          <p:cNvSpPr/>
          <p:nvPr/>
        </p:nvSpPr>
        <p:spPr bwMode="auto">
          <a:xfrm>
            <a:off x="477520" y="4597643"/>
            <a:ext cx="4114800" cy="1545703"/>
          </a:xfrm>
          <a:prstGeom prst="roundRect">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en-CA" sz="1800" b="0" i="0" u="none" strike="noStrike" cap="none" normalizeH="0" baseline="0" smtClean="0">
              <a:ln>
                <a:noFill/>
              </a:ln>
              <a:solidFill>
                <a:schemeClr val="bg1"/>
              </a:solidFill>
              <a:effectLst/>
              <a:latin typeface="Arial" charset="0"/>
              <a:cs typeface="Arial" charset="0"/>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8"/>
          <p:cNvSpPr>
            <a:spLocks noGrp="1"/>
          </p:cNvSpPr>
          <p:nvPr>
            <p:ph idx="1"/>
          </p:nvPr>
        </p:nvSpPr>
        <p:spPr>
          <a:xfrm>
            <a:off x="457200" y="304800"/>
            <a:ext cx="8223250" cy="6096000"/>
          </a:xfrm>
        </p:spPr>
        <p:txBody>
          <a:bodyPr/>
          <a:lstStyle/>
          <a:p>
            <a:pPr eaLnBrk="1" hangingPunct="1"/>
            <a:r>
              <a:rPr lang="en-US" altLang="en-US" dirty="0" smtClean="0"/>
              <a:t>C: </a:t>
            </a:r>
            <a:r>
              <a:rPr lang="en-US" altLang="en-US" u="sng" dirty="0" smtClean="0"/>
              <a:t>Word Representation</a:t>
            </a:r>
          </a:p>
          <a:p>
            <a:pPr eaLnBrk="1" hangingPunct="1"/>
            <a:endParaRPr lang="en-US" altLang="en-US" dirty="0" smtClean="0"/>
          </a:p>
          <a:p>
            <a:pPr eaLnBrk="1" hangingPunct="1"/>
            <a:endParaRPr lang="en-US" altLang="en-US" sz="1800" dirty="0" smtClean="0"/>
          </a:p>
        </p:txBody>
      </p:sp>
      <p:graphicFrame>
        <p:nvGraphicFramePr>
          <p:cNvPr id="11267" name="Object 2"/>
          <p:cNvGraphicFramePr>
            <a:graphicFrameLocks noChangeAspect="1"/>
          </p:cNvGraphicFramePr>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11294" name="Equation" r:id="rId3" imgW="114151" imgH="215619" progId="Equation.3">
                  <p:embed/>
                </p:oleObj>
              </mc:Choice>
              <mc:Fallback>
                <p:oleObj name="Equation" r:id="rId3" imgW="114151" imgH="215619"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4850" y="3321050"/>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46" name="Group 22"/>
          <p:cNvGraphicFramePr>
            <a:graphicFrameLocks noGrp="1"/>
          </p:cNvGraphicFramePr>
          <p:nvPr>
            <p:extLst>
              <p:ext uri="{D42A27DB-BD31-4B8C-83A1-F6EECF244321}">
                <p14:modId xmlns:p14="http://schemas.microsoft.com/office/powerpoint/2010/main" val="2657602323"/>
              </p:ext>
            </p:extLst>
          </p:nvPr>
        </p:nvGraphicFramePr>
        <p:xfrm>
          <a:off x="631825" y="1077913"/>
          <a:ext cx="7788275" cy="4854575"/>
        </p:xfrm>
        <a:graphic>
          <a:graphicData uri="http://schemas.openxmlformats.org/drawingml/2006/table">
            <a:tbl>
              <a:tblPr/>
              <a:tblGrid>
                <a:gridCol w="3679825"/>
                <a:gridCol w="4108450"/>
              </a:tblGrid>
              <a:tr h="4854575">
                <a:tc>
                  <a:txBody>
                    <a:bodyPr/>
                    <a:lstStyle>
                      <a:lvl1pPr eaLnBrk="0" hangingPunct="0">
                        <a:spcBef>
                          <a:spcPts val="800"/>
                        </a:spcBef>
                        <a:defRPr sz="2800" b="1">
                          <a:solidFill>
                            <a:srgbClr val="000000"/>
                          </a:solidFill>
                          <a:latin typeface="Arial" charset="0"/>
                          <a:cs typeface="Arial" charset="0"/>
                        </a:defRPr>
                      </a:lvl1pPr>
                      <a:lvl2pPr marL="457200" eaLnBrk="0" hangingPunct="0">
                        <a:spcBef>
                          <a:spcPts val="700"/>
                        </a:spcBef>
                        <a:defRPr sz="2400" b="1">
                          <a:solidFill>
                            <a:srgbClr val="000000"/>
                          </a:solidFill>
                          <a:latin typeface="Arial" charset="0"/>
                          <a:cs typeface="Arial" charset="0"/>
                        </a:defRPr>
                      </a:lvl2pPr>
                      <a:lvl3pPr marL="914400" eaLnBrk="0" hangingPunct="0">
                        <a:spcBef>
                          <a:spcPts val="600"/>
                        </a:spcBef>
                        <a:defRPr sz="2000" b="1">
                          <a:solidFill>
                            <a:srgbClr val="000000"/>
                          </a:solidFill>
                          <a:latin typeface="Arial" charset="0"/>
                          <a:cs typeface="Arial" charset="0"/>
                        </a:defRPr>
                      </a:lvl3pPr>
                      <a:lvl4pPr marL="1371600" eaLnBrk="0" hangingPunct="0">
                        <a:spcBef>
                          <a:spcPts val="500"/>
                        </a:spcBef>
                        <a:defRPr b="1">
                          <a:solidFill>
                            <a:srgbClr val="000000"/>
                          </a:solidFill>
                          <a:latin typeface="Arial" charset="0"/>
                          <a:cs typeface="Arial" charset="0"/>
                        </a:defRPr>
                      </a:lvl4pPr>
                      <a:lvl5pPr marL="1828800" eaLnBrk="0" hangingPunct="0">
                        <a:spcBef>
                          <a:spcPts val="500"/>
                        </a:spcBef>
                        <a:defRPr b="1">
                          <a:solidFill>
                            <a:srgbClr val="000000"/>
                          </a:solidFill>
                          <a:latin typeface="Arial" charset="0"/>
                          <a:cs typeface="Arial" charset="0"/>
                        </a:defRPr>
                      </a:lvl5pPr>
                      <a:lvl6pPr eaLnBrk="0" fontAlgn="base" hangingPunct="0">
                        <a:spcBef>
                          <a:spcPts val="500"/>
                        </a:spcBef>
                        <a:spcAft>
                          <a:spcPct val="0"/>
                        </a:spcAft>
                        <a:buClr>
                          <a:srgbClr val="000000"/>
                        </a:buClr>
                        <a:buSzPct val="100000"/>
                        <a:buFont typeface="Times New Roman" pitchFamily="18" charset="0"/>
                        <a:defRPr b="1">
                          <a:solidFill>
                            <a:srgbClr val="000000"/>
                          </a:solidFill>
                          <a:latin typeface="Arial" charset="0"/>
                          <a:cs typeface="Arial" charset="0"/>
                        </a:defRPr>
                      </a:lvl6pPr>
                      <a:lvl7pPr eaLnBrk="0" fontAlgn="base" hangingPunct="0">
                        <a:spcBef>
                          <a:spcPts val="500"/>
                        </a:spcBef>
                        <a:spcAft>
                          <a:spcPct val="0"/>
                        </a:spcAft>
                        <a:buClr>
                          <a:srgbClr val="000000"/>
                        </a:buClr>
                        <a:buSzPct val="100000"/>
                        <a:buFont typeface="Times New Roman" pitchFamily="18" charset="0"/>
                        <a:defRPr b="1">
                          <a:solidFill>
                            <a:srgbClr val="000000"/>
                          </a:solidFill>
                          <a:latin typeface="Arial" charset="0"/>
                          <a:cs typeface="Arial" charset="0"/>
                        </a:defRPr>
                      </a:lvl7pPr>
                      <a:lvl8pPr eaLnBrk="0" fontAlgn="base" hangingPunct="0">
                        <a:spcBef>
                          <a:spcPts val="500"/>
                        </a:spcBef>
                        <a:spcAft>
                          <a:spcPct val="0"/>
                        </a:spcAft>
                        <a:buClr>
                          <a:srgbClr val="000000"/>
                        </a:buClr>
                        <a:buSzPct val="100000"/>
                        <a:buFont typeface="Times New Roman" pitchFamily="18" charset="0"/>
                        <a:defRPr b="1">
                          <a:solidFill>
                            <a:srgbClr val="000000"/>
                          </a:solidFill>
                          <a:latin typeface="Arial" charset="0"/>
                          <a:cs typeface="Arial" charset="0"/>
                        </a:defRPr>
                      </a:lvl8pPr>
                      <a:lvl9pPr eaLnBrk="0" fontAlgn="base" hangingPunct="0">
                        <a:spcBef>
                          <a:spcPts val="500"/>
                        </a:spcBef>
                        <a:spcAft>
                          <a:spcPct val="0"/>
                        </a:spcAft>
                        <a:buClr>
                          <a:srgbClr val="000000"/>
                        </a:buClr>
                        <a:buSzPct val="100000"/>
                        <a:buFont typeface="Times New Roman" pitchFamily="18" charset="0"/>
                        <a:defRPr b="1">
                          <a:solidFill>
                            <a:srgbClr val="000000"/>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400" b="1" i="0" u="none" strike="noStrike" cap="none" normalizeH="0" baseline="0" dirty="0" smtClean="0">
                          <a:ln>
                            <a:noFill/>
                          </a:ln>
                          <a:solidFill>
                            <a:schemeClr val="tx1"/>
                          </a:solidFill>
                          <a:effectLst/>
                          <a:latin typeface="Arial" charset="0"/>
                          <a:cs typeface="Arial" charset="0"/>
                        </a:rPr>
                        <a:t>Describe motion, why?  Assumptions</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2400" b="1" i="0" u="none" strike="noStrike" cap="none" normalizeH="0" baseline="0" dirty="0" smtClean="0">
                          <a:ln>
                            <a:noFill/>
                          </a:ln>
                          <a:solidFill>
                            <a:schemeClr val="tx1"/>
                          </a:solidFill>
                          <a:effectLst/>
                          <a:latin typeface="Arial" charset="0"/>
                          <a:cs typeface="Arial" charset="0"/>
                        </a:rPr>
                        <a:t>Side-by-side at t=0</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2400" b="1" i="0" u="none" strike="noStrike" cap="none" normalizeH="0" baseline="0" dirty="0" smtClean="0">
                          <a:ln>
                            <a:noFill/>
                          </a:ln>
                          <a:solidFill>
                            <a:schemeClr val="tx1"/>
                          </a:solidFill>
                          <a:effectLst/>
                          <a:latin typeface="Arial" charset="0"/>
                          <a:cs typeface="Arial" charset="0"/>
                        </a:rPr>
                        <a:t>Bus moves at constant velocity</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2400" b="1" i="0" u="none" strike="noStrike" cap="none" normalizeH="0" baseline="0" dirty="0" smtClean="0">
                          <a:ln>
                            <a:noFill/>
                          </a:ln>
                          <a:solidFill>
                            <a:schemeClr val="tx1"/>
                          </a:solidFill>
                          <a:effectLst/>
                          <a:latin typeface="Arial" charset="0"/>
                          <a:cs typeface="Arial" charset="0"/>
                        </a:rPr>
                        <a:t>Car accelerates from rest due to the engine so it can catch bus</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endParaRPr kumimoji="0" lang="en-US" altLang="en-US" sz="2400" b="1"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2400" b="1" i="0" u="none" strike="noStrike" cap="none" normalizeH="0" baseline="0" dirty="0" smtClean="0">
                          <a:ln>
                            <a:noFill/>
                          </a:ln>
                          <a:solidFill>
                            <a:schemeClr val="tx1"/>
                          </a:solidFill>
                          <a:effectLst/>
                          <a:latin typeface="Arial" charset="0"/>
                          <a:cs typeface="Arial" charset="0"/>
                        </a:rPr>
                        <a:t>Car’s acceleration is uniform</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2400" b="1" i="0" u="none" strike="noStrike" cap="none" normalizeH="0" baseline="0" dirty="0" smtClean="0">
                          <a:ln>
                            <a:noFill/>
                          </a:ln>
                          <a:solidFill>
                            <a:schemeClr val="tx1"/>
                          </a:solidFill>
                          <a:effectLst/>
                          <a:latin typeface="Arial" charset="0"/>
                          <a:cs typeface="Arial" charset="0"/>
                        </a:rPr>
                        <a:t>The bus’s velocity is constant</a:t>
                      </a:r>
                    </a:p>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altLang="en-US" sz="1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ts val="800"/>
                        </a:spcBef>
                        <a:defRPr sz="2800" b="1">
                          <a:solidFill>
                            <a:srgbClr val="000000"/>
                          </a:solidFill>
                          <a:latin typeface="Arial" charset="0"/>
                          <a:cs typeface="Arial" charset="0"/>
                        </a:defRPr>
                      </a:lvl1pPr>
                      <a:lvl2pPr marL="457200" eaLnBrk="0" hangingPunct="0">
                        <a:spcBef>
                          <a:spcPts val="700"/>
                        </a:spcBef>
                        <a:defRPr sz="2400" b="1">
                          <a:solidFill>
                            <a:srgbClr val="000000"/>
                          </a:solidFill>
                          <a:latin typeface="Arial" charset="0"/>
                          <a:cs typeface="Arial" charset="0"/>
                        </a:defRPr>
                      </a:lvl2pPr>
                      <a:lvl3pPr marL="914400" eaLnBrk="0" hangingPunct="0">
                        <a:spcBef>
                          <a:spcPts val="600"/>
                        </a:spcBef>
                        <a:defRPr sz="2000" b="1">
                          <a:solidFill>
                            <a:srgbClr val="000000"/>
                          </a:solidFill>
                          <a:latin typeface="Arial" charset="0"/>
                          <a:cs typeface="Arial" charset="0"/>
                        </a:defRPr>
                      </a:lvl3pPr>
                      <a:lvl4pPr marL="1371600" eaLnBrk="0" hangingPunct="0">
                        <a:spcBef>
                          <a:spcPts val="500"/>
                        </a:spcBef>
                        <a:defRPr b="1">
                          <a:solidFill>
                            <a:srgbClr val="000000"/>
                          </a:solidFill>
                          <a:latin typeface="Arial" charset="0"/>
                          <a:cs typeface="Arial" charset="0"/>
                        </a:defRPr>
                      </a:lvl4pPr>
                      <a:lvl5pPr marL="1828800" eaLnBrk="0" hangingPunct="0">
                        <a:spcBef>
                          <a:spcPts val="500"/>
                        </a:spcBef>
                        <a:defRPr b="1">
                          <a:solidFill>
                            <a:srgbClr val="000000"/>
                          </a:solidFill>
                          <a:latin typeface="Arial" charset="0"/>
                          <a:cs typeface="Arial" charset="0"/>
                        </a:defRPr>
                      </a:lvl5pPr>
                      <a:lvl6pPr eaLnBrk="0" fontAlgn="base" hangingPunct="0">
                        <a:spcBef>
                          <a:spcPts val="500"/>
                        </a:spcBef>
                        <a:spcAft>
                          <a:spcPct val="0"/>
                        </a:spcAft>
                        <a:buClr>
                          <a:srgbClr val="000000"/>
                        </a:buClr>
                        <a:buSzPct val="100000"/>
                        <a:buFont typeface="Times New Roman" pitchFamily="18" charset="0"/>
                        <a:defRPr b="1">
                          <a:solidFill>
                            <a:srgbClr val="000000"/>
                          </a:solidFill>
                          <a:latin typeface="Arial" charset="0"/>
                          <a:cs typeface="Arial" charset="0"/>
                        </a:defRPr>
                      </a:lvl6pPr>
                      <a:lvl7pPr eaLnBrk="0" fontAlgn="base" hangingPunct="0">
                        <a:spcBef>
                          <a:spcPts val="500"/>
                        </a:spcBef>
                        <a:spcAft>
                          <a:spcPct val="0"/>
                        </a:spcAft>
                        <a:buClr>
                          <a:srgbClr val="000000"/>
                        </a:buClr>
                        <a:buSzPct val="100000"/>
                        <a:buFont typeface="Times New Roman" pitchFamily="18" charset="0"/>
                        <a:defRPr b="1">
                          <a:solidFill>
                            <a:srgbClr val="000000"/>
                          </a:solidFill>
                          <a:latin typeface="Arial" charset="0"/>
                          <a:cs typeface="Arial" charset="0"/>
                        </a:defRPr>
                      </a:lvl7pPr>
                      <a:lvl8pPr eaLnBrk="0" fontAlgn="base" hangingPunct="0">
                        <a:spcBef>
                          <a:spcPts val="500"/>
                        </a:spcBef>
                        <a:spcAft>
                          <a:spcPct val="0"/>
                        </a:spcAft>
                        <a:buClr>
                          <a:srgbClr val="000000"/>
                        </a:buClr>
                        <a:buSzPct val="100000"/>
                        <a:buFont typeface="Times New Roman" pitchFamily="18" charset="0"/>
                        <a:defRPr b="1">
                          <a:solidFill>
                            <a:srgbClr val="000000"/>
                          </a:solidFill>
                          <a:latin typeface="Arial" charset="0"/>
                          <a:cs typeface="Arial" charset="0"/>
                        </a:defRPr>
                      </a:lvl8pPr>
                      <a:lvl9pPr eaLnBrk="0" fontAlgn="base" hangingPunct="0">
                        <a:spcBef>
                          <a:spcPts val="500"/>
                        </a:spcBef>
                        <a:spcAft>
                          <a:spcPct val="0"/>
                        </a:spcAft>
                        <a:buClr>
                          <a:srgbClr val="000000"/>
                        </a:buClr>
                        <a:buSzPct val="100000"/>
                        <a:buFont typeface="Times New Roman" pitchFamily="18" charset="0"/>
                        <a:defRPr b="1">
                          <a:solidFill>
                            <a:srgbClr val="000000"/>
                          </a:solidFill>
                          <a:latin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smtClean="0">
                          <a:ln>
                            <a:noFill/>
                          </a:ln>
                          <a:solidFill>
                            <a:schemeClr val="tx1"/>
                          </a:solidFill>
                          <a:effectLst/>
                          <a:latin typeface="Arial" charset="0"/>
                          <a:cs typeface="Arial" charset="0"/>
                        </a:rPr>
                        <a:t>Describe Solution Steps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smtClean="0">
                          <a:ln>
                            <a:noFill/>
                          </a:ln>
                          <a:solidFill>
                            <a:schemeClr val="tx1"/>
                          </a:solidFill>
                          <a:effectLst/>
                          <a:latin typeface="Arial" charset="0"/>
                          <a:cs typeface="Arial" charset="0"/>
                        </a:rPr>
                        <a:t>(words only, no equations or symbols)</a:t>
                      </a:r>
                      <a:endParaRPr kumimoji="0" lang="en-US" altLang="en-US" sz="1400" b="1"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dirty="0" smtClean="0">
                          <a:ln>
                            <a:noFill/>
                          </a:ln>
                          <a:solidFill>
                            <a:schemeClr val="tx1"/>
                          </a:solidFill>
                          <a:effectLst/>
                          <a:latin typeface="Arial" charset="0"/>
                          <a:cs typeface="Arial" charset="0"/>
                        </a:rPr>
                        <a:t>(1) Find </a:t>
                      </a:r>
                      <a:r>
                        <a:rPr kumimoji="0" lang="en-US" altLang="en-US" sz="2400" b="1" i="0" u="none" strike="noStrike" cap="none" normalizeH="0" baseline="0" dirty="0" smtClean="0">
                          <a:ln>
                            <a:noFill/>
                          </a:ln>
                          <a:solidFill>
                            <a:schemeClr val="tx1"/>
                          </a:solidFill>
                          <a:effectLst/>
                          <a:latin typeface="Arial" charset="0"/>
                          <a:cs typeface="Arial" charset="0"/>
                        </a:rPr>
                        <a:t>time </a:t>
                      </a:r>
                      <a:r>
                        <a:rPr kumimoji="0" lang="en-US" altLang="en-US" sz="2400" b="1" i="0" u="none" strike="noStrike" cap="none" normalizeH="0" baseline="0" dirty="0" smtClean="0">
                          <a:ln>
                            <a:noFill/>
                          </a:ln>
                          <a:solidFill>
                            <a:schemeClr val="tx1"/>
                          </a:solidFill>
                          <a:effectLst/>
                          <a:latin typeface="Arial" charset="0"/>
                          <a:cs typeface="Arial" charset="0"/>
                        </a:rPr>
                        <a:t>for bus reach to stoplight.</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2400" b="1" i="0" u="none" strike="noStrike" cap="none" normalizeH="0" baseline="0" dirty="0" smtClean="0">
                          <a:ln>
                            <a:noFill/>
                          </a:ln>
                          <a:solidFill>
                            <a:schemeClr val="tx1"/>
                          </a:solidFill>
                          <a:effectLst/>
                          <a:latin typeface="Arial" charset="0"/>
                          <a:cs typeface="Arial" charset="0"/>
                        </a:rPr>
                        <a:t>(2) Use that time to find displacement of car .</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2400" b="1" i="0" u="none" strike="noStrike" cap="none" normalizeH="0" baseline="0" dirty="0" smtClean="0">
                          <a:ln>
                            <a:noFill/>
                          </a:ln>
                          <a:solidFill>
                            <a:schemeClr val="tx1"/>
                          </a:solidFill>
                          <a:effectLst/>
                          <a:latin typeface="Arial" charset="0"/>
                          <a:cs typeface="Arial" charset="0"/>
                        </a:rPr>
                        <a:t>(3) Compare displacements to decide.</a:t>
                      </a:r>
                    </a:p>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altLang="en-US" sz="2400" b="1"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endParaRPr kumimoji="0" lang="en-US" altLang="en-US"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bl>
          </a:graphicData>
        </a:graphic>
      </p:graphicFrame>
      <p:cxnSp>
        <p:nvCxnSpPr>
          <p:cNvPr id="11276" name="Straight Connector 2"/>
          <p:cNvCxnSpPr>
            <a:cxnSpLocks noChangeShapeType="1"/>
          </p:cNvCxnSpPr>
          <p:nvPr/>
        </p:nvCxnSpPr>
        <p:spPr bwMode="auto">
          <a:xfrm>
            <a:off x="4273550" y="1176338"/>
            <a:ext cx="0" cy="4533900"/>
          </a:xfrm>
          <a:prstGeom prst="line">
            <a:avLst/>
          </a:prstGeom>
          <a:noFill/>
          <a:ln w="9525" algn="ctr">
            <a:solidFill>
              <a:schemeClr val="tx1"/>
            </a:solidFill>
            <a:prstDash val="dash"/>
            <a:round/>
            <a:headEnd/>
            <a:tailEnd/>
          </a:ln>
        </p:spPr>
      </p:cxnSp>
      <p:sp>
        <p:nvSpPr>
          <p:cNvPr id="6" name="Rounded Rectangle 5"/>
          <p:cNvSpPr/>
          <p:nvPr/>
        </p:nvSpPr>
        <p:spPr bwMode="auto">
          <a:xfrm>
            <a:off x="4178300" y="930569"/>
            <a:ext cx="4343400" cy="2920214"/>
          </a:xfrm>
          <a:prstGeom prst="roundRect">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en-CA" sz="1800" b="0" i="0" u="none" strike="noStrike" cap="none" normalizeH="0" baseline="0" smtClean="0">
              <a:ln>
                <a:noFill/>
              </a:ln>
              <a:solidFill>
                <a:schemeClr val="bg1"/>
              </a:solidFill>
              <a:effectLst/>
              <a:latin typeface="Arial" charset="0"/>
              <a:cs typeface="Arial"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28600"/>
            <a:ext cx="4114800" cy="1189038"/>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mtClean="0"/>
              <a:t>D: Math Rep.</a:t>
            </a:r>
          </a:p>
        </p:txBody>
      </p:sp>
      <p:sp>
        <p:nvSpPr>
          <p:cNvPr id="20484" name="Rectangle 3"/>
          <p:cNvSpPr>
            <a:spLocks noGrp="1" noChangeArrowheads="1"/>
          </p:cNvSpPr>
          <p:nvPr>
            <p:ph type="body" idx="1"/>
          </p:nvPr>
        </p:nvSpPr>
        <p:spPr>
          <a:xfrm>
            <a:off x="457200" y="1600199"/>
            <a:ext cx="4114800" cy="4787721"/>
          </a:xfrm>
        </p:spPr>
        <p:txBody>
          <a:bodyPr/>
          <a:lstStyle/>
          <a:p>
            <a:pPr>
              <a:lnSpc>
                <a:spcPct val="90000"/>
              </a:lnSpc>
              <a:buFont typeface="Arial" charset="0"/>
              <a:buChar char="•"/>
            </a:pPr>
            <a:r>
              <a:rPr lang="en-US" altLang="en-US" sz="2600" dirty="0" smtClean="0"/>
              <a:t>Create the specific equations you will use –write them down with a simple statement explaining what you are doing.</a:t>
            </a:r>
          </a:p>
          <a:p>
            <a:pPr>
              <a:lnSpc>
                <a:spcPct val="90000"/>
              </a:lnSpc>
              <a:buFont typeface="Arial" charset="0"/>
              <a:buChar char="•"/>
            </a:pPr>
            <a:r>
              <a:rPr lang="en-US" altLang="en-US" sz="2600" dirty="0" smtClean="0"/>
              <a:t>Perform the algebraic work first, whenever practical.</a:t>
            </a:r>
          </a:p>
          <a:p>
            <a:pPr>
              <a:lnSpc>
                <a:spcPct val="90000"/>
              </a:lnSpc>
              <a:buFont typeface="Arial" charset="0"/>
              <a:buChar char="•"/>
            </a:pPr>
            <a:r>
              <a:rPr lang="en-US" altLang="en-US" sz="2600" dirty="0" smtClean="0"/>
              <a:t>State the final answer with an estimated uncertainty.</a:t>
            </a:r>
          </a:p>
          <a:p>
            <a:pPr>
              <a:lnSpc>
                <a:spcPct val="90000"/>
              </a:lnSpc>
              <a:buFont typeface="Arial" charset="0"/>
              <a:buChar char="•"/>
            </a:pPr>
            <a:endParaRPr lang="en-US" altLang="en-US" sz="2600" dirty="0" smtClean="0"/>
          </a:p>
          <a:p>
            <a:pPr eaLnBrk="1" hangingPunct="1">
              <a:lnSpc>
                <a:spcPct val="90000"/>
              </a:lnSpc>
              <a:spcBef>
                <a:spcPct val="0"/>
              </a:spcBef>
              <a:buFont typeface="Arial" charset="0"/>
              <a:buChar char="•"/>
            </a:pPr>
            <a:endParaRPr lang="en-US" altLang="en-US" sz="2600" dirty="0" smtClean="0"/>
          </a:p>
        </p:txBody>
      </p:sp>
      <p:sp>
        <p:nvSpPr>
          <p:cNvPr id="12292" name="Text Box 1"/>
          <p:cNvSpPr txBox="1">
            <a:spLocks noChangeArrowheads="1"/>
          </p:cNvSpPr>
          <p:nvPr/>
        </p:nvSpPr>
        <p:spPr bwMode="auto">
          <a:xfrm>
            <a:off x="4699000" y="228600"/>
            <a:ext cx="4343400" cy="6400800"/>
          </a:xfrm>
          <a:prstGeom prst="rect">
            <a:avLst/>
          </a:prstGeom>
          <a:solidFill>
            <a:srgbClr val="FFFFFF"/>
          </a:solidFill>
          <a:ln w="57240">
            <a:solidFill>
              <a:srgbClr val="000000"/>
            </a:solidFill>
            <a:miter lim="800000"/>
            <a:headEnd/>
            <a:tailEnd/>
          </a:ln>
        </p:spPr>
        <p:txBody>
          <a:bodyPr wrap="none" anchor="ctr"/>
          <a:lstStyle/>
          <a:p>
            <a:endParaRPr lang="en-US" altLang="en-US"/>
          </a:p>
        </p:txBody>
      </p:sp>
      <p:sp>
        <p:nvSpPr>
          <p:cNvPr id="12293" name="AutoShape 3"/>
          <p:cNvSpPr>
            <a:spLocks noChangeArrowheads="1"/>
          </p:cNvSpPr>
          <p:nvPr/>
        </p:nvSpPr>
        <p:spPr bwMode="auto">
          <a:xfrm>
            <a:off x="5270500" y="1600200"/>
            <a:ext cx="3200400" cy="649288"/>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A: Pictorial </a:t>
            </a:r>
          </a:p>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Representation</a:t>
            </a:r>
          </a:p>
        </p:txBody>
      </p:sp>
      <p:cxnSp>
        <p:nvCxnSpPr>
          <p:cNvPr id="12294" name="AutoShape 4"/>
          <p:cNvCxnSpPr>
            <a:cxnSpLocks noChangeShapeType="1"/>
            <a:stCxn id="12293" idx="2"/>
            <a:endCxn id="12295" idx="0"/>
          </p:cNvCxnSpPr>
          <p:nvPr/>
        </p:nvCxnSpPr>
        <p:spPr bwMode="auto">
          <a:xfrm>
            <a:off x="6870700" y="2249488"/>
            <a:ext cx="1588" cy="3365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2295" name="AutoShape 5"/>
          <p:cNvSpPr>
            <a:spLocks noChangeArrowheads="1"/>
          </p:cNvSpPr>
          <p:nvPr/>
        </p:nvSpPr>
        <p:spPr bwMode="auto">
          <a:xfrm>
            <a:off x="5270500" y="2586038"/>
            <a:ext cx="32004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B: Physics Rep.</a:t>
            </a:r>
          </a:p>
        </p:txBody>
      </p:sp>
      <p:sp>
        <p:nvSpPr>
          <p:cNvPr id="12296" name="AutoShape 6"/>
          <p:cNvSpPr>
            <a:spLocks noChangeArrowheads="1"/>
          </p:cNvSpPr>
          <p:nvPr/>
        </p:nvSpPr>
        <p:spPr bwMode="auto">
          <a:xfrm>
            <a:off x="5384800" y="3621088"/>
            <a:ext cx="2971800" cy="59055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C: Word Rep.</a:t>
            </a:r>
          </a:p>
        </p:txBody>
      </p:sp>
      <p:sp>
        <p:nvSpPr>
          <p:cNvPr id="12297" name="AutoShape 7"/>
          <p:cNvSpPr>
            <a:spLocks noChangeArrowheads="1"/>
          </p:cNvSpPr>
          <p:nvPr/>
        </p:nvSpPr>
        <p:spPr bwMode="auto">
          <a:xfrm>
            <a:off x="5384800" y="4560888"/>
            <a:ext cx="2971800" cy="685800"/>
          </a:xfrm>
          <a:prstGeom prst="flowChartProcess">
            <a:avLst/>
          </a:prstGeom>
          <a:solidFill>
            <a:srgbClr val="4CF24C"/>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D: Mathematical Rep.</a:t>
            </a:r>
          </a:p>
        </p:txBody>
      </p:sp>
      <p:sp>
        <p:nvSpPr>
          <p:cNvPr id="12298" name="AutoShape 8"/>
          <p:cNvSpPr>
            <a:spLocks noChangeArrowheads="1"/>
          </p:cNvSpPr>
          <p:nvPr/>
        </p:nvSpPr>
        <p:spPr bwMode="auto">
          <a:xfrm>
            <a:off x="5213350" y="5557838"/>
            <a:ext cx="33147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E: Evaluation</a:t>
            </a:r>
          </a:p>
        </p:txBody>
      </p:sp>
      <p:sp>
        <p:nvSpPr>
          <p:cNvPr id="12299" name="AutoShape 9"/>
          <p:cNvSpPr>
            <a:spLocks noChangeArrowheads="1"/>
          </p:cNvSpPr>
          <p:nvPr/>
        </p:nvSpPr>
        <p:spPr bwMode="auto">
          <a:xfrm>
            <a:off x="5270500" y="565150"/>
            <a:ext cx="3200400" cy="685800"/>
          </a:xfrm>
          <a:prstGeom prst="flowChartAlternateProcess">
            <a:avLst/>
          </a:prstGeom>
          <a:solidFill>
            <a:srgbClr val="FFFF99"/>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Problem Statement</a:t>
            </a:r>
          </a:p>
        </p:txBody>
      </p:sp>
      <p:cxnSp>
        <p:nvCxnSpPr>
          <p:cNvPr id="12300" name="AutoShape 10"/>
          <p:cNvCxnSpPr>
            <a:cxnSpLocks noChangeShapeType="1"/>
            <a:stCxn id="12299" idx="2"/>
            <a:endCxn id="12293" idx="0"/>
          </p:cNvCxnSpPr>
          <p:nvPr/>
        </p:nvCxnSpPr>
        <p:spPr bwMode="auto">
          <a:xfrm>
            <a:off x="6870700" y="1250950"/>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301" name="AutoShape 11"/>
          <p:cNvCxnSpPr>
            <a:cxnSpLocks noChangeShapeType="1"/>
            <a:stCxn id="12295" idx="2"/>
            <a:endCxn id="12296" idx="0"/>
          </p:cNvCxnSpPr>
          <p:nvPr/>
        </p:nvCxnSpPr>
        <p:spPr bwMode="auto">
          <a:xfrm>
            <a:off x="6870700" y="3271838"/>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302" name="AutoShape 12"/>
          <p:cNvCxnSpPr>
            <a:cxnSpLocks noChangeShapeType="1"/>
            <a:stCxn id="12296" idx="2"/>
            <a:endCxn id="12297" idx="0"/>
          </p:cNvCxnSpPr>
          <p:nvPr/>
        </p:nvCxnSpPr>
        <p:spPr bwMode="auto">
          <a:xfrm>
            <a:off x="6870700" y="4211638"/>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303" name="AutoShape 13"/>
          <p:cNvCxnSpPr>
            <a:cxnSpLocks noChangeShapeType="1"/>
            <a:stCxn id="12297" idx="2"/>
            <a:endCxn id="12298" idx="0"/>
          </p:cNvCxnSpPr>
          <p:nvPr/>
        </p:nvCxnSpPr>
        <p:spPr bwMode="auto">
          <a:xfrm>
            <a:off x="6870700" y="5246688"/>
            <a:ext cx="1588" cy="3111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6" name="Rounded Rectangle 15"/>
          <p:cNvSpPr/>
          <p:nvPr/>
        </p:nvSpPr>
        <p:spPr bwMode="auto">
          <a:xfrm>
            <a:off x="750888" y="3840610"/>
            <a:ext cx="3668712" cy="1117063"/>
          </a:xfrm>
          <a:prstGeom prst="roundRect">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en-CA" sz="1800" b="0" i="0" u="none" strike="noStrike" cap="none" normalizeH="0" baseline="0" smtClean="0">
              <a:ln>
                <a:noFill/>
              </a:ln>
              <a:solidFill>
                <a:schemeClr val="bg1"/>
              </a:solidFill>
              <a:effectLst/>
              <a:latin typeface="Arial" charset="0"/>
              <a:cs typeface="Arial" charset="0"/>
            </a:endParaRPr>
          </a:p>
        </p:txBody>
      </p:sp>
      <p:sp>
        <p:nvSpPr>
          <p:cNvPr id="17" name="Rounded Rectangle 16"/>
          <p:cNvSpPr/>
          <p:nvPr/>
        </p:nvSpPr>
        <p:spPr bwMode="auto">
          <a:xfrm>
            <a:off x="750888" y="5021620"/>
            <a:ext cx="3668712" cy="1247775"/>
          </a:xfrm>
          <a:prstGeom prst="roundRect">
            <a:avLst/>
          </a:prstGeom>
          <a:noFill/>
          <a:ln w="76200" cap="flat" cmpd="sng" algn="ctr">
            <a:solidFill>
              <a:srgbClr val="4CF24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en-CA" sz="1800" b="0" i="0" u="none" strike="noStrike" cap="none" normalizeH="0" baseline="0" smtClean="0">
              <a:ln>
                <a:noFill/>
              </a:ln>
              <a:solidFill>
                <a:schemeClr val="bg1"/>
              </a:solidFill>
              <a:effectLst/>
              <a:latin typeface="Arial" charset="0"/>
              <a:cs typeface="Arial" charset="0"/>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8"/>
          <p:cNvSpPr>
            <a:spLocks noGrp="1"/>
          </p:cNvSpPr>
          <p:nvPr>
            <p:ph idx="4294967295"/>
          </p:nvPr>
        </p:nvSpPr>
        <p:spPr>
          <a:xfrm>
            <a:off x="457200" y="167640"/>
            <a:ext cx="8287556" cy="6553200"/>
          </a:xfrm>
        </p:spPr>
        <p:txBody>
          <a:bodyPr/>
          <a:lstStyle/>
          <a:p>
            <a:pPr eaLnBrk="1" hangingPunct="1"/>
            <a:r>
              <a:rPr lang="en-US" altLang="en-US" dirty="0" smtClean="0"/>
              <a:t>D: </a:t>
            </a:r>
            <a:r>
              <a:rPr lang="en-US" altLang="en-US" u="sng" dirty="0" smtClean="0"/>
              <a:t>Math Representation</a:t>
            </a:r>
          </a:p>
          <a:p>
            <a:pPr eaLnBrk="1" hangingPunct="1"/>
            <a:r>
              <a:rPr lang="en-US" altLang="en-US" sz="2400" b="0" dirty="0" smtClean="0"/>
              <a:t>	</a:t>
            </a:r>
            <a:r>
              <a:rPr lang="en-US" altLang="en-US" sz="2400" dirty="0" smtClean="0"/>
              <a:t>Find the time for the bus to reach the stoplight:</a:t>
            </a:r>
          </a:p>
          <a:p>
            <a:pPr eaLnBrk="1" hangingPunct="1"/>
            <a:r>
              <a:rPr lang="en-US" altLang="en-US" sz="2400" b="0" dirty="0" smtClean="0"/>
              <a:t>	</a:t>
            </a:r>
            <a:r>
              <a:rPr lang="en-US" altLang="en-US" sz="2400" dirty="0" smtClean="0">
                <a:sym typeface="Symbol" pitchFamily="18" charset="2"/>
              </a:rPr>
              <a:t></a:t>
            </a:r>
            <a:r>
              <a:rPr lang="en-US" altLang="en-US" sz="2400" dirty="0" err="1" smtClean="0">
                <a:sym typeface="Symbol" pitchFamily="18" charset="2"/>
              </a:rPr>
              <a:t>x</a:t>
            </a:r>
            <a:r>
              <a:rPr lang="en-US" altLang="en-US" sz="2400" baseline="-25000" dirty="0" err="1" smtClean="0">
                <a:sym typeface="Symbol" pitchFamily="18" charset="2"/>
              </a:rPr>
              <a:t>b</a:t>
            </a:r>
            <a:r>
              <a:rPr lang="en-US" altLang="en-US" sz="2400" dirty="0" smtClean="0">
                <a:sym typeface="Symbol" pitchFamily="18" charset="2"/>
              </a:rPr>
              <a:t> = </a:t>
            </a:r>
            <a:r>
              <a:rPr lang="en-US" altLang="en-US" sz="2400" dirty="0" err="1" smtClean="0">
                <a:sym typeface="Symbol" pitchFamily="18" charset="2"/>
              </a:rPr>
              <a:t>v</a:t>
            </a:r>
            <a:r>
              <a:rPr lang="en-US" altLang="en-US" sz="2400" baseline="-25000" dirty="0" err="1" smtClean="0">
                <a:sym typeface="Symbol" pitchFamily="18" charset="2"/>
              </a:rPr>
              <a:t>b</a:t>
            </a:r>
            <a:r>
              <a:rPr lang="en-US" altLang="en-US" sz="2400" dirty="0" err="1" smtClean="0">
                <a:sym typeface="Symbol" pitchFamily="18" charset="2"/>
              </a:rPr>
              <a:t>t</a:t>
            </a:r>
            <a:endParaRPr lang="en-US" altLang="en-US" sz="2400" dirty="0" smtClean="0">
              <a:sym typeface="Symbol" pitchFamily="18" charset="2"/>
            </a:endParaRPr>
          </a:p>
          <a:p>
            <a:pPr eaLnBrk="1" hangingPunct="1"/>
            <a:r>
              <a:rPr lang="en-US" altLang="en-US" sz="2400" dirty="0" smtClean="0">
                <a:sym typeface="Symbol" pitchFamily="18" charset="2"/>
              </a:rPr>
              <a:t>	 t = </a:t>
            </a:r>
            <a:r>
              <a:rPr lang="en-US" altLang="en-US" sz="2400" dirty="0" err="1" smtClean="0">
                <a:sym typeface="Symbol" pitchFamily="18" charset="2"/>
              </a:rPr>
              <a:t>x</a:t>
            </a:r>
            <a:r>
              <a:rPr lang="en-US" altLang="en-US" sz="2400" baseline="-25000" dirty="0" err="1" smtClean="0">
                <a:sym typeface="Symbol" pitchFamily="18" charset="2"/>
              </a:rPr>
              <a:t>b</a:t>
            </a:r>
            <a:r>
              <a:rPr lang="en-US" altLang="en-US" sz="2400" dirty="0" smtClean="0">
                <a:sym typeface="Symbol" pitchFamily="18" charset="2"/>
              </a:rPr>
              <a:t>/</a:t>
            </a:r>
            <a:r>
              <a:rPr lang="en-US" altLang="en-US" sz="2400" dirty="0" err="1" smtClean="0">
                <a:sym typeface="Symbol" pitchFamily="18" charset="2"/>
              </a:rPr>
              <a:t>v</a:t>
            </a:r>
            <a:r>
              <a:rPr lang="en-US" altLang="en-US" sz="2400" baseline="-25000" dirty="0" err="1" smtClean="0">
                <a:sym typeface="Symbol" pitchFamily="18" charset="2"/>
              </a:rPr>
              <a:t>b</a:t>
            </a:r>
            <a:r>
              <a:rPr lang="en-US" altLang="en-US" sz="2400" baseline="-25000" dirty="0" smtClean="0">
                <a:sym typeface="Symbol" pitchFamily="18" charset="2"/>
              </a:rPr>
              <a:t> </a:t>
            </a:r>
            <a:r>
              <a:rPr lang="en-US" altLang="en-US" sz="2400" dirty="0" smtClean="0">
                <a:sym typeface="Symbol" pitchFamily="18" charset="2"/>
              </a:rPr>
              <a:t>= (150 m)/(13.89 m/s)</a:t>
            </a:r>
            <a:endParaRPr lang="en-US" altLang="en-US" sz="2400" baseline="-25000" dirty="0" smtClean="0">
              <a:sym typeface="Symbol" pitchFamily="18" charset="2"/>
            </a:endParaRPr>
          </a:p>
          <a:p>
            <a:pPr eaLnBrk="1" hangingPunct="1"/>
            <a:r>
              <a:rPr lang="en-US" altLang="en-US" sz="2400" baseline="-25000" dirty="0" smtClean="0">
                <a:sym typeface="Symbol" pitchFamily="18" charset="2"/>
              </a:rPr>
              <a:t>			   </a:t>
            </a:r>
            <a:r>
              <a:rPr lang="en-US" altLang="en-US" sz="2400" dirty="0" smtClean="0">
                <a:sym typeface="Symbol" pitchFamily="18" charset="2"/>
              </a:rPr>
              <a:t>= 10.80 s </a:t>
            </a:r>
          </a:p>
          <a:p>
            <a:pPr eaLnBrk="1" hangingPunct="1"/>
            <a:r>
              <a:rPr lang="en-US" altLang="en-US" sz="2400" b="0" dirty="0" smtClean="0"/>
              <a:t>	</a:t>
            </a:r>
            <a:r>
              <a:rPr lang="en-US" altLang="en-US" sz="2400" dirty="0" smtClean="0"/>
              <a:t>Find the displacement of the car at that time:</a:t>
            </a:r>
          </a:p>
          <a:p>
            <a:pPr eaLnBrk="1" hangingPunct="1"/>
            <a:r>
              <a:rPr lang="en-US" altLang="en-US" sz="2400" b="0" dirty="0" smtClean="0"/>
              <a:t>	</a:t>
            </a:r>
            <a:r>
              <a:rPr lang="en-US" altLang="en-US" sz="2400" dirty="0" smtClean="0">
                <a:sym typeface="Symbol" pitchFamily="18" charset="2"/>
              </a:rPr>
              <a:t>x</a:t>
            </a:r>
            <a:r>
              <a:rPr lang="en-US" altLang="en-US" sz="2400" baseline="-25000" dirty="0" smtClean="0">
                <a:sym typeface="Symbol" pitchFamily="18" charset="2"/>
              </a:rPr>
              <a:t>c</a:t>
            </a:r>
            <a:r>
              <a:rPr lang="en-US" altLang="en-US" sz="2400" dirty="0" smtClean="0">
                <a:sym typeface="Symbol" pitchFamily="18" charset="2"/>
              </a:rPr>
              <a:t> = v</a:t>
            </a:r>
            <a:r>
              <a:rPr lang="en-US" altLang="en-US" sz="2400" baseline="-25000" dirty="0" smtClean="0">
                <a:sym typeface="Symbol" pitchFamily="18" charset="2"/>
              </a:rPr>
              <a:t>c1</a:t>
            </a:r>
            <a:r>
              <a:rPr lang="en-US" altLang="en-US" sz="2400" dirty="0" smtClean="0">
                <a:sym typeface="Symbol" pitchFamily="18" charset="2"/>
              </a:rPr>
              <a:t>t + ½a</a:t>
            </a:r>
            <a:r>
              <a:rPr lang="en-US" altLang="en-US" sz="2400" baseline="-25000" dirty="0" smtClean="0">
                <a:sym typeface="Symbol" pitchFamily="18" charset="2"/>
              </a:rPr>
              <a:t>c</a:t>
            </a:r>
            <a:r>
              <a:rPr lang="en-US" altLang="en-US" sz="2400" dirty="0" smtClean="0">
                <a:sym typeface="Symbol" pitchFamily="18" charset="2"/>
              </a:rPr>
              <a:t>t</a:t>
            </a:r>
            <a:r>
              <a:rPr lang="en-US" altLang="en-US" sz="2400" baseline="30000" dirty="0" smtClean="0">
                <a:sym typeface="Symbol" pitchFamily="18" charset="2"/>
              </a:rPr>
              <a:t>2</a:t>
            </a:r>
            <a:endParaRPr lang="en-US" altLang="en-US" sz="2400" dirty="0" smtClean="0">
              <a:sym typeface="Symbol" pitchFamily="18" charset="2"/>
            </a:endParaRPr>
          </a:p>
          <a:p>
            <a:pPr eaLnBrk="1" hangingPunct="1"/>
            <a:r>
              <a:rPr lang="en-US" altLang="en-US" sz="2400" dirty="0" smtClean="0">
                <a:sym typeface="Symbol" pitchFamily="18" charset="2"/>
              </a:rPr>
              <a:t>			  = ½a</a:t>
            </a:r>
            <a:r>
              <a:rPr lang="en-US" altLang="en-US" sz="2400" baseline="-25000" dirty="0" smtClean="0">
                <a:sym typeface="Symbol" pitchFamily="18" charset="2"/>
              </a:rPr>
              <a:t>c</a:t>
            </a:r>
            <a:r>
              <a:rPr lang="en-US" altLang="en-US" sz="2400" dirty="0" smtClean="0">
                <a:sym typeface="Symbol" pitchFamily="18" charset="2"/>
              </a:rPr>
              <a:t>t</a:t>
            </a:r>
            <a:r>
              <a:rPr lang="en-US" altLang="en-US" sz="2400" baseline="30000" dirty="0" smtClean="0">
                <a:sym typeface="Symbol" pitchFamily="18" charset="2"/>
              </a:rPr>
              <a:t>2</a:t>
            </a:r>
            <a:r>
              <a:rPr lang="en-US" altLang="en-US" sz="2400" dirty="0" smtClean="0">
                <a:sym typeface="Symbol" pitchFamily="18" charset="2"/>
              </a:rPr>
              <a:t>, since v</a:t>
            </a:r>
            <a:r>
              <a:rPr lang="en-US" altLang="en-US" sz="2400" baseline="-25000" dirty="0" smtClean="0">
                <a:sym typeface="Symbol" pitchFamily="18" charset="2"/>
              </a:rPr>
              <a:t>c1</a:t>
            </a:r>
            <a:r>
              <a:rPr lang="en-US" altLang="en-US" sz="2400" dirty="0" smtClean="0">
                <a:sym typeface="Symbol" pitchFamily="18" charset="2"/>
              </a:rPr>
              <a:t> = 0</a:t>
            </a:r>
          </a:p>
          <a:p>
            <a:pPr eaLnBrk="1" hangingPunct="1"/>
            <a:r>
              <a:rPr lang="en-US" altLang="en-US" sz="2400" dirty="0" smtClean="0">
                <a:sym typeface="Symbol" pitchFamily="18" charset="2"/>
              </a:rPr>
              <a:t>	 x</a:t>
            </a:r>
            <a:r>
              <a:rPr lang="en-US" altLang="en-US" sz="2400" baseline="-25000" dirty="0" smtClean="0">
                <a:sym typeface="Symbol" pitchFamily="18" charset="2"/>
              </a:rPr>
              <a:t>c</a:t>
            </a:r>
            <a:r>
              <a:rPr lang="en-US" altLang="en-US" sz="2400" dirty="0" smtClean="0">
                <a:sym typeface="Symbol" pitchFamily="18" charset="2"/>
              </a:rPr>
              <a:t> = ½(1.944 m/s</a:t>
            </a:r>
            <a:r>
              <a:rPr lang="en-US" altLang="en-US" sz="2400" baseline="30000" dirty="0" smtClean="0">
                <a:sym typeface="Symbol" pitchFamily="18" charset="2"/>
              </a:rPr>
              <a:t>2</a:t>
            </a:r>
            <a:r>
              <a:rPr lang="en-US" altLang="en-US" sz="2400" dirty="0" smtClean="0">
                <a:sym typeface="Symbol" pitchFamily="18" charset="2"/>
              </a:rPr>
              <a:t>)(10.80 s)</a:t>
            </a:r>
            <a:r>
              <a:rPr lang="en-US" altLang="en-US" sz="2400" baseline="30000" dirty="0" smtClean="0">
                <a:sym typeface="Symbol" pitchFamily="18" charset="2"/>
              </a:rPr>
              <a:t>2</a:t>
            </a:r>
            <a:endParaRPr lang="en-US" altLang="en-US" sz="2400" dirty="0" smtClean="0">
              <a:sym typeface="Symbol" pitchFamily="18" charset="2"/>
            </a:endParaRPr>
          </a:p>
          <a:p>
            <a:pPr eaLnBrk="1" hangingPunct="1"/>
            <a:r>
              <a:rPr lang="en-US" altLang="en-US" sz="2400" dirty="0" smtClean="0">
                <a:sym typeface="Symbol" pitchFamily="18" charset="2"/>
              </a:rPr>
              <a:t>			    = 113.4 m </a:t>
            </a:r>
            <a:r>
              <a:rPr lang="en-US" altLang="en-US" sz="2400" dirty="0"/>
              <a:t>± 6 m </a:t>
            </a:r>
            <a:r>
              <a:rPr lang="en-US" altLang="en-US" sz="2400" dirty="0">
                <a:sym typeface="Symbol" pitchFamily="18" charset="2"/>
              </a:rPr>
              <a:t>(estimated uncertainty of 5</a:t>
            </a:r>
            <a:r>
              <a:rPr lang="en-US" altLang="en-US" sz="2400" dirty="0" smtClean="0">
                <a:sym typeface="Symbol" pitchFamily="18" charset="2"/>
              </a:rPr>
              <a:t>%)</a:t>
            </a:r>
          </a:p>
          <a:p>
            <a:pPr eaLnBrk="1" hangingPunct="1"/>
            <a:endParaRPr lang="en-US" altLang="en-US" sz="2400" dirty="0" smtClean="0">
              <a:sym typeface="Symbol" pitchFamily="18" charset="2"/>
            </a:endParaRPr>
          </a:p>
          <a:p>
            <a:pPr marL="0" indent="0" eaLnBrk="1" hangingPunct="1">
              <a:spcBef>
                <a:spcPts val="0"/>
              </a:spcBef>
            </a:pPr>
            <a:r>
              <a:rPr lang="en-US" altLang="en-US" sz="2400" dirty="0" smtClean="0"/>
              <a:t>The car has traveled 113 m ± </a:t>
            </a:r>
            <a:r>
              <a:rPr lang="en-US" altLang="en-US" sz="2400" dirty="0"/>
              <a:t>6</a:t>
            </a:r>
            <a:r>
              <a:rPr lang="en-US" altLang="en-US" sz="2400" dirty="0" smtClean="0"/>
              <a:t> m by the time the bus reaches the stoplight, which </a:t>
            </a:r>
            <a:r>
              <a:rPr lang="en-US" altLang="en-US" sz="2400" smtClean="0"/>
              <a:t>is less than </a:t>
            </a:r>
            <a:r>
              <a:rPr lang="en-US" altLang="en-US" sz="2400" dirty="0" smtClean="0"/>
              <a:t>the 150 m ± 5 m value for the bus. We did not catch the bus!</a:t>
            </a:r>
          </a:p>
        </p:txBody>
      </p:sp>
      <p:graphicFrame>
        <p:nvGraphicFramePr>
          <p:cNvPr id="13315" name="Object 2"/>
          <p:cNvGraphicFramePr>
            <a:graphicFrameLocks noChangeAspect="1"/>
          </p:cNvGraphicFramePr>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13333" name="Equation" r:id="rId4" imgW="114151" imgH="215619" progId="Equation.3">
                  <p:embed/>
                </p:oleObj>
              </mc:Choice>
              <mc:Fallback>
                <p:oleObj name="Equation" r:id="rId4" imgW="114151" imgH="215619"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4850" y="3321050"/>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Rounded Rectangle 3"/>
          <p:cNvSpPr/>
          <p:nvPr/>
        </p:nvSpPr>
        <p:spPr bwMode="auto">
          <a:xfrm>
            <a:off x="750888" y="3110068"/>
            <a:ext cx="4176712" cy="977900"/>
          </a:xfrm>
          <a:prstGeom prst="roundRect">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en-CA" sz="1800" b="0" i="0" u="none" strike="noStrike" cap="none" normalizeH="0" baseline="0" smtClean="0">
              <a:ln>
                <a:noFill/>
              </a:ln>
              <a:solidFill>
                <a:schemeClr val="bg1"/>
              </a:solidFill>
              <a:effectLst/>
              <a:latin typeface="Arial" charset="0"/>
              <a:cs typeface="Arial" charset="0"/>
            </a:endParaRPr>
          </a:p>
        </p:txBody>
      </p:sp>
      <p:sp>
        <p:nvSpPr>
          <p:cNvPr id="5" name="Rounded Rectangle 4"/>
          <p:cNvSpPr/>
          <p:nvPr/>
        </p:nvSpPr>
        <p:spPr bwMode="auto">
          <a:xfrm>
            <a:off x="788988" y="1713068"/>
            <a:ext cx="2309812" cy="520700"/>
          </a:xfrm>
          <a:prstGeom prst="roundRect">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en-CA" sz="1800" b="0" i="0" u="none" strike="noStrike" cap="none" normalizeH="0" baseline="0" smtClean="0">
              <a:ln>
                <a:noFill/>
              </a:ln>
              <a:solidFill>
                <a:schemeClr val="bg1"/>
              </a:solidFill>
              <a:effectLst/>
              <a:latin typeface="Arial" charset="0"/>
              <a:cs typeface="Arial" charset="0"/>
            </a:endParaRPr>
          </a:p>
        </p:txBody>
      </p:sp>
      <p:sp>
        <p:nvSpPr>
          <p:cNvPr id="6" name="Rounded Rectangle 5"/>
          <p:cNvSpPr/>
          <p:nvPr/>
        </p:nvSpPr>
        <p:spPr bwMode="auto">
          <a:xfrm>
            <a:off x="4121239" y="4555682"/>
            <a:ext cx="4275786" cy="425648"/>
          </a:xfrm>
          <a:prstGeom prst="roundRect">
            <a:avLst/>
          </a:prstGeom>
          <a:noFill/>
          <a:ln w="76200" cap="flat" cmpd="sng" algn="ctr">
            <a:solidFill>
              <a:srgbClr val="4CF24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en-CA" sz="1800" b="0" i="0" u="none" strike="noStrike" cap="none" normalizeH="0" baseline="0" smtClean="0">
              <a:ln>
                <a:noFill/>
              </a:ln>
              <a:solidFill>
                <a:schemeClr val="bg1"/>
              </a:solidFill>
              <a:effectLst/>
              <a:latin typeface="Arial" charset="0"/>
              <a:cs typeface="Arial"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228600"/>
            <a:ext cx="4114800" cy="1189038"/>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mtClean="0"/>
              <a:t>E: Evaluation</a:t>
            </a:r>
          </a:p>
        </p:txBody>
      </p:sp>
      <p:sp>
        <p:nvSpPr>
          <p:cNvPr id="21508" name="Rectangle 3"/>
          <p:cNvSpPr>
            <a:spLocks noGrp="1" noChangeArrowheads="1"/>
          </p:cNvSpPr>
          <p:nvPr>
            <p:ph type="body" idx="1"/>
          </p:nvPr>
        </p:nvSpPr>
        <p:spPr>
          <a:xfrm>
            <a:off x="457200" y="1600200"/>
            <a:ext cx="4114800" cy="5029200"/>
          </a:xfrm>
        </p:spPr>
        <p:txBody>
          <a:bodyPr/>
          <a:lstStyle/>
          <a:p>
            <a:pPr>
              <a:buFont typeface="Arial" charset="0"/>
              <a:buChar char="•"/>
            </a:pPr>
            <a:endParaRPr lang="en-US" altLang="en-US" smtClean="0"/>
          </a:p>
          <a:p>
            <a:pPr>
              <a:buFont typeface="Arial" charset="0"/>
              <a:buChar char="•"/>
            </a:pPr>
            <a:r>
              <a:rPr lang="en-US" altLang="en-US" smtClean="0"/>
              <a:t>Write brief statements explaining why the answer seems reasonable in size, direction and units.</a:t>
            </a:r>
          </a:p>
          <a:p>
            <a:pPr algn="ctr" eaLnBrk="1" hangingPunct="1">
              <a:spcBef>
                <a:spcPct val="0"/>
              </a:spcBef>
              <a:buFont typeface="Arial" charset="0"/>
              <a:buChar char="•"/>
            </a:pPr>
            <a:endParaRPr lang="en-US" altLang="en-US" smtClean="0"/>
          </a:p>
        </p:txBody>
      </p:sp>
      <p:sp>
        <p:nvSpPr>
          <p:cNvPr id="14340" name="Text Box 1"/>
          <p:cNvSpPr txBox="1">
            <a:spLocks noChangeArrowheads="1"/>
          </p:cNvSpPr>
          <p:nvPr/>
        </p:nvSpPr>
        <p:spPr bwMode="auto">
          <a:xfrm>
            <a:off x="4699000" y="228600"/>
            <a:ext cx="4343400" cy="6400800"/>
          </a:xfrm>
          <a:prstGeom prst="rect">
            <a:avLst/>
          </a:prstGeom>
          <a:solidFill>
            <a:srgbClr val="FFFFFF"/>
          </a:solidFill>
          <a:ln w="57240">
            <a:solidFill>
              <a:srgbClr val="000000"/>
            </a:solidFill>
            <a:miter lim="800000"/>
            <a:headEnd/>
            <a:tailEnd/>
          </a:ln>
        </p:spPr>
        <p:txBody>
          <a:bodyPr wrap="none" anchor="ctr"/>
          <a:lstStyle/>
          <a:p>
            <a:endParaRPr lang="en-US" altLang="en-US"/>
          </a:p>
        </p:txBody>
      </p:sp>
      <p:sp>
        <p:nvSpPr>
          <p:cNvPr id="14341" name="AutoShape 3"/>
          <p:cNvSpPr>
            <a:spLocks noChangeArrowheads="1"/>
          </p:cNvSpPr>
          <p:nvPr/>
        </p:nvSpPr>
        <p:spPr bwMode="auto">
          <a:xfrm>
            <a:off x="5270500" y="1600200"/>
            <a:ext cx="3200400" cy="649288"/>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A: Pictorial </a:t>
            </a:r>
          </a:p>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Representation</a:t>
            </a:r>
          </a:p>
        </p:txBody>
      </p:sp>
      <p:cxnSp>
        <p:nvCxnSpPr>
          <p:cNvPr id="14342" name="AutoShape 4"/>
          <p:cNvCxnSpPr>
            <a:cxnSpLocks noChangeShapeType="1"/>
            <a:stCxn id="14341" idx="2"/>
            <a:endCxn id="14343" idx="0"/>
          </p:cNvCxnSpPr>
          <p:nvPr/>
        </p:nvCxnSpPr>
        <p:spPr bwMode="auto">
          <a:xfrm>
            <a:off x="6870700" y="2249488"/>
            <a:ext cx="1588" cy="3365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4343" name="AutoShape 5"/>
          <p:cNvSpPr>
            <a:spLocks noChangeArrowheads="1"/>
          </p:cNvSpPr>
          <p:nvPr/>
        </p:nvSpPr>
        <p:spPr bwMode="auto">
          <a:xfrm>
            <a:off x="5270500" y="2586038"/>
            <a:ext cx="32004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B: Physics Rep.</a:t>
            </a:r>
          </a:p>
        </p:txBody>
      </p:sp>
      <p:sp>
        <p:nvSpPr>
          <p:cNvPr id="14344" name="AutoShape 6"/>
          <p:cNvSpPr>
            <a:spLocks noChangeArrowheads="1"/>
          </p:cNvSpPr>
          <p:nvPr/>
        </p:nvSpPr>
        <p:spPr bwMode="auto">
          <a:xfrm>
            <a:off x="5384800" y="3621088"/>
            <a:ext cx="2971800" cy="59055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C: Word Rep.</a:t>
            </a:r>
          </a:p>
        </p:txBody>
      </p:sp>
      <p:sp>
        <p:nvSpPr>
          <p:cNvPr id="14345" name="AutoShape 7"/>
          <p:cNvSpPr>
            <a:spLocks noChangeArrowheads="1"/>
          </p:cNvSpPr>
          <p:nvPr/>
        </p:nvSpPr>
        <p:spPr bwMode="auto">
          <a:xfrm>
            <a:off x="5384800" y="4560888"/>
            <a:ext cx="29718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D: Mathematical Rep.</a:t>
            </a:r>
          </a:p>
        </p:txBody>
      </p:sp>
      <p:sp>
        <p:nvSpPr>
          <p:cNvPr id="14346" name="AutoShape 8"/>
          <p:cNvSpPr>
            <a:spLocks noChangeArrowheads="1"/>
          </p:cNvSpPr>
          <p:nvPr/>
        </p:nvSpPr>
        <p:spPr bwMode="auto">
          <a:xfrm>
            <a:off x="5213350" y="5557838"/>
            <a:ext cx="3314700" cy="685800"/>
          </a:xfrm>
          <a:prstGeom prst="flowChartProcess">
            <a:avLst/>
          </a:prstGeom>
          <a:solidFill>
            <a:srgbClr val="4CF24C"/>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E: Evaluation</a:t>
            </a:r>
          </a:p>
        </p:txBody>
      </p:sp>
      <p:sp>
        <p:nvSpPr>
          <p:cNvPr id="14347" name="AutoShape 9"/>
          <p:cNvSpPr>
            <a:spLocks noChangeArrowheads="1"/>
          </p:cNvSpPr>
          <p:nvPr/>
        </p:nvSpPr>
        <p:spPr bwMode="auto">
          <a:xfrm>
            <a:off x="5270500" y="565150"/>
            <a:ext cx="3200400" cy="685800"/>
          </a:xfrm>
          <a:prstGeom prst="flowChartAlternateProcess">
            <a:avLst/>
          </a:prstGeom>
          <a:solidFill>
            <a:srgbClr val="FFFF99"/>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Problem Statement</a:t>
            </a:r>
          </a:p>
        </p:txBody>
      </p:sp>
      <p:cxnSp>
        <p:nvCxnSpPr>
          <p:cNvPr id="14348" name="AutoShape 10"/>
          <p:cNvCxnSpPr>
            <a:cxnSpLocks noChangeShapeType="1"/>
            <a:stCxn id="14347" idx="2"/>
            <a:endCxn id="14341" idx="0"/>
          </p:cNvCxnSpPr>
          <p:nvPr/>
        </p:nvCxnSpPr>
        <p:spPr bwMode="auto">
          <a:xfrm>
            <a:off x="6870700" y="1250950"/>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349" name="AutoShape 11"/>
          <p:cNvCxnSpPr>
            <a:cxnSpLocks noChangeShapeType="1"/>
            <a:stCxn id="14343" idx="2"/>
            <a:endCxn id="14344" idx="0"/>
          </p:cNvCxnSpPr>
          <p:nvPr/>
        </p:nvCxnSpPr>
        <p:spPr bwMode="auto">
          <a:xfrm>
            <a:off x="6870700" y="3271838"/>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350" name="AutoShape 12"/>
          <p:cNvCxnSpPr>
            <a:cxnSpLocks noChangeShapeType="1"/>
            <a:stCxn id="14344" idx="2"/>
            <a:endCxn id="14345" idx="0"/>
          </p:cNvCxnSpPr>
          <p:nvPr/>
        </p:nvCxnSpPr>
        <p:spPr bwMode="auto">
          <a:xfrm>
            <a:off x="6870700" y="4211638"/>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351" name="AutoShape 13"/>
          <p:cNvCxnSpPr>
            <a:cxnSpLocks noChangeShapeType="1"/>
            <a:stCxn id="14345" idx="2"/>
            <a:endCxn id="14346" idx="0"/>
          </p:cNvCxnSpPr>
          <p:nvPr/>
        </p:nvCxnSpPr>
        <p:spPr bwMode="auto">
          <a:xfrm>
            <a:off x="6870700" y="5246688"/>
            <a:ext cx="1588" cy="3111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8"/>
          <p:cNvSpPr>
            <a:spLocks noGrp="1"/>
          </p:cNvSpPr>
          <p:nvPr>
            <p:ph idx="1"/>
          </p:nvPr>
        </p:nvSpPr>
        <p:spPr>
          <a:xfrm>
            <a:off x="457200" y="304800"/>
            <a:ext cx="8223250" cy="6096000"/>
          </a:xfrm>
        </p:spPr>
        <p:txBody>
          <a:bodyPr/>
          <a:lstStyle/>
          <a:p>
            <a:pPr eaLnBrk="1" hangingPunct="1"/>
            <a:r>
              <a:rPr lang="en-US" altLang="en-US" dirty="0" smtClean="0"/>
              <a:t>E: </a:t>
            </a:r>
            <a:r>
              <a:rPr lang="en-US" altLang="en-US" u="sng" dirty="0" smtClean="0"/>
              <a:t>Evaluation</a:t>
            </a:r>
            <a:endParaRPr lang="en-CA" altLang="en-US" b="0" u="sng" dirty="0" smtClean="0"/>
          </a:p>
          <a:p>
            <a:pPr eaLnBrk="1" hangingPunct="1"/>
            <a:endParaRPr lang="en-CA" altLang="en-US" b="0" dirty="0" smtClean="0"/>
          </a:p>
          <a:p>
            <a:pPr eaLnBrk="1" hangingPunct="1"/>
            <a:r>
              <a:rPr lang="en-CA" altLang="en-US" sz="2800" dirty="0" smtClean="0"/>
              <a:t>Size: The size is reasonable, since it is close to 150 m and sounds right for a car trying to catch a fast bus.</a:t>
            </a:r>
          </a:p>
          <a:p>
            <a:pPr eaLnBrk="1" hangingPunct="1"/>
            <a:endParaRPr lang="en-CA" altLang="en-US" sz="2800" dirty="0" smtClean="0"/>
          </a:p>
          <a:p>
            <a:pPr eaLnBrk="1" hangingPunct="1"/>
            <a:r>
              <a:rPr lang="en-CA" altLang="en-US" sz="2800" dirty="0" smtClean="0"/>
              <a:t>Units: The unit is metres, which is appropriate for small distances.</a:t>
            </a:r>
          </a:p>
          <a:p>
            <a:pPr eaLnBrk="1" hangingPunct="1"/>
            <a:endParaRPr lang="en-CA" altLang="en-US" sz="2800" dirty="0" smtClean="0"/>
          </a:p>
          <a:p>
            <a:pPr eaLnBrk="1" hangingPunct="1"/>
            <a:r>
              <a:rPr lang="en-US" altLang="en-US" sz="2800" dirty="0" smtClean="0"/>
              <a:t>Direction: The displacement is positive - meaning the car was moving forwards, as we expect.</a:t>
            </a:r>
          </a:p>
          <a:p>
            <a:pPr eaLnBrk="1" hangingPunct="1"/>
            <a:endParaRPr lang="en-US" altLang="en-US" sz="1800" dirty="0" smtClean="0"/>
          </a:p>
        </p:txBody>
      </p:sp>
      <p:graphicFrame>
        <p:nvGraphicFramePr>
          <p:cNvPr id="15363" name="Object 2"/>
          <p:cNvGraphicFramePr>
            <a:graphicFrameLocks noChangeAspect="1"/>
          </p:cNvGraphicFramePr>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15381" name="Equation" r:id="rId3" imgW="114151" imgH="215619" progId="Equation.3">
                  <p:embed/>
                </p:oleObj>
              </mc:Choice>
              <mc:Fallback>
                <p:oleObj name="Equation" r:id="rId3" imgW="114151" imgH="215619"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4850" y="3321050"/>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128588"/>
            <a:ext cx="8223250" cy="1246187"/>
          </a:xfrm>
        </p:spPr>
        <p:txBody>
          <a:bodyPr/>
          <a:lstStyle/>
          <a:p>
            <a:r>
              <a:rPr lang="en-US" altLang="en-US" smtClean="0"/>
              <a:t>The Physics Challenge</a:t>
            </a:r>
            <a:endParaRPr lang="en-CA" altLang="en-US" smtClean="0"/>
          </a:p>
        </p:txBody>
      </p:sp>
      <p:sp>
        <p:nvSpPr>
          <p:cNvPr id="54275" name="Rectangle 3"/>
          <p:cNvSpPr>
            <a:spLocks noGrp="1" noChangeArrowheads="1"/>
          </p:cNvSpPr>
          <p:nvPr>
            <p:ph type="body" idx="1"/>
          </p:nvPr>
        </p:nvSpPr>
        <p:spPr/>
        <p:txBody>
          <a:bodyPr/>
          <a:lstStyle/>
          <a:p>
            <a:r>
              <a:rPr lang="en-US" altLang="en-US" smtClean="0"/>
              <a:t>Genuine Problem Solving!</a:t>
            </a:r>
          </a:p>
          <a:p>
            <a:pPr>
              <a:buFont typeface="Times New Roman" pitchFamily="18" charset="0"/>
              <a:buChar char="•"/>
            </a:pPr>
            <a:r>
              <a:rPr lang="en-US" altLang="en-US" smtClean="0"/>
              <a:t>Reads like a story</a:t>
            </a:r>
          </a:p>
          <a:p>
            <a:pPr>
              <a:buFont typeface="Times New Roman" pitchFamily="18" charset="0"/>
              <a:buChar char="•"/>
            </a:pPr>
            <a:r>
              <a:rPr lang="en-US" altLang="en-US" smtClean="0"/>
              <a:t>No precise question</a:t>
            </a:r>
          </a:p>
          <a:p>
            <a:pPr>
              <a:buFont typeface="Times New Roman" pitchFamily="18" charset="0"/>
              <a:buChar char="•"/>
            </a:pPr>
            <a:r>
              <a:rPr lang="en-US" altLang="en-US" smtClean="0"/>
              <a:t>No obvious (remembered) solution</a:t>
            </a:r>
          </a:p>
          <a:p>
            <a:pPr>
              <a:buFont typeface="Times New Roman" pitchFamily="18" charset="0"/>
              <a:buChar char="•"/>
            </a:pPr>
            <a:r>
              <a:rPr lang="en-US" altLang="en-US" smtClean="0"/>
              <a:t>Requires 70 minutes to solve</a:t>
            </a:r>
          </a:p>
          <a:p>
            <a:pPr>
              <a:buFont typeface="Times New Roman" pitchFamily="18" charset="0"/>
              <a:buChar char="•"/>
            </a:pPr>
            <a:r>
              <a:rPr lang="en-US" altLang="en-US" smtClean="0"/>
              <a:t>Requires collaborative work</a:t>
            </a:r>
            <a:endParaRPr lang="en-CA" altLang="en-US"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427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427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4275">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4275">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427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1"/>
          <p:cNvSpPr txBox="1">
            <a:spLocks noChangeArrowheads="1"/>
          </p:cNvSpPr>
          <p:nvPr/>
        </p:nvSpPr>
        <p:spPr bwMode="auto">
          <a:xfrm>
            <a:off x="4343400" y="228600"/>
            <a:ext cx="4343400" cy="6400800"/>
          </a:xfrm>
          <a:prstGeom prst="rect">
            <a:avLst/>
          </a:prstGeom>
          <a:solidFill>
            <a:srgbClr val="FFFFFF"/>
          </a:solidFill>
          <a:ln w="57240">
            <a:solidFill>
              <a:srgbClr val="000000"/>
            </a:solidFill>
            <a:miter lim="800000"/>
            <a:headEnd/>
            <a:tailEnd/>
          </a:ln>
        </p:spPr>
        <p:txBody>
          <a:bodyPr wrap="none" anchor="ctr"/>
          <a:lstStyle/>
          <a:p>
            <a:endParaRPr lang="en-US" altLang="en-US"/>
          </a:p>
        </p:txBody>
      </p:sp>
      <p:sp>
        <p:nvSpPr>
          <p:cNvPr id="4099" name="Rectangle 2"/>
          <p:cNvSpPr>
            <a:spLocks noGrp="1" noChangeArrowheads="1"/>
          </p:cNvSpPr>
          <p:nvPr>
            <p:ph type="title"/>
          </p:nvPr>
        </p:nvSpPr>
        <p:spPr>
          <a:xfrm>
            <a:off x="457200" y="274638"/>
            <a:ext cx="3657600" cy="1143000"/>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mtClean="0"/>
              <a:t>The Process</a:t>
            </a:r>
          </a:p>
        </p:txBody>
      </p:sp>
      <p:sp>
        <p:nvSpPr>
          <p:cNvPr id="4100" name="AutoShape 3"/>
          <p:cNvSpPr>
            <a:spLocks noChangeArrowheads="1"/>
          </p:cNvSpPr>
          <p:nvPr/>
        </p:nvSpPr>
        <p:spPr bwMode="auto">
          <a:xfrm>
            <a:off x="4914900" y="1600200"/>
            <a:ext cx="3200400" cy="649288"/>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A: Pictorial </a:t>
            </a:r>
          </a:p>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Representation</a:t>
            </a:r>
          </a:p>
        </p:txBody>
      </p:sp>
      <p:cxnSp>
        <p:nvCxnSpPr>
          <p:cNvPr id="4101" name="AutoShape 4"/>
          <p:cNvCxnSpPr>
            <a:cxnSpLocks noChangeShapeType="1"/>
            <a:stCxn id="4100" idx="2"/>
            <a:endCxn id="4102" idx="0"/>
          </p:cNvCxnSpPr>
          <p:nvPr/>
        </p:nvCxnSpPr>
        <p:spPr bwMode="auto">
          <a:xfrm>
            <a:off x="6515100" y="2249488"/>
            <a:ext cx="1588" cy="3365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4102" name="AutoShape 5"/>
          <p:cNvSpPr>
            <a:spLocks noChangeArrowheads="1"/>
          </p:cNvSpPr>
          <p:nvPr/>
        </p:nvSpPr>
        <p:spPr bwMode="auto">
          <a:xfrm>
            <a:off x="4914900" y="2586038"/>
            <a:ext cx="32004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B: Physics Rep.</a:t>
            </a:r>
          </a:p>
        </p:txBody>
      </p:sp>
      <p:sp>
        <p:nvSpPr>
          <p:cNvPr id="4103" name="AutoShape 6"/>
          <p:cNvSpPr>
            <a:spLocks noChangeArrowheads="1"/>
          </p:cNvSpPr>
          <p:nvPr/>
        </p:nvSpPr>
        <p:spPr bwMode="auto">
          <a:xfrm>
            <a:off x="5029200" y="3621088"/>
            <a:ext cx="2971800" cy="59055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C: Word Rep.</a:t>
            </a:r>
          </a:p>
        </p:txBody>
      </p:sp>
      <p:sp>
        <p:nvSpPr>
          <p:cNvPr id="4104" name="AutoShape 7"/>
          <p:cNvSpPr>
            <a:spLocks noChangeArrowheads="1"/>
          </p:cNvSpPr>
          <p:nvPr/>
        </p:nvSpPr>
        <p:spPr bwMode="auto">
          <a:xfrm>
            <a:off x="5029200" y="4560888"/>
            <a:ext cx="29718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D: Mathematical Rep.</a:t>
            </a:r>
          </a:p>
        </p:txBody>
      </p:sp>
      <p:sp>
        <p:nvSpPr>
          <p:cNvPr id="4105" name="AutoShape 8"/>
          <p:cNvSpPr>
            <a:spLocks noChangeArrowheads="1"/>
          </p:cNvSpPr>
          <p:nvPr/>
        </p:nvSpPr>
        <p:spPr bwMode="auto">
          <a:xfrm>
            <a:off x="4857750" y="5557838"/>
            <a:ext cx="33147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E: Evaluation</a:t>
            </a:r>
          </a:p>
        </p:txBody>
      </p:sp>
      <p:sp>
        <p:nvSpPr>
          <p:cNvPr id="4106" name="AutoShape 9"/>
          <p:cNvSpPr>
            <a:spLocks noChangeArrowheads="1"/>
          </p:cNvSpPr>
          <p:nvPr/>
        </p:nvSpPr>
        <p:spPr bwMode="auto">
          <a:xfrm>
            <a:off x="4914900" y="565150"/>
            <a:ext cx="3200400" cy="685800"/>
          </a:xfrm>
          <a:prstGeom prst="flowChartAlternateProcess">
            <a:avLst/>
          </a:prstGeom>
          <a:solidFill>
            <a:srgbClr val="FFFF99"/>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Problem Statement</a:t>
            </a:r>
          </a:p>
        </p:txBody>
      </p:sp>
      <p:cxnSp>
        <p:nvCxnSpPr>
          <p:cNvPr id="4107" name="AutoShape 10"/>
          <p:cNvCxnSpPr>
            <a:cxnSpLocks noChangeShapeType="1"/>
            <a:stCxn id="4106" idx="2"/>
            <a:endCxn id="4100" idx="0"/>
          </p:cNvCxnSpPr>
          <p:nvPr/>
        </p:nvCxnSpPr>
        <p:spPr bwMode="auto">
          <a:xfrm>
            <a:off x="6515100" y="1250950"/>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108" name="AutoShape 11"/>
          <p:cNvCxnSpPr>
            <a:cxnSpLocks noChangeShapeType="1"/>
            <a:stCxn id="4102" idx="2"/>
            <a:endCxn id="4103" idx="0"/>
          </p:cNvCxnSpPr>
          <p:nvPr/>
        </p:nvCxnSpPr>
        <p:spPr bwMode="auto">
          <a:xfrm>
            <a:off x="6515100" y="3271838"/>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109" name="AutoShape 12"/>
          <p:cNvCxnSpPr>
            <a:cxnSpLocks noChangeShapeType="1"/>
            <a:stCxn id="4103" idx="2"/>
            <a:endCxn id="4104" idx="0"/>
          </p:cNvCxnSpPr>
          <p:nvPr/>
        </p:nvCxnSpPr>
        <p:spPr bwMode="auto">
          <a:xfrm>
            <a:off x="6515100" y="4211638"/>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110" name="AutoShape 13"/>
          <p:cNvCxnSpPr>
            <a:cxnSpLocks noChangeShapeType="1"/>
            <a:stCxn id="4104" idx="2"/>
            <a:endCxn id="4105" idx="0"/>
          </p:cNvCxnSpPr>
          <p:nvPr/>
        </p:nvCxnSpPr>
        <p:spPr bwMode="auto">
          <a:xfrm>
            <a:off x="6515100" y="5246688"/>
            <a:ext cx="1588" cy="3111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a:xfrm>
            <a:off x="457200" y="274638"/>
            <a:ext cx="8229600" cy="1143000"/>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mtClean="0"/>
              <a:t>Catch the Bus!</a:t>
            </a:r>
          </a:p>
        </p:txBody>
      </p:sp>
      <p:sp>
        <p:nvSpPr>
          <p:cNvPr id="14339" name="Rectangle 2"/>
          <p:cNvSpPr>
            <a:spLocks noGrp="1" noChangeArrowheads="1"/>
          </p:cNvSpPr>
          <p:nvPr>
            <p:ph type="body" idx="1"/>
          </p:nvPr>
        </p:nvSpPr>
        <p:spPr>
          <a:xfrm>
            <a:off x="457200" y="1600200"/>
            <a:ext cx="8229600" cy="4916510"/>
          </a:xfrm>
        </p:spPr>
        <p:txBody>
          <a:bodyPr/>
          <a:lstStyle/>
          <a:p>
            <a:pPr algn="ctr" eaLnBrk="1" hangingPunct="1">
              <a:lnSpc>
                <a:spcPct val="80000"/>
              </a:lnSpc>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endParaRPr lang="en-US" altLang="en-US" sz="2400" u="sng" dirty="0" smtClean="0"/>
          </a:p>
          <a:p>
            <a:pPr algn="ctr" eaLnBrk="1" hangingPunct="1">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2800" dirty="0" smtClean="0"/>
              <a:t>Just as your car starts from an red light at an intersection, a city bus going 50.0 km/h passes you in the adjacent lane. You want to get ahead of the bus before the next stoplight which is two blocks away. Each block is 65.0 m long. The side streets are 10.0 m wide, while the main avenue you are driving on is 20.0 m wide. You increase your speed at a rate of 7.00 km/h each second. Will you make it?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228600"/>
            <a:ext cx="4114800" cy="1189038"/>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3600" smtClean="0"/>
              <a:t>A: Pictorial Rep.</a:t>
            </a:r>
          </a:p>
        </p:txBody>
      </p:sp>
      <p:sp>
        <p:nvSpPr>
          <p:cNvPr id="15364" name="Rectangle 3"/>
          <p:cNvSpPr>
            <a:spLocks noGrp="1" noChangeArrowheads="1"/>
          </p:cNvSpPr>
          <p:nvPr>
            <p:ph type="body" idx="1"/>
          </p:nvPr>
        </p:nvSpPr>
        <p:spPr>
          <a:xfrm>
            <a:off x="457200" y="1600200"/>
            <a:ext cx="4114800" cy="5029200"/>
          </a:xfrm>
        </p:spPr>
        <p:txBody>
          <a:bodyPr/>
          <a:lstStyle/>
          <a:p>
            <a:pPr marL="341313" indent="-341313" eaLnBrk="1" hangingPunct="1">
              <a:spcBef>
                <a:spcPct val="0"/>
              </a:spcBef>
              <a:buFont typeface="Times New Roman" pitchFamily="18" charset="0"/>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2300" dirty="0" smtClean="0"/>
              <a:t>Draw a clear diagram showing what’s happening</a:t>
            </a:r>
          </a:p>
          <a:p>
            <a:pPr marL="341313" indent="-341313" eaLnBrk="1" hangingPunct="1">
              <a:spcBef>
                <a:spcPct val="0"/>
              </a:spcBef>
              <a:buFont typeface="Times New Roman" pitchFamily="18" charset="0"/>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2300" dirty="0" smtClean="0"/>
              <a:t>Record measurements with uncertainty</a:t>
            </a:r>
          </a:p>
          <a:p>
            <a:pPr marL="341313" indent="-341313" eaLnBrk="1" hangingPunct="1">
              <a:spcBef>
                <a:spcPct val="0"/>
              </a:spcBef>
              <a:buFont typeface="Times New Roman" pitchFamily="18" charset="0"/>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2300" dirty="0" smtClean="0"/>
              <a:t>Label information &amp; unknowns</a:t>
            </a:r>
          </a:p>
          <a:p>
            <a:pPr marL="341313" indent="-341313" eaLnBrk="1" hangingPunct="1">
              <a:spcBef>
                <a:spcPct val="0"/>
              </a:spcBef>
              <a:buFont typeface="Times New Roman" pitchFamily="18" charset="0"/>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2300" dirty="0" smtClean="0"/>
              <a:t>Make conversions</a:t>
            </a:r>
          </a:p>
          <a:p>
            <a:pPr marL="341313" indent="-341313" eaLnBrk="1" hangingPunct="1">
              <a:spcBef>
                <a:spcPct val="0"/>
              </a:spcBef>
              <a:buFont typeface="Times New Roman" pitchFamily="18" charset="0"/>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2300" dirty="0" smtClean="0"/>
              <a:t>Indicate coordinate system and sign convention</a:t>
            </a:r>
          </a:p>
          <a:p>
            <a:pPr marL="341313" indent="-341313" eaLnBrk="1" hangingPunct="1">
              <a:spcBef>
                <a:spcPct val="0"/>
              </a:spcBef>
              <a:buFont typeface="Times New Roman" pitchFamily="18" charset="0"/>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2300" dirty="0" smtClean="0"/>
              <a:t>Describe events</a:t>
            </a:r>
          </a:p>
          <a:p>
            <a:pPr marL="341313" indent="-341313" eaLnBrk="1" hangingPunct="1">
              <a:spcBef>
                <a:spcPct val="0"/>
              </a:spcBef>
              <a:buFont typeface="Times New Roman" pitchFamily="18" charset="0"/>
              <a:buChar char="•"/>
              <a:tabLst>
                <a:tab pos="0" algn="l"/>
                <a:tab pos="112713" algn="l"/>
                <a:tab pos="569913" algn="l"/>
                <a:tab pos="1027113" algn="l"/>
                <a:tab pos="1484313" algn="l"/>
                <a:tab pos="1941513" algn="l"/>
                <a:tab pos="2398713" algn="l"/>
                <a:tab pos="2855913" algn="l"/>
                <a:tab pos="3313113" algn="l"/>
                <a:tab pos="3770313" algn="l"/>
                <a:tab pos="4227513" algn="l"/>
                <a:tab pos="4684713" algn="l"/>
                <a:tab pos="5141913" algn="l"/>
                <a:tab pos="5599113" algn="l"/>
                <a:tab pos="6056313" algn="l"/>
                <a:tab pos="6513513" algn="l"/>
                <a:tab pos="6970713" algn="l"/>
                <a:tab pos="7427913" algn="l"/>
                <a:tab pos="7885113" algn="l"/>
                <a:tab pos="8342313" algn="l"/>
                <a:tab pos="8799513" algn="l"/>
              </a:tabLst>
            </a:pPr>
            <a:r>
              <a:rPr lang="en-US" altLang="en-US" sz="2300" dirty="0" smtClean="0"/>
              <a:t>Create precise </a:t>
            </a:r>
            <a:r>
              <a:rPr lang="en-US" altLang="en-US" sz="2300" u="sng" dirty="0" smtClean="0"/>
              <a:t>physics</a:t>
            </a:r>
            <a:r>
              <a:rPr lang="en-US" altLang="en-US" sz="2300" dirty="0" smtClean="0"/>
              <a:t> question</a:t>
            </a:r>
          </a:p>
        </p:txBody>
      </p:sp>
      <p:sp>
        <p:nvSpPr>
          <p:cNvPr id="6148" name="Text Box 1"/>
          <p:cNvSpPr txBox="1">
            <a:spLocks noChangeArrowheads="1"/>
          </p:cNvSpPr>
          <p:nvPr/>
        </p:nvSpPr>
        <p:spPr bwMode="auto">
          <a:xfrm>
            <a:off x="4699000" y="228600"/>
            <a:ext cx="4343400" cy="6400800"/>
          </a:xfrm>
          <a:prstGeom prst="rect">
            <a:avLst/>
          </a:prstGeom>
          <a:solidFill>
            <a:srgbClr val="FFFFFF"/>
          </a:solidFill>
          <a:ln w="57240">
            <a:solidFill>
              <a:srgbClr val="000000"/>
            </a:solidFill>
            <a:miter lim="800000"/>
            <a:headEnd/>
            <a:tailEnd/>
          </a:ln>
        </p:spPr>
        <p:txBody>
          <a:bodyPr wrap="none" anchor="ctr"/>
          <a:lstStyle/>
          <a:p>
            <a:endParaRPr lang="en-US" altLang="en-US"/>
          </a:p>
        </p:txBody>
      </p:sp>
      <p:sp>
        <p:nvSpPr>
          <p:cNvPr id="6149" name="AutoShape 3"/>
          <p:cNvSpPr>
            <a:spLocks noChangeArrowheads="1"/>
          </p:cNvSpPr>
          <p:nvPr/>
        </p:nvSpPr>
        <p:spPr bwMode="auto">
          <a:xfrm>
            <a:off x="5270500" y="1600200"/>
            <a:ext cx="3200400" cy="649288"/>
          </a:xfrm>
          <a:prstGeom prst="flowChartProcess">
            <a:avLst/>
          </a:prstGeom>
          <a:solidFill>
            <a:srgbClr val="4CF24C"/>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A: Pictorial </a:t>
            </a:r>
          </a:p>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Representation</a:t>
            </a:r>
          </a:p>
        </p:txBody>
      </p:sp>
      <p:cxnSp>
        <p:nvCxnSpPr>
          <p:cNvPr id="6150" name="AutoShape 4"/>
          <p:cNvCxnSpPr>
            <a:cxnSpLocks noChangeShapeType="1"/>
            <a:stCxn id="6149" idx="2"/>
            <a:endCxn id="6151" idx="0"/>
          </p:cNvCxnSpPr>
          <p:nvPr/>
        </p:nvCxnSpPr>
        <p:spPr bwMode="auto">
          <a:xfrm>
            <a:off x="6870700" y="2249488"/>
            <a:ext cx="1588" cy="3365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6151" name="AutoShape 5"/>
          <p:cNvSpPr>
            <a:spLocks noChangeArrowheads="1"/>
          </p:cNvSpPr>
          <p:nvPr/>
        </p:nvSpPr>
        <p:spPr bwMode="auto">
          <a:xfrm>
            <a:off x="5270500" y="2586038"/>
            <a:ext cx="32004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B: Physics Rep.</a:t>
            </a:r>
          </a:p>
        </p:txBody>
      </p:sp>
      <p:sp>
        <p:nvSpPr>
          <p:cNvPr id="6152" name="AutoShape 6"/>
          <p:cNvSpPr>
            <a:spLocks noChangeArrowheads="1"/>
          </p:cNvSpPr>
          <p:nvPr/>
        </p:nvSpPr>
        <p:spPr bwMode="auto">
          <a:xfrm>
            <a:off x="5384800" y="3621088"/>
            <a:ext cx="2971800" cy="59055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C: Word Rep.</a:t>
            </a:r>
          </a:p>
        </p:txBody>
      </p:sp>
      <p:sp>
        <p:nvSpPr>
          <p:cNvPr id="6153" name="AutoShape 7"/>
          <p:cNvSpPr>
            <a:spLocks noChangeArrowheads="1"/>
          </p:cNvSpPr>
          <p:nvPr/>
        </p:nvSpPr>
        <p:spPr bwMode="auto">
          <a:xfrm>
            <a:off x="5384800" y="4560888"/>
            <a:ext cx="29718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D: Mathematical Rep.</a:t>
            </a:r>
          </a:p>
        </p:txBody>
      </p:sp>
      <p:sp>
        <p:nvSpPr>
          <p:cNvPr id="6154" name="AutoShape 8"/>
          <p:cNvSpPr>
            <a:spLocks noChangeArrowheads="1"/>
          </p:cNvSpPr>
          <p:nvPr/>
        </p:nvSpPr>
        <p:spPr bwMode="auto">
          <a:xfrm>
            <a:off x="5213350" y="5557838"/>
            <a:ext cx="33147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E: Evaluation</a:t>
            </a:r>
          </a:p>
        </p:txBody>
      </p:sp>
      <p:sp>
        <p:nvSpPr>
          <p:cNvPr id="6155" name="AutoShape 9"/>
          <p:cNvSpPr>
            <a:spLocks noChangeArrowheads="1"/>
          </p:cNvSpPr>
          <p:nvPr/>
        </p:nvSpPr>
        <p:spPr bwMode="auto">
          <a:xfrm>
            <a:off x="5270500" y="565150"/>
            <a:ext cx="3200400" cy="685800"/>
          </a:xfrm>
          <a:prstGeom prst="flowChartAlternateProcess">
            <a:avLst/>
          </a:prstGeom>
          <a:solidFill>
            <a:srgbClr val="FFFF99"/>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Problem Statement</a:t>
            </a:r>
          </a:p>
        </p:txBody>
      </p:sp>
      <p:cxnSp>
        <p:nvCxnSpPr>
          <p:cNvPr id="6156" name="AutoShape 10"/>
          <p:cNvCxnSpPr>
            <a:cxnSpLocks noChangeShapeType="1"/>
            <a:stCxn id="6155" idx="2"/>
            <a:endCxn id="6149" idx="0"/>
          </p:cNvCxnSpPr>
          <p:nvPr/>
        </p:nvCxnSpPr>
        <p:spPr bwMode="auto">
          <a:xfrm>
            <a:off x="6870700" y="1250950"/>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157" name="AutoShape 11"/>
          <p:cNvCxnSpPr>
            <a:cxnSpLocks noChangeShapeType="1"/>
            <a:stCxn id="6151" idx="2"/>
            <a:endCxn id="6152" idx="0"/>
          </p:cNvCxnSpPr>
          <p:nvPr/>
        </p:nvCxnSpPr>
        <p:spPr bwMode="auto">
          <a:xfrm>
            <a:off x="6870700" y="3271838"/>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158" name="AutoShape 12"/>
          <p:cNvCxnSpPr>
            <a:cxnSpLocks noChangeShapeType="1"/>
            <a:stCxn id="6152" idx="2"/>
            <a:endCxn id="6153" idx="0"/>
          </p:cNvCxnSpPr>
          <p:nvPr/>
        </p:nvCxnSpPr>
        <p:spPr bwMode="auto">
          <a:xfrm>
            <a:off x="6870700" y="4211638"/>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159" name="AutoShape 13"/>
          <p:cNvCxnSpPr>
            <a:cxnSpLocks noChangeShapeType="1"/>
            <a:stCxn id="6153" idx="2"/>
            <a:endCxn id="6154" idx="0"/>
          </p:cNvCxnSpPr>
          <p:nvPr/>
        </p:nvCxnSpPr>
        <p:spPr bwMode="auto">
          <a:xfrm>
            <a:off x="6870700" y="5246688"/>
            <a:ext cx="1588" cy="3111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 name="Rounded Rectangle 2"/>
          <p:cNvSpPr/>
          <p:nvPr/>
        </p:nvSpPr>
        <p:spPr bwMode="auto">
          <a:xfrm>
            <a:off x="759852" y="2717443"/>
            <a:ext cx="3438659" cy="711558"/>
          </a:xfrm>
          <a:prstGeom prst="roundRect">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en-CA" sz="1800" b="0" i="0" u="none" strike="noStrike" cap="none" normalizeH="0" baseline="0" smtClean="0">
              <a:ln>
                <a:noFill/>
              </a:ln>
              <a:solidFill>
                <a:schemeClr val="bg1"/>
              </a:solidFill>
              <a:effectLst/>
              <a:latin typeface="Arial" charset="0"/>
              <a:cs typeface="Arial" charset="0"/>
            </a:endParaRPr>
          </a:p>
        </p:txBody>
      </p:sp>
      <p:sp>
        <p:nvSpPr>
          <p:cNvPr id="18" name="Rounded Rectangle 17"/>
          <p:cNvSpPr/>
          <p:nvPr/>
        </p:nvSpPr>
        <p:spPr bwMode="auto">
          <a:xfrm>
            <a:off x="759853" y="5836343"/>
            <a:ext cx="3671194" cy="793057"/>
          </a:xfrm>
          <a:prstGeom prst="roundRect">
            <a:avLst/>
          </a:prstGeom>
          <a:noFill/>
          <a:ln w="76200" cap="flat" cmpd="sng" algn="ctr">
            <a:solidFill>
              <a:srgbClr val="4CF24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en-CA" sz="1800" b="0" i="0" u="none" strike="noStrike" cap="none" normalizeH="0" baseline="0" smtClean="0">
              <a:ln>
                <a:noFill/>
              </a:ln>
              <a:solidFill>
                <a:schemeClr val="bg1"/>
              </a:solidFill>
              <a:effectLst/>
              <a:latin typeface="Arial" charset="0"/>
              <a:cs typeface="Arial" charset="0"/>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Choice of Events</a:t>
            </a:r>
            <a:endParaRPr lang="en-CA" dirty="0"/>
          </a:p>
        </p:txBody>
      </p:sp>
      <p:sp>
        <p:nvSpPr>
          <p:cNvPr id="3" name="Content Placeholder 2"/>
          <p:cNvSpPr>
            <a:spLocks noGrp="1"/>
          </p:cNvSpPr>
          <p:nvPr>
            <p:ph idx="1"/>
          </p:nvPr>
        </p:nvSpPr>
        <p:spPr/>
        <p:txBody>
          <a:bodyPr/>
          <a:lstStyle/>
          <a:p>
            <a:r>
              <a:rPr lang="en-CA" sz="3600" dirty="0" smtClean="0"/>
              <a:t>A: Bus reaches stoplight</a:t>
            </a:r>
          </a:p>
          <a:p>
            <a:r>
              <a:rPr lang="en-CA" sz="3600" dirty="0" smtClean="0"/>
              <a:t>B: Car reaches stoplight</a:t>
            </a:r>
          </a:p>
          <a:p>
            <a:r>
              <a:rPr lang="en-CA" sz="3600" dirty="0" smtClean="0"/>
              <a:t>C: Both!</a:t>
            </a:r>
            <a:endParaRPr lang="en-CA" sz="3600" dirty="0"/>
          </a:p>
        </p:txBody>
      </p:sp>
    </p:spTree>
    <p:extLst>
      <p:ext uri="{BB962C8B-B14F-4D97-AF65-F5344CB8AC3E}">
        <p14:creationId xmlns:p14="http://schemas.microsoft.com/office/powerpoint/2010/main" val="7959048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Displacement to stoplight</a:t>
            </a:r>
            <a:endParaRPr lang="en-CA" dirty="0"/>
          </a:p>
        </p:txBody>
      </p:sp>
      <p:sp>
        <p:nvSpPr>
          <p:cNvPr id="3" name="Content Placeholder 2"/>
          <p:cNvSpPr>
            <a:spLocks noGrp="1"/>
          </p:cNvSpPr>
          <p:nvPr>
            <p:ph idx="1"/>
          </p:nvPr>
        </p:nvSpPr>
        <p:spPr/>
        <p:txBody>
          <a:bodyPr/>
          <a:lstStyle/>
          <a:p>
            <a:r>
              <a:rPr lang="en-CA" sz="3600" dirty="0" smtClean="0"/>
              <a:t>A: 65 m</a:t>
            </a:r>
          </a:p>
          <a:p>
            <a:r>
              <a:rPr lang="en-CA" sz="3600" dirty="0" smtClean="0"/>
              <a:t>B: 130 m</a:t>
            </a:r>
          </a:p>
          <a:p>
            <a:r>
              <a:rPr lang="en-CA" sz="3600" dirty="0" smtClean="0"/>
              <a:t>C: 140 m</a:t>
            </a:r>
          </a:p>
          <a:p>
            <a:r>
              <a:rPr lang="en-CA" sz="3600" dirty="0" smtClean="0"/>
              <a:t>D: 150 m</a:t>
            </a:r>
          </a:p>
          <a:p>
            <a:r>
              <a:rPr lang="en-CA" sz="3600" dirty="0" smtClean="0"/>
              <a:t>E: 160 m</a:t>
            </a:r>
            <a:endParaRPr lang="en-CA" sz="3600" dirty="0"/>
          </a:p>
        </p:txBody>
      </p:sp>
    </p:spTree>
    <p:extLst>
      <p:ext uri="{BB962C8B-B14F-4D97-AF65-F5344CB8AC3E}">
        <p14:creationId xmlns:p14="http://schemas.microsoft.com/office/powerpoint/2010/main" val="3158123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501650" y="309563"/>
            <a:ext cx="8223250" cy="6324600"/>
          </a:xfrm>
        </p:spPr>
        <p:txBody>
          <a:bodyPr/>
          <a:lstStyle/>
          <a:p>
            <a:pPr marL="514350" indent="-514350" eaLnBrk="1" hangingPunct="1">
              <a:buFont typeface="Times New Roman" pitchFamily="18" charset="0"/>
              <a:buAutoNum type="alphaUcPeriod"/>
            </a:pPr>
            <a:r>
              <a:rPr lang="en-US" altLang="en-US" u="sng" smtClean="0"/>
              <a:t>Pictorial Representation</a:t>
            </a:r>
          </a:p>
          <a:p>
            <a:pPr marL="514350" indent="-514350" eaLnBrk="1" hangingPunct="1"/>
            <a:endParaRPr lang="en-US" altLang="en-US" b="0" smtClean="0"/>
          </a:p>
          <a:p>
            <a:pPr marL="514350" indent="-514350" eaLnBrk="1" hangingPunct="1"/>
            <a:endParaRPr lang="en-US" altLang="en-US" b="0" smtClean="0"/>
          </a:p>
          <a:p>
            <a:pPr marL="514350" indent="-514350" eaLnBrk="1" hangingPunct="1"/>
            <a:endParaRPr lang="en-US" altLang="en-US" b="0" smtClean="0"/>
          </a:p>
          <a:p>
            <a:pPr marL="514350" indent="-514350" eaLnBrk="1" hangingPunct="1"/>
            <a:endParaRPr lang="en-US" altLang="en-US" b="0" smtClean="0"/>
          </a:p>
          <a:p>
            <a:pPr marL="514350" indent="-514350" eaLnBrk="1" hangingPunct="1"/>
            <a:endParaRPr lang="en-US" altLang="en-US" sz="1800" b="0" smtClean="0"/>
          </a:p>
          <a:p>
            <a:pPr marL="514350" indent="-514350" eaLnBrk="1" hangingPunct="1"/>
            <a:endParaRPr lang="en-US" altLang="en-US" sz="1800" b="0" smtClean="0"/>
          </a:p>
        </p:txBody>
      </p:sp>
      <p:sp>
        <p:nvSpPr>
          <p:cNvPr id="7171" name="Freeform 24"/>
          <p:cNvSpPr>
            <a:spLocks/>
          </p:cNvSpPr>
          <p:nvPr/>
        </p:nvSpPr>
        <p:spPr bwMode="auto">
          <a:xfrm>
            <a:off x="1192213" y="3551238"/>
            <a:ext cx="636587" cy="679450"/>
          </a:xfrm>
          <a:custGeom>
            <a:avLst/>
            <a:gdLst>
              <a:gd name="T0" fmla="*/ 0 w 401"/>
              <a:gd name="T1" fmla="*/ 0 h 428"/>
              <a:gd name="T2" fmla="*/ 636587 w 401"/>
              <a:gd name="T3" fmla="*/ 0 h 428"/>
              <a:gd name="T4" fmla="*/ 636587 w 401"/>
              <a:gd name="T5" fmla="*/ 679450 h 428"/>
              <a:gd name="T6" fmla="*/ 0 60000 65536"/>
              <a:gd name="T7" fmla="*/ 0 60000 65536"/>
              <a:gd name="T8" fmla="*/ 0 60000 65536"/>
            </a:gdLst>
            <a:ahLst/>
            <a:cxnLst>
              <a:cxn ang="T6">
                <a:pos x="T0" y="T1"/>
              </a:cxn>
              <a:cxn ang="T7">
                <a:pos x="T2" y="T3"/>
              </a:cxn>
              <a:cxn ang="T8">
                <a:pos x="T4" y="T5"/>
              </a:cxn>
            </a:cxnLst>
            <a:rect l="0" t="0" r="r" b="b"/>
            <a:pathLst>
              <a:path w="401" h="428">
                <a:moveTo>
                  <a:pt x="0" y="0"/>
                </a:moveTo>
                <a:lnTo>
                  <a:pt x="401" y="0"/>
                </a:lnTo>
                <a:lnTo>
                  <a:pt x="401" y="428"/>
                </a:lnTo>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7172" name="Freeform 25"/>
          <p:cNvSpPr>
            <a:spLocks/>
          </p:cNvSpPr>
          <p:nvPr/>
        </p:nvSpPr>
        <p:spPr bwMode="auto">
          <a:xfrm>
            <a:off x="2549525" y="3524250"/>
            <a:ext cx="2479675" cy="692150"/>
          </a:xfrm>
          <a:custGeom>
            <a:avLst/>
            <a:gdLst>
              <a:gd name="T0" fmla="*/ 0 w 1562"/>
              <a:gd name="T1" fmla="*/ 692150 h 436"/>
              <a:gd name="T2" fmla="*/ 0 w 1562"/>
              <a:gd name="T3" fmla="*/ 0 h 436"/>
              <a:gd name="T4" fmla="*/ 2479675 w 1562"/>
              <a:gd name="T5" fmla="*/ 0 h 436"/>
              <a:gd name="T6" fmla="*/ 2479675 w 1562"/>
              <a:gd name="T7" fmla="*/ 671513 h 4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62" h="436">
                <a:moveTo>
                  <a:pt x="0" y="436"/>
                </a:moveTo>
                <a:lnTo>
                  <a:pt x="0" y="0"/>
                </a:lnTo>
                <a:lnTo>
                  <a:pt x="1562" y="0"/>
                </a:lnTo>
                <a:lnTo>
                  <a:pt x="1562" y="423"/>
                </a:lnTo>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7173" name="Freeform 26"/>
          <p:cNvSpPr>
            <a:spLocks/>
          </p:cNvSpPr>
          <p:nvPr/>
        </p:nvSpPr>
        <p:spPr bwMode="auto">
          <a:xfrm>
            <a:off x="5764213" y="3524250"/>
            <a:ext cx="2479675" cy="692150"/>
          </a:xfrm>
          <a:custGeom>
            <a:avLst/>
            <a:gdLst>
              <a:gd name="T0" fmla="*/ 0 w 1562"/>
              <a:gd name="T1" fmla="*/ 692150 h 436"/>
              <a:gd name="T2" fmla="*/ 0 w 1562"/>
              <a:gd name="T3" fmla="*/ 0 h 436"/>
              <a:gd name="T4" fmla="*/ 2479675 w 1562"/>
              <a:gd name="T5" fmla="*/ 0 h 436"/>
              <a:gd name="T6" fmla="*/ 2478088 w 1562"/>
              <a:gd name="T7" fmla="*/ 644525 h 4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62" h="436">
                <a:moveTo>
                  <a:pt x="0" y="436"/>
                </a:moveTo>
                <a:lnTo>
                  <a:pt x="0" y="0"/>
                </a:lnTo>
                <a:lnTo>
                  <a:pt x="1562" y="0"/>
                </a:lnTo>
                <a:lnTo>
                  <a:pt x="1561" y="406"/>
                </a:lnTo>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7174" name="Line 27"/>
          <p:cNvSpPr>
            <a:spLocks noChangeShapeType="1"/>
          </p:cNvSpPr>
          <p:nvPr/>
        </p:nvSpPr>
        <p:spPr bwMode="auto">
          <a:xfrm>
            <a:off x="1838325" y="1614488"/>
            <a:ext cx="0" cy="277495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7175" name="Line 28"/>
          <p:cNvSpPr>
            <a:spLocks noChangeShapeType="1"/>
          </p:cNvSpPr>
          <p:nvPr/>
        </p:nvSpPr>
        <p:spPr bwMode="auto">
          <a:xfrm>
            <a:off x="8253413" y="1519238"/>
            <a:ext cx="0" cy="28416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7176" name="Text Box 29"/>
          <p:cNvSpPr txBox="1">
            <a:spLocks noChangeArrowheads="1"/>
          </p:cNvSpPr>
          <p:nvPr/>
        </p:nvSpPr>
        <p:spPr bwMode="auto">
          <a:xfrm>
            <a:off x="750888" y="2012950"/>
            <a:ext cx="1066800" cy="3762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tx1"/>
                </a:solidFill>
              </a:rPr>
              <a:t>Bus</a:t>
            </a:r>
            <a:endParaRPr lang="en-CA" altLang="en-US" b="1">
              <a:solidFill>
                <a:schemeClr val="tx1"/>
              </a:solidFill>
            </a:endParaRPr>
          </a:p>
        </p:txBody>
      </p:sp>
      <p:sp>
        <p:nvSpPr>
          <p:cNvPr id="7177" name="Text Box 30"/>
          <p:cNvSpPr txBox="1">
            <a:spLocks noChangeArrowheads="1"/>
          </p:cNvSpPr>
          <p:nvPr/>
        </p:nvSpPr>
        <p:spPr bwMode="auto">
          <a:xfrm>
            <a:off x="974725" y="2774950"/>
            <a:ext cx="846138" cy="3762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tx1"/>
                </a:solidFill>
              </a:rPr>
              <a:t>Car</a:t>
            </a:r>
            <a:endParaRPr lang="en-CA" altLang="en-US" b="1">
              <a:solidFill>
                <a:schemeClr val="tx1"/>
              </a:solidFill>
            </a:endParaRPr>
          </a:p>
        </p:txBody>
      </p:sp>
      <p:sp>
        <p:nvSpPr>
          <p:cNvPr id="7178" name="Text Box 31"/>
          <p:cNvSpPr txBox="1">
            <a:spLocks noChangeArrowheads="1"/>
          </p:cNvSpPr>
          <p:nvPr/>
        </p:nvSpPr>
        <p:spPr bwMode="auto">
          <a:xfrm>
            <a:off x="1954213" y="2463800"/>
            <a:ext cx="4600575" cy="3667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i="1">
                <a:solidFill>
                  <a:schemeClr val="tx1"/>
                </a:solidFill>
              </a:rPr>
              <a:t>V</a:t>
            </a:r>
            <a:r>
              <a:rPr lang="en-US" altLang="en-US" b="1" baseline="-25000">
                <a:solidFill>
                  <a:schemeClr val="tx1"/>
                </a:solidFill>
              </a:rPr>
              <a:t>c1</a:t>
            </a:r>
            <a:r>
              <a:rPr lang="en-US" altLang="en-US" b="1">
                <a:solidFill>
                  <a:schemeClr val="tx1"/>
                </a:solidFill>
              </a:rPr>
              <a:t> = 0, </a:t>
            </a:r>
            <a:r>
              <a:rPr lang="en-US" altLang="en-US" b="1" i="1">
                <a:solidFill>
                  <a:schemeClr val="tx1"/>
                </a:solidFill>
              </a:rPr>
              <a:t>a</a:t>
            </a:r>
            <a:r>
              <a:rPr lang="en-US" altLang="en-US" b="1" baseline="-25000">
                <a:solidFill>
                  <a:schemeClr val="tx1"/>
                </a:solidFill>
              </a:rPr>
              <a:t>c</a:t>
            </a:r>
            <a:r>
              <a:rPr lang="en-US" altLang="en-US" b="1">
                <a:solidFill>
                  <a:schemeClr val="tx1"/>
                </a:solidFill>
              </a:rPr>
              <a:t> = 7.00 (km/h)/s = 1.944 m/s</a:t>
            </a:r>
            <a:r>
              <a:rPr lang="en-US" altLang="en-US" b="1" baseline="30000">
                <a:solidFill>
                  <a:schemeClr val="tx1"/>
                </a:solidFill>
              </a:rPr>
              <a:t>2</a:t>
            </a:r>
            <a:endParaRPr lang="en-CA" altLang="en-US" b="1">
              <a:solidFill>
                <a:schemeClr val="tx1"/>
              </a:solidFill>
            </a:endParaRPr>
          </a:p>
        </p:txBody>
      </p:sp>
      <p:sp>
        <p:nvSpPr>
          <p:cNvPr id="7179" name="Text Box 32"/>
          <p:cNvSpPr txBox="1">
            <a:spLocks noChangeArrowheads="1"/>
          </p:cNvSpPr>
          <p:nvPr/>
        </p:nvSpPr>
        <p:spPr bwMode="auto">
          <a:xfrm>
            <a:off x="1866900" y="1633538"/>
            <a:ext cx="3360738" cy="366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i="1">
                <a:solidFill>
                  <a:schemeClr val="tx1"/>
                </a:solidFill>
              </a:rPr>
              <a:t>V</a:t>
            </a:r>
            <a:r>
              <a:rPr lang="en-US" altLang="en-US" b="1" baseline="-25000">
                <a:solidFill>
                  <a:schemeClr val="tx1"/>
                </a:solidFill>
              </a:rPr>
              <a:t>b</a:t>
            </a:r>
            <a:r>
              <a:rPr lang="en-US" altLang="en-US" b="1">
                <a:solidFill>
                  <a:schemeClr val="tx1"/>
                </a:solidFill>
              </a:rPr>
              <a:t> = 50.0 km/h = 13.89 m/s</a:t>
            </a:r>
            <a:endParaRPr lang="en-US" altLang="en-US" b="1">
              <a:solidFill>
                <a:schemeClr val="tx1"/>
              </a:solidFill>
              <a:sym typeface="Symbol" pitchFamily="18" charset="2"/>
            </a:endParaRPr>
          </a:p>
        </p:txBody>
      </p:sp>
      <p:sp>
        <p:nvSpPr>
          <p:cNvPr id="7180" name="Line 33"/>
          <p:cNvSpPr>
            <a:spLocks noChangeShapeType="1"/>
          </p:cNvSpPr>
          <p:nvPr/>
        </p:nvSpPr>
        <p:spPr bwMode="auto">
          <a:xfrm>
            <a:off x="1855788" y="1549400"/>
            <a:ext cx="627697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7181" name="Text Box 34"/>
          <p:cNvSpPr txBox="1">
            <a:spLocks noChangeArrowheads="1"/>
          </p:cNvSpPr>
          <p:nvPr/>
        </p:nvSpPr>
        <p:spPr bwMode="auto">
          <a:xfrm>
            <a:off x="4100513" y="1204913"/>
            <a:ext cx="2446337" cy="366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b="1" dirty="0">
                <a:solidFill>
                  <a:schemeClr val="tx1"/>
                </a:solidFill>
                <a:sym typeface="Symbol" pitchFamily="18" charset="2"/>
              </a:rPr>
              <a:t></a:t>
            </a:r>
            <a:r>
              <a:rPr lang="en-US" altLang="en-US" b="1" i="1" dirty="0" err="1">
                <a:solidFill>
                  <a:schemeClr val="tx1"/>
                </a:solidFill>
                <a:sym typeface="Symbol" pitchFamily="18" charset="2"/>
              </a:rPr>
              <a:t>x</a:t>
            </a:r>
            <a:r>
              <a:rPr lang="en-US" altLang="en-US" b="1" baseline="-25000" dirty="0" err="1">
                <a:solidFill>
                  <a:schemeClr val="tx1"/>
                </a:solidFill>
                <a:sym typeface="Symbol" pitchFamily="18" charset="2"/>
              </a:rPr>
              <a:t>b</a:t>
            </a:r>
            <a:r>
              <a:rPr lang="en-US" altLang="en-US" b="1" dirty="0">
                <a:solidFill>
                  <a:schemeClr val="tx1"/>
                </a:solidFill>
                <a:sym typeface="Symbol" pitchFamily="18" charset="2"/>
              </a:rPr>
              <a:t> = 150 </a:t>
            </a:r>
            <a:r>
              <a:rPr lang="en-US" altLang="en-US" b="1" dirty="0" smtClean="0">
                <a:solidFill>
                  <a:schemeClr val="tx1"/>
                </a:solidFill>
                <a:sym typeface="Symbol" pitchFamily="18" charset="2"/>
              </a:rPr>
              <a:t>m ± 5 m</a:t>
            </a:r>
            <a:endParaRPr lang="en-CA" altLang="en-US" b="1" dirty="0">
              <a:solidFill>
                <a:schemeClr val="tx1"/>
              </a:solidFill>
              <a:sym typeface="Symbol" pitchFamily="18" charset="2"/>
            </a:endParaRPr>
          </a:p>
        </p:txBody>
      </p:sp>
      <p:sp>
        <p:nvSpPr>
          <p:cNvPr id="7182" name="Line 35"/>
          <p:cNvSpPr>
            <a:spLocks noChangeShapeType="1"/>
          </p:cNvSpPr>
          <p:nvPr/>
        </p:nvSpPr>
        <p:spPr bwMode="auto">
          <a:xfrm>
            <a:off x="2259013" y="1087438"/>
            <a:ext cx="115093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7183" name="Text Box 36"/>
          <p:cNvSpPr txBox="1">
            <a:spLocks noChangeArrowheads="1"/>
          </p:cNvSpPr>
          <p:nvPr/>
        </p:nvSpPr>
        <p:spPr bwMode="auto">
          <a:xfrm>
            <a:off x="3433763" y="892175"/>
            <a:ext cx="581025" cy="3968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a:solidFill>
                  <a:schemeClr val="tx1"/>
                </a:solidFill>
              </a:rPr>
              <a:t>+ </a:t>
            </a:r>
            <a:r>
              <a:rPr lang="en-US" altLang="en-US" sz="2000" b="1" i="1">
                <a:solidFill>
                  <a:schemeClr val="tx1"/>
                </a:solidFill>
              </a:rPr>
              <a:t>x</a:t>
            </a:r>
            <a:endParaRPr lang="en-CA" altLang="en-US" sz="2000" b="1" i="1">
              <a:solidFill>
                <a:schemeClr val="tx1"/>
              </a:solidFill>
            </a:endParaRPr>
          </a:p>
        </p:txBody>
      </p:sp>
      <p:sp>
        <p:nvSpPr>
          <p:cNvPr id="7184" name="Text Box 37"/>
          <p:cNvSpPr txBox="1">
            <a:spLocks noChangeArrowheads="1"/>
          </p:cNvSpPr>
          <p:nvPr/>
        </p:nvSpPr>
        <p:spPr bwMode="auto">
          <a:xfrm>
            <a:off x="7151688" y="1887538"/>
            <a:ext cx="1066800" cy="376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tx1"/>
                </a:solidFill>
              </a:rPr>
              <a:t>Bus</a:t>
            </a:r>
            <a:endParaRPr lang="en-CA" altLang="en-US" b="1">
              <a:solidFill>
                <a:schemeClr val="tx1"/>
              </a:solidFill>
            </a:endParaRPr>
          </a:p>
        </p:txBody>
      </p:sp>
      <p:sp>
        <p:nvSpPr>
          <p:cNvPr id="7185" name="Text Box 38"/>
          <p:cNvSpPr txBox="1">
            <a:spLocks noChangeArrowheads="1"/>
          </p:cNvSpPr>
          <p:nvPr/>
        </p:nvSpPr>
        <p:spPr bwMode="auto">
          <a:xfrm>
            <a:off x="6986588" y="2751138"/>
            <a:ext cx="846137" cy="376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tx1"/>
                </a:solidFill>
              </a:rPr>
              <a:t>Car ?</a:t>
            </a:r>
            <a:endParaRPr lang="en-CA" altLang="en-US" b="1">
              <a:solidFill>
                <a:schemeClr val="tx1"/>
              </a:solidFill>
            </a:endParaRPr>
          </a:p>
        </p:txBody>
      </p:sp>
      <p:sp>
        <p:nvSpPr>
          <p:cNvPr id="7186" name="Text Box 39"/>
          <p:cNvSpPr txBox="1">
            <a:spLocks noChangeArrowheads="1"/>
          </p:cNvSpPr>
          <p:nvPr/>
        </p:nvSpPr>
        <p:spPr bwMode="auto">
          <a:xfrm>
            <a:off x="6902450" y="3133725"/>
            <a:ext cx="1704975" cy="3667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CA" altLang="en-US" b="1">
                <a:solidFill>
                  <a:schemeClr val="tx1"/>
                </a:solidFill>
                <a:sym typeface="Symbol" pitchFamily="18" charset="2"/>
              </a:rPr>
              <a:t></a:t>
            </a:r>
            <a:r>
              <a:rPr lang="en-CA" altLang="en-US" b="1" i="1">
                <a:solidFill>
                  <a:schemeClr val="tx1"/>
                </a:solidFill>
                <a:sym typeface="Symbol" pitchFamily="18" charset="2"/>
              </a:rPr>
              <a:t>x</a:t>
            </a:r>
            <a:r>
              <a:rPr lang="en-CA" altLang="en-US" b="1" baseline="-25000">
                <a:solidFill>
                  <a:schemeClr val="tx1"/>
                </a:solidFill>
                <a:sym typeface="Symbol" pitchFamily="18" charset="2"/>
              </a:rPr>
              <a:t>c</a:t>
            </a:r>
            <a:r>
              <a:rPr lang="en-CA" altLang="en-US" b="1">
                <a:solidFill>
                  <a:schemeClr val="tx1"/>
                </a:solidFill>
                <a:sym typeface="Symbol" pitchFamily="18" charset="2"/>
              </a:rPr>
              <a:t> = ?</a:t>
            </a:r>
          </a:p>
        </p:txBody>
      </p:sp>
      <p:sp>
        <p:nvSpPr>
          <p:cNvPr id="7187" name="Text Box 40"/>
          <p:cNvSpPr txBox="1">
            <a:spLocks noChangeArrowheads="1"/>
          </p:cNvSpPr>
          <p:nvPr/>
        </p:nvSpPr>
        <p:spPr bwMode="auto">
          <a:xfrm>
            <a:off x="1473200" y="4383088"/>
            <a:ext cx="2001838" cy="6413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b="1">
                <a:solidFill>
                  <a:schemeClr val="tx1"/>
                </a:solidFill>
              </a:rPr>
              <a:t>(1) Bus passes car at rest</a:t>
            </a:r>
            <a:endParaRPr lang="en-CA" altLang="en-US" b="1">
              <a:solidFill>
                <a:schemeClr val="tx1"/>
              </a:solidFill>
            </a:endParaRPr>
          </a:p>
        </p:txBody>
      </p:sp>
      <p:sp>
        <p:nvSpPr>
          <p:cNvPr id="7188" name="Text Box 41"/>
          <p:cNvSpPr txBox="1">
            <a:spLocks noChangeArrowheads="1"/>
          </p:cNvSpPr>
          <p:nvPr/>
        </p:nvSpPr>
        <p:spPr bwMode="auto">
          <a:xfrm>
            <a:off x="4986338" y="1614488"/>
            <a:ext cx="847725" cy="3667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i="1">
                <a:solidFill>
                  <a:schemeClr val="tx1"/>
                </a:solidFill>
              </a:rPr>
              <a:t>a</a:t>
            </a:r>
            <a:r>
              <a:rPr lang="en-US" altLang="en-US" b="1" baseline="-25000">
                <a:solidFill>
                  <a:schemeClr val="tx1"/>
                </a:solidFill>
              </a:rPr>
              <a:t>b</a:t>
            </a:r>
            <a:r>
              <a:rPr lang="en-US" altLang="en-US" b="1">
                <a:solidFill>
                  <a:schemeClr val="tx1"/>
                </a:solidFill>
              </a:rPr>
              <a:t> = 0</a:t>
            </a:r>
            <a:endParaRPr lang="en-CA" altLang="en-US" b="1">
              <a:solidFill>
                <a:schemeClr val="tx1"/>
              </a:solidFill>
            </a:endParaRPr>
          </a:p>
        </p:txBody>
      </p:sp>
      <p:sp>
        <p:nvSpPr>
          <p:cNvPr id="7189" name="Rectangle 42"/>
          <p:cNvSpPr>
            <a:spLocks noChangeArrowheads="1"/>
          </p:cNvSpPr>
          <p:nvPr/>
        </p:nvSpPr>
        <p:spPr bwMode="auto">
          <a:xfrm>
            <a:off x="1195388" y="3549650"/>
            <a:ext cx="633412" cy="685800"/>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p>
        </p:txBody>
      </p:sp>
      <p:sp>
        <p:nvSpPr>
          <p:cNvPr id="7190" name="Text Box 46"/>
          <p:cNvSpPr txBox="1">
            <a:spLocks noChangeArrowheads="1"/>
          </p:cNvSpPr>
          <p:nvPr/>
        </p:nvSpPr>
        <p:spPr bwMode="auto">
          <a:xfrm>
            <a:off x="6546850" y="4286250"/>
            <a:ext cx="1973263" cy="6413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b="1">
                <a:solidFill>
                  <a:schemeClr val="tx1"/>
                </a:solidFill>
              </a:rPr>
              <a:t>Bus reaches (2)</a:t>
            </a:r>
            <a:r>
              <a:rPr lang="en-US" altLang="en-US"/>
              <a:t>  </a:t>
            </a:r>
            <a:r>
              <a:rPr lang="en-US" altLang="en-US" b="1">
                <a:solidFill>
                  <a:schemeClr val="tx1"/>
                </a:solidFill>
              </a:rPr>
              <a:t>next</a:t>
            </a:r>
            <a:r>
              <a:rPr lang="en-US" altLang="en-US"/>
              <a:t> </a:t>
            </a:r>
            <a:r>
              <a:rPr lang="en-US" altLang="en-US" b="1">
                <a:solidFill>
                  <a:schemeClr val="tx1"/>
                </a:solidFill>
              </a:rPr>
              <a:t>stop light</a:t>
            </a:r>
            <a:endParaRPr lang="en-CA" altLang="en-US" b="1">
              <a:solidFill>
                <a:schemeClr val="tx1"/>
              </a:solidFill>
            </a:endParaRPr>
          </a:p>
        </p:txBody>
      </p:sp>
      <p:sp>
        <p:nvSpPr>
          <p:cNvPr id="7191" name="Text Box 47"/>
          <p:cNvSpPr txBox="1">
            <a:spLocks noChangeArrowheads="1"/>
          </p:cNvSpPr>
          <p:nvPr/>
        </p:nvSpPr>
        <p:spPr bwMode="auto">
          <a:xfrm>
            <a:off x="819150" y="5199063"/>
            <a:ext cx="7558088" cy="6413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rgbClr val="000000"/>
                </a:solidFill>
              </a:rPr>
              <a:t>Is the displacement of the car greater than the displacement of the bus when the bus passes the stoplight?</a:t>
            </a:r>
            <a:endParaRPr lang="en-CA" altLang="en-US" b="1">
              <a:solidFill>
                <a:srgbClr val="000000"/>
              </a:solidFill>
            </a:endParaRPr>
          </a:p>
        </p:txBody>
      </p:sp>
      <p:sp>
        <p:nvSpPr>
          <p:cNvPr id="2" name="Rounded Rectangle 1"/>
          <p:cNvSpPr/>
          <p:nvPr/>
        </p:nvSpPr>
        <p:spPr bwMode="auto">
          <a:xfrm>
            <a:off x="750888" y="5024438"/>
            <a:ext cx="7626350" cy="1046162"/>
          </a:xfrm>
          <a:prstGeom prst="roundRect">
            <a:avLst/>
          </a:prstGeom>
          <a:noFill/>
          <a:ln w="76200" cap="flat" cmpd="sng" algn="ctr">
            <a:solidFill>
              <a:srgbClr val="4CF24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en-CA" sz="1800" b="0" i="0" u="none" strike="noStrike" cap="none" normalizeH="0" baseline="0" smtClean="0">
              <a:ln>
                <a:noFill/>
              </a:ln>
              <a:solidFill>
                <a:schemeClr val="bg1"/>
              </a:solidFill>
              <a:effectLst/>
              <a:latin typeface="Arial" charset="0"/>
              <a:cs typeface="Arial" charset="0"/>
            </a:endParaRPr>
          </a:p>
        </p:txBody>
      </p:sp>
      <p:sp>
        <p:nvSpPr>
          <p:cNvPr id="25" name="Rounded Rectangle 24"/>
          <p:cNvSpPr/>
          <p:nvPr/>
        </p:nvSpPr>
        <p:spPr bwMode="auto">
          <a:xfrm>
            <a:off x="4100513" y="1204912"/>
            <a:ext cx="2209800" cy="428625"/>
          </a:xfrm>
          <a:prstGeom prst="roundRect">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en-CA" sz="1800" b="0" i="0" u="none" strike="noStrike" cap="none" normalizeH="0" baseline="0" smtClean="0">
              <a:ln>
                <a:noFill/>
              </a:ln>
              <a:solidFill>
                <a:schemeClr val="bg1"/>
              </a:solidFill>
              <a:effectLst/>
              <a:latin typeface="Arial" charset="0"/>
              <a:cs typeface="Arial" charset="0"/>
            </a:endParaRPr>
          </a:p>
        </p:txBody>
      </p:sp>
      <p:sp>
        <p:nvSpPr>
          <p:cNvPr id="3" name="Rectangle 2"/>
          <p:cNvSpPr/>
          <p:nvPr/>
        </p:nvSpPr>
        <p:spPr bwMode="auto">
          <a:xfrm>
            <a:off x="819150" y="5199063"/>
            <a:ext cx="7399338" cy="6413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en-CA" sz="1800" b="0" i="0" u="none" strike="noStrike" cap="none" normalizeH="0" baseline="0" smtClean="0">
              <a:ln>
                <a:noFill/>
              </a:ln>
              <a:solidFill>
                <a:schemeClr val="bg1"/>
              </a:solidFill>
              <a:effectLst/>
              <a:latin typeface="Arial"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228600"/>
            <a:ext cx="4114800" cy="1189038"/>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4000" smtClean="0"/>
              <a:t>B: Physics Representation</a:t>
            </a:r>
          </a:p>
        </p:txBody>
      </p:sp>
      <p:sp>
        <p:nvSpPr>
          <p:cNvPr id="17412" name="Rectangle 3"/>
          <p:cNvSpPr>
            <a:spLocks noGrp="1" noChangeArrowheads="1"/>
          </p:cNvSpPr>
          <p:nvPr>
            <p:ph type="body" idx="1"/>
          </p:nvPr>
        </p:nvSpPr>
        <p:spPr>
          <a:xfrm>
            <a:off x="457200" y="1600200"/>
            <a:ext cx="4114800" cy="5029200"/>
          </a:xfrm>
        </p:spPr>
        <p:txBody>
          <a:bodyPr/>
          <a:lstStyle/>
          <a:p>
            <a:pPr>
              <a:buFont typeface="Arial" charset="0"/>
              <a:buNone/>
            </a:pPr>
            <a:r>
              <a:rPr lang="en-US" altLang="en-US" sz="2400" dirty="0" smtClean="0"/>
              <a:t>Where appropriate:</a:t>
            </a:r>
          </a:p>
          <a:p>
            <a:pPr>
              <a:buFont typeface="Arial" charset="0"/>
              <a:buChar char="•"/>
            </a:pPr>
            <a:r>
              <a:rPr lang="en-US" altLang="en-US" sz="2400" dirty="0" smtClean="0"/>
              <a:t>Sketch kinematic graphs, motion diagram, etc.</a:t>
            </a:r>
          </a:p>
          <a:p>
            <a:pPr>
              <a:buFont typeface="Arial" charset="0"/>
              <a:buChar char="•"/>
            </a:pPr>
            <a:r>
              <a:rPr lang="en-US" altLang="en-US" sz="2400" dirty="0" smtClean="0"/>
              <a:t>Label events </a:t>
            </a:r>
          </a:p>
          <a:p>
            <a:pPr marL="0" indent="0"/>
            <a:endParaRPr lang="en-US" altLang="en-US" sz="2400" dirty="0"/>
          </a:p>
          <a:p>
            <a:pPr marL="0" indent="0"/>
            <a:r>
              <a:rPr lang="en-US" altLang="en-US" sz="2400" dirty="0" smtClean="0"/>
              <a:t>Skip this today!</a:t>
            </a:r>
          </a:p>
        </p:txBody>
      </p:sp>
      <p:sp>
        <p:nvSpPr>
          <p:cNvPr id="8196" name="Text Box 1"/>
          <p:cNvSpPr txBox="1">
            <a:spLocks noChangeArrowheads="1"/>
          </p:cNvSpPr>
          <p:nvPr/>
        </p:nvSpPr>
        <p:spPr bwMode="auto">
          <a:xfrm>
            <a:off x="4699000" y="228600"/>
            <a:ext cx="4343400" cy="6400800"/>
          </a:xfrm>
          <a:prstGeom prst="rect">
            <a:avLst/>
          </a:prstGeom>
          <a:solidFill>
            <a:srgbClr val="FFFFFF"/>
          </a:solidFill>
          <a:ln w="57240">
            <a:solidFill>
              <a:srgbClr val="000000"/>
            </a:solidFill>
            <a:miter lim="800000"/>
            <a:headEnd/>
            <a:tailEnd/>
          </a:ln>
        </p:spPr>
        <p:txBody>
          <a:bodyPr wrap="none" anchor="ctr"/>
          <a:lstStyle/>
          <a:p>
            <a:endParaRPr lang="en-US" altLang="en-US"/>
          </a:p>
        </p:txBody>
      </p:sp>
      <p:sp>
        <p:nvSpPr>
          <p:cNvPr id="8197" name="AutoShape 3"/>
          <p:cNvSpPr>
            <a:spLocks noChangeArrowheads="1"/>
          </p:cNvSpPr>
          <p:nvPr/>
        </p:nvSpPr>
        <p:spPr bwMode="auto">
          <a:xfrm>
            <a:off x="5270500" y="1600200"/>
            <a:ext cx="3200400" cy="649288"/>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A: Pictorial </a:t>
            </a:r>
          </a:p>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Representation</a:t>
            </a:r>
          </a:p>
        </p:txBody>
      </p:sp>
      <p:cxnSp>
        <p:nvCxnSpPr>
          <p:cNvPr id="8198" name="AutoShape 4"/>
          <p:cNvCxnSpPr>
            <a:cxnSpLocks noChangeShapeType="1"/>
            <a:stCxn id="8197" idx="2"/>
            <a:endCxn id="8199" idx="0"/>
          </p:cNvCxnSpPr>
          <p:nvPr/>
        </p:nvCxnSpPr>
        <p:spPr bwMode="auto">
          <a:xfrm>
            <a:off x="6870700" y="2249488"/>
            <a:ext cx="1588" cy="3365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8199" name="AutoShape 5"/>
          <p:cNvSpPr>
            <a:spLocks noChangeArrowheads="1"/>
          </p:cNvSpPr>
          <p:nvPr/>
        </p:nvSpPr>
        <p:spPr bwMode="auto">
          <a:xfrm>
            <a:off x="5270500" y="2586038"/>
            <a:ext cx="3200400" cy="685800"/>
          </a:xfrm>
          <a:prstGeom prst="flowChartProcess">
            <a:avLst/>
          </a:prstGeom>
          <a:solidFill>
            <a:srgbClr val="4CF24C"/>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B: Physics Rep.</a:t>
            </a:r>
          </a:p>
        </p:txBody>
      </p:sp>
      <p:sp>
        <p:nvSpPr>
          <p:cNvPr id="8200" name="AutoShape 6"/>
          <p:cNvSpPr>
            <a:spLocks noChangeArrowheads="1"/>
          </p:cNvSpPr>
          <p:nvPr/>
        </p:nvSpPr>
        <p:spPr bwMode="auto">
          <a:xfrm>
            <a:off x="5384800" y="3621088"/>
            <a:ext cx="2971800" cy="59055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C: Word Rep.</a:t>
            </a:r>
          </a:p>
        </p:txBody>
      </p:sp>
      <p:sp>
        <p:nvSpPr>
          <p:cNvPr id="8201" name="AutoShape 7"/>
          <p:cNvSpPr>
            <a:spLocks noChangeArrowheads="1"/>
          </p:cNvSpPr>
          <p:nvPr/>
        </p:nvSpPr>
        <p:spPr bwMode="auto">
          <a:xfrm>
            <a:off x="5384800" y="4560888"/>
            <a:ext cx="29718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D: Mathematical Rep.</a:t>
            </a:r>
          </a:p>
        </p:txBody>
      </p:sp>
      <p:sp>
        <p:nvSpPr>
          <p:cNvPr id="8202" name="AutoShape 8"/>
          <p:cNvSpPr>
            <a:spLocks noChangeArrowheads="1"/>
          </p:cNvSpPr>
          <p:nvPr/>
        </p:nvSpPr>
        <p:spPr bwMode="auto">
          <a:xfrm>
            <a:off x="5213350" y="5557838"/>
            <a:ext cx="3314700" cy="685800"/>
          </a:xfrm>
          <a:prstGeom prst="flowChartProcess">
            <a:avLst/>
          </a:prstGeom>
          <a:solidFill>
            <a:srgbClr val="99CCFF"/>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E: Evaluation</a:t>
            </a:r>
          </a:p>
        </p:txBody>
      </p:sp>
      <p:sp>
        <p:nvSpPr>
          <p:cNvPr id="8203" name="AutoShape 9"/>
          <p:cNvSpPr>
            <a:spLocks noChangeArrowheads="1"/>
          </p:cNvSpPr>
          <p:nvPr/>
        </p:nvSpPr>
        <p:spPr bwMode="auto">
          <a:xfrm>
            <a:off x="5270500" y="565150"/>
            <a:ext cx="3200400" cy="685800"/>
          </a:xfrm>
          <a:prstGeom prst="flowChartAlternateProcess">
            <a:avLst/>
          </a:prstGeom>
          <a:solidFill>
            <a:srgbClr val="FFFF99"/>
          </a:solidFill>
          <a:ln w="9525">
            <a:solidFill>
              <a:srgbClr val="000000"/>
            </a:solidFill>
            <a:round/>
            <a:headEnd/>
            <a:tailEnd/>
          </a:ln>
        </p:spPr>
        <p:txBody>
          <a:bodyPr wrap="none" lIns="90000" tIns="45000" rIns="90000" bIns="45000"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2200" b="1">
                <a:solidFill>
                  <a:srgbClr val="000000"/>
                </a:solidFill>
              </a:rPr>
              <a:t>Problem Statement</a:t>
            </a:r>
          </a:p>
        </p:txBody>
      </p:sp>
      <p:cxnSp>
        <p:nvCxnSpPr>
          <p:cNvPr id="8204" name="AutoShape 10"/>
          <p:cNvCxnSpPr>
            <a:cxnSpLocks noChangeShapeType="1"/>
            <a:stCxn id="8203" idx="2"/>
            <a:endCxn id="8197" idx="0"/>
          </p:cNvCxnSpPr>
          <p:nvPr/>
        </p:nvCxnSpPr>
        <p:spPr bwMode="auto">
          <a:xfrm>
            <a:off x="6870700" y="1250950"/>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8205" name="AutoShape 11"/>
          <p:cNvCxnSpPr>
            <a:cxnSpLocks noChangeShapeType="1"/>
            <a:stCxn id="8199" idx="2"/>
            <a:endCxn id="8200" idx="0"/>
          </p:cNvCxnSpPr>
          <p:nvPr/>
        </p:nvCxnSpPr>
        <p:spPr bwMode="auto">
          <a:xfrm>
            <a:off x="6870700" y="3271838"/>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8206" name="AutoShape 12"/>
          <p:cNvCxnSpPr>
            <a:cxnSpLocks noChangeShapeType="1"/>
            <a:stCxn id="8200" idx="2"/>
            <a:endCxn id="8201" idx="0"/>
          </p:cNvCxnSpPr>
          <p:nvPr/>
        </p:nvCxnSpPr>
        <p:spPr bwMode="auto">
          <a:xfrm>
            <a:off x="6870700" y="4211638"/>
            <a:ext cx="1588" cy="349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8207" name="AutoShape 13"/>
          <p:cNvCxnSpPr>
            <a:cxnSpLocks noChangeShapeType="1"/>
            <a:stCxn id="8201" idx="2"/>
            <a:endCxn id="8202" idx="0"/>
          </p:cNvCxnSpPr>
          <p:nvPr/>
        </p:nvCxnSpPr>
        <p:spPr bwMode="auto">
          <a:xfrm>
            <a:off x="6870700" y="5246688"/>
            <a:ext cx="1588" cy="3111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6" name="Rounded Rectangle 15"/>
          <p:cNvSpPr/>
          <p:nvPr/>
        </p:nvSpPr>
        <p:spPr bwMode="auto">
          <a:xfrm>
            <a:off x="412123" y="4185880"/>
            <a:ext cx="2536803" cy="527787"/>
          </a:xfrm>
          <a:prstGeom prst="roundRect">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en-CA" sz="1800" b="0" i="0" u="none" strike="noStrike" cap="none" normalizeH="0" baseline="0" smtClean="0">
              <a:ln>
                <a:noFill/>
              </a:ln>
              <a:solidFill>
                <a:schemeClr val="bg1"/>
              </a:solidFill>
              <a:effectLst/>
              <a:latin typeface="Arial" charset="0"/>
              <a:cs typeface="Arial" charset="0"/>
            </a:endParaRP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cs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cs typeface="Arial"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2054</TotalTime>
  <Words>861</Words>
  <Application>Microsoft Office PowerPoint</Application>
  <PresentationFormat>On-screen Show (4:3)</PresentationFormat>
  <Paragraphs>183</Paragraphs>
  <Slides>16</Slides>
  <Notes>11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18" baseType="lpstr">
      <vt:lpstr>Office Theme</vt:lpstr>
      <vt:lpstr>Equation</vt:lpstr>
      <vt:lpstr>Cooperative Group  Problem Solving</vt:lpstr>
      <vt:lpstr>The Physics Challenge</vt:lpstr>
      <vt:lpstr>The Process</vt:lpstr>
      <vt:lpstr>Catch the Bus!</vt:lpstr>
      <vt:lpstr>A: Pictorial Rep.</vt:lpstr>
      <vt:lpstr>Choice of Events</vt:lpstr>
      <vt:lpstr>Displacement to stoplight</vt:lpstr>
      <vt:lpstr>PowerPoint Presentation</vt:lpstr>
      <vt:lpstr>B: Physics Representation</vt:lpstr>
      <vt:lpstr>PowerPoint Presentation</vt:lpstr>
      <vt:lpstr>C: Word Rep.</vt:lpstr>
      <vt:lpstr>PowerPoint Presentation</vt:lpstr>
      <vt:lpstr>D: Math Rep.</vt:lpstr>
      <vt:lpstr>PowerPoint Presentation</vt:lpstr>
      <vt:lpstr>E: Evaluation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Experiments with PER</dc:title>
  <dc:creator>User</dc:creator>
  <cp:lastModifiedBy>Meyer, Christopher</cp:lastModifiedBy>
  <cp:revision>116</cp:revision>
  <cp:lastPrinted>1601-01-01T00:00:00Z</cp:lastPrinted>
  <dcterms:created xsi:type="dcterms:W3CDTF">2010-03-03T16:21:21Z</dcterms:created>
  <dcterms:modified xsi:type="dcterms:W3CDTF">2016-01-07T19:57:13Z</dcterms:modified>
</cp:coreProperties>
</file>