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71" r:id="rId2"/>
    <p:sldMasterId id="2147483692" r:id="rId3"/>
    <p:sldMasterId id="2147483713" r:id="rId4"/>
    <p:sldMasterId id="2147483733" r:id="rId5"/>
    <p:sldMasterId id="2147483746" r:id="rId6"/>
    <p:sldMasterId id="2147483759" r:id="rId7"/>
    <p:sldMasterId id="2147483783" r:id="rId8"/>
    <p:sldMasterId id="2147483793" r:id="rId9"/>
    <p:sldMasterId id="2147483806" r:id="rId10"/>
    <p:sldMasterId id="2147483819" r:id="rId11"/>
    <p:sldMasterId id="2147483834" r:id="rId12"/>
  </p:sldMasterIdLst>
  <p:notesMasterIdLst>
    <p:notesMasterId r:id="rId209"/>
  </p:notesMasterIdLst>
  <p:sldIdLst>
    <p:sldId id="585" r:id="rId13"/>
    <p:sldId id="709" r:id="rId14"/>
    <p:sldId id="730" r:id="rId15"/>
    <p:sldId id="736" r:id="rId16"/>
    <p:sldId id="713" r:id="rId17"/>
    <p:sldId id="737" r:id="rId18"/>
    <p:sldId id="729" r:id="rId19"/>
    <p:sldId id="734" r:id="rId20"/>
    <p:sldId id="738" r:id="rId21"/>
    <p:sldId id="739" r:id="rId22"/>
    <p:sldId id="716" r:id="rId23"/>
    <p:sldId id="799" r:id="rId24"/>
    <p:sldId id="714" r:id="rId25"/>
    <p:sldId id="800" r:id="rId26"/>
    <p:sldId id="798" r:id="rId27"/>
    <p:sldId id="801" r:id="rId28"/>
    <p:sldId id="761" r:id="rId29"/>
    <p:sldId id="802" r:id="rId30"/>
    <p:sldId id="762" r:id="rId31"/>
    <p:sldId id="797" r:id="rId32"/>
    <p:sldId id="759" r:id="rId33"/>
    <p:sldId id="795" r:id="rId34"/>
    <p:sldId id="763" r:id="rId35"/>
    <p:sldId id="803" r:id="rId36"/>
    <p:sldId id="794" r:id="rId37"/>
    <p:sldId id="796" r:id="rId38"/>
    <p:sldId id="764" r:id="rId39"/>
    <p:sldId id="765" r:id="rId40"/>
    <p:sldId id="712" r:id="rId41"/>
    <p:sldId id="710" r:id="rId42"/>
    <p:sldId id="711" r:id="rId43"/>
    <p:sldId id="766" r:id="rId44"/>
    <p:sldId id="849" r:id="rId45"/>
    <p:sldId id="776" r:id="rId46"/>
    <p:sldId id="777" r:id="rId47"/>
    <p:sldId id="772" r:id="rId48"/>
    <p:sldId id="774" r:id="rId49"/>
    <p:sldId id="805" r:id="rId50"/>
    <p:sldId id="810" r:id="rId51"/>
    <p:sldId id="813" r:id="rId52"/>
    <p:sldId id="850" r:id="rId53"/>
    <p:sldId id="806" r:id="rId54"/>
    <p:sldId id="848" r:id="rId55"/>
    <p:sldId id="851" r:id="rId56"/>
    <p:sldId id="852" r:id="rId57"/>
    <p:sldId id="854" r:id="rId58"/>
    <p:sldId id="853" r:id="rId59"/>
    <p:sldId id="865" r:id="rId60"/>
    <p:sldId id="869" r:id="rId61"/>
    <p:sldId id="872" r:id="rId62"/>
    <p:sldId id="866" r:id="rId63"/>
    <p:sldId id="883" r:id="rId64"/>
    <p:sldId id="877" r:id="rId65"/>
    <p:sldId id="880" r:id="rId66"/>
    <p:sldId id="882" r:id="rId67"/>
    <p:sldId id="879" r:id="rId68"/>
    <p:sldId id="878" r:id="rId69"/>
    <p:sldId id="875" r:id="rId70"/>
    <p:sldId id="871" r:id="rId71"/>
    <p:sldId id="874" r:id="rId72"/>
    <p:sldId id="881" r:id="rId73"/>
    <p:sldId id="884" r:id="rId74"/>
    <p:sldId id="771" r:id="rId75"/>
    <p:sldId id="686" r:id="rId76"/>
    <p:sldId id="786" r:id="rId77"/>
    <p:sldId id="787" r:id="rId78"/>
    <p:sldId id="808" r:id="rId79"/>
    <p:sldId id="792" r:id="rId80"/>
    <p:sldId id="793" r:id="rId81"/>
    <p:sldId id="791" r:id="rId82"/>
    <p:sldId id="811" r:id="rId83"/>
    <p:sldId id="812" r:id="rId84"/>
    <p:sldId id="830" r:id="rId85"/>
    <p:sldId id="688" r:id="rId86"/>
    <p:sldId id="689" r:id="rId87"/>
    <p:sldId id="690" r:id="rId88"/>
    <p:sldId id="691" r:id="rId89"/>
    <p:sldId id="855" r:id="rId90"/>
    <p:sldId id="694" r:id="rId91"/>
    <p:sldId id="856" r:id="rId92"/>
    <p:sldId id="816" r:id="rId93"/>
    <p:sldId id="817" r:id="rId94"/>
    <p:sldId id="857" r:id="rId95"/>
    <p:sldId id="781" r:id="rId96"/>
    <p:sldId id="897" r:id="rId97"/>
    <p:sldId id="782" r:id="rId98"/>
    <p:sldId id="858" r:id="rId99"/>
    <p:sldId id="859" r:id="rId100"/>
    <p:sldId id="892" r:id="rId101"/>
    <p:sldId id="885" r:id="rId102"/>
    <p:sldId id="896" r:id="rId103"/>
    <p:sldId id="844" r:id="rId104"/>
    <p:sldId id="890" r:id="rId105"/>
    <p:sldId id="894" r:id="rId106"/>
    <p:sldId id="895" r:id="rId107"/>
    <p:sldId id="886" r:id="rId108"/>
    <p:sldId id="887" r:id="rId109"/>
    <p:sldId id="831" r:id="rId110"/>
    <p:sldId id="821" r:id="rId111"/>
    <p:sldId id="822" r:id="rId112"/>
    <p:sldId id="833" r:id="rId113"/>
    <p:sldId id="834" r:id="rId114"/>
    <p:sldId id="835" r:id="rId115"/>
    <p:sldId id="836" r:id="rId116"/>
    <p:sldId id="696" r:id="rId117"/>
    <p:sldId id="697" r:id="rId118"/>
    <p:sldId id="698" r:id="rId119"/>
    <p:sldId id="699" r:id="rId120"/>
    <p:sldId id="842" r:id="rId121"/>
    <p:sldId id="841" r:id="rId122"/>
    <p:sldId id="843" r:id="rId123"/>
    <p:sldId id="731" r:id="rId124"/>
    <p:sldId id="609" r:id="rId125"/>
    <p:sldId id="590" r:id="rId126"/>
    <p:sldId id="615" r:id="rId127"/>
    <p:sldId id="618" r:id="rId128"/>
    <p:sldId id="648" r:id="rId129"/>
    <p:sldId id="649" r:id="rId130"/>
    <p:sldId id="825" r:id="rId131"/>
    <p:sldId id="732" r:id="rId132"/>
    <p:sldId id="863" r:id="rId133"/>
    <p:sldId id="860" r:id="rId134"/>
    <p:sldId id="864" r:id="rId135"/>
    <p:sldId id="861" r:id="rId136"/>
    <p:sldId id="862" r:id="rId137"/>
    <p:sldId id="647" r:id="rId138"/>
    <p:sldId id="824" r:id="rId139"/>
    <p:sldId id="654" r:id="rId140"/>
    <p:sldId id="656" r:id="rId141"/>
    <p:sldId id="655" r:id="rId142"/>
    <p:sldId id="657" r:id="rId143"/>
    <p:sldId id="658" r:id="rId144"/>
    <p:sldId id="659" r:id="rId145"/>
    <p:sldId id="660" r:id="rId146"/>
    <p:sldId id="823" r:id="rId147"/>
    <p:sldId id="740" r:id="rId148"/>
    <p:sldId id="741" r:id="rId149"/>
    <p:sldId id="742" r:id="rId150"/>
    <p:sldId id="743" r:id="rId151"/>
    <p:sldId id="744" r:id="rId152"/>
    <p:sldId id="745" r:id="rId153"/>
    <p:sldId id="746" r:id="rId154"/>
    <p:sldId id="747" r:id="rId155"/>
    <p:sldId id="748" r:id="rId156"/>
    <p:sldId id="749" r:id="rId157"/>
    <p:sldId id="750" r:id="rId158"/>
    <p:sldId id="751" r:id="rId159"/>
    <p:sldId id="891" r:id="rId160"/>
    <p:sldId id="752" r:id="rId161"/>
    <p:sldId id="753" r:id="rId162"/>
    <p:sldId id="754" r:id="rId163"/>
    <p:sldId id="755" r:id="rId164"/>
    <p:sldId id="756" r:id="rId165"/>
    <p:sldId id="757" r:id="rId166"/>
    <p:sldId id="758" r:id="rId167"/>
    <p:sldId id="788" r:id="rId168"/>
    <p:sldId id="789" r:id="rId169"/>
    <p:sldId id="790" r:id="rId170"/>
    <p:sldId id="700" r:id="rId171"/>
    <p:sldId id="701" r:id="rId172"/>
    <p:sldId id="820" r:id="rId173"/>
    <p:sldId id="702" r:id="rId174"/>
    <p:sldId id="703" r:id="rId175"/>
    <p:sldId id="704" r:id="rId176"/>
    <p:sldId id="705" r:id="rId177"/>
    <p:sldId id="706" r:id="rId178"/>
    <p:sldId id="707" r:id="rId179"/>
    <p:sldId id="708" r:id="rId180"/>
    <p:sldId id="840" r:id="rId181"/>
    <p:sldId id="606" r:id="rId182"/>
    <p:sldId id="591" r:id="rId183"/>
    <p:sldId id="632" r:id="rId184"/>
    <p:sldId id="592" r:id="rId185"/>
    <p:sldId id="633" r:id="rId186"/>
    <p:sldId id="605" r:id="rId187"/>
    <p:sldId id="600" r:id="rId188"/>
    <p:sldId id="622" r:id="rId189"/>
    <p:sldId id="683" r:id="rId190"/>
    <p:sldId id="684" r:id="rId191"/>
    <p:sldId id="888" r:id="rId192"/>
    <p:sldId id="889" r:id="rId193"/>
    <p:sldId id="898" r:id="rId194"/>
    <p:sldId id="906" r:id="rId195"/>
    <p:sldId id="907" r:id="rId196"/>
    <p:sldId id="908" r:id="rId197"/>
    <p:sldId id="910" r:id="rId198"/>
    <p:sldId id="912" r:id="rId199"/>
    <p:sldId id="913" r:id="rId200"/>
    <p:sldId id="914" r:id="rId201"/>
    <p:sldId id="899" r:id="rId202"/>
    <p:sldId id="900" r:id="rId203"/>
    <p:sldId id="901" r:id="rId204"/>
    <p:sldId id="902" r:id="rId205"/>
    <p:sldId id="903" r:id="rId206"/>
    <p:sldId id="904" r:id="rId207"/>
    <p:sldId id="905" r:id="rId208"/>
  </p:sldIdLst>
  <p:sldSz cx="9144000" cy="6858000" type="screen4x3"/>
  <p:notesSz cx="6858000" cy="9144000"/>
  <p:custDataLst>
    <p:tags r:id="rId210"/>
  </p:custDataLst>
  <p:defaultTextStyle>
    <a:defPPr>
      <a:defRPr lang="en-US"/>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B3C"/>
    <a:srgbClr val="000000"/>
    <a:srgbClr val="EAEAEA"/>
    <a:srgbClr val="FFFFFF"/>
    <a:srgbClr val="DAF0F2"/>
    <a:srgbClr val="FF0000"/>
    <a:srgbClr val="F8F8F8"/>
    <a:srgbClr val="66FF99"/>
    <a:srgbClr val="FFFFB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9" autoAdjust="0"/>
    <p:restoredTop sz="39243" autoAdjust="0"/>
  </p:normalViewPr>
  <p:slideViewPr>
    <p:cSldViewPr snapToGrid="0">
      <p:cViewPr>
        <p:scale>
          <a:sx n="66" d="100"/>
          <a:sy n="66" d="100"/>
        </p:scale>
        <p:origin x="-942" y="-2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181" Type="http://schemas.openxmlformats.org/officeDocument/2006/relationships/slide" Target="slides/slide169.xml"/><Relationship Id="rId186" Type="http://schemas.openxmlformats.org/officeDocument/2006/relationships/slide" Target="slides/slide174.xml"/><Relationship Id="rId211"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slide" Target="slides/slide164.xml"/><Relationship Id="rId192" Type="http://schemas.openxmlformats.org/officeDocument/2006/relationships/slide" Target="slides/slide180.xml"/><Relationship Id="rId197" Type="http://schemas.openxmlformats.org/officeDocument/2006/relationships/slide" Target="slides/slide185.xml"/><Relationship Id="rId206" Type="http://schemas.openxmlformats.org/officeDocument/2006/relationships/slide" Target="slides/slide194.xml"/><Relationship Id="rId201" Type="http://schemas.openxmlformats.org/officeDocument/2006/relationships/slide" Target="slides/slide189.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viewProps" Target="viewProps.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slide" Target="slides/slide19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notesMaster" Target="notesMasters/notesMaster1.xml"/><Relationship Id="rId190" Type="http://schemas.openxmlformats.org/officeDocument/2006/relationships/slide" Target="slides/slide178.xml"/><Relationship Id="rId204" Type="http://schemas.openxmlformats.org/officeDocument/2006/relationships/slide" Target="slides/slide192.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tags" Target="tags/tag1.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a:defRPr/>
            </a:pPr>
            <a:fld id="{36ACBC76-97A6-4B54-B57F-BF46EC9E4A5A}" type="datetimeFigureOut">
              <a:rPr lang="en-US"/>
              <a:pPr>
                <a:defRPr/>
              </a:pPr>
              <a:t>11/29/2017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vl1pPr>
          </a:lstStyle>
          <a:p>
            <a:pPr>
              <a:defRPr/>
            </a:pPr>
            <a:fld id="{FC2592BF-9787-48A8-8A3C-56749D6FC0AD}" type="slidenum">
              <a:rPr lang="en-US"/>
              <a:pPr>
                <a:defRPr/>
              </a:pPr>
              <a:t>‹#›</a:t>
            </a:fld>
            <a:endParaRPr lang="en-US"/>
          </a:p>
        </p:txBody>
      </p:sp>
    </p:spTree>
    <p:extLst>
      <p:ext uri="{BB962C8B-B14F-4D97-AF65-F5344CB8AC3E}">
        <p14:creationId xmlns:p14="http://schemas.microsoft.com/office/powerpoint/2010/main" val="3309266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r>
              <a:rPr lang="en-US" dirty="0"/>
              <a:t>Billions of neurons</a:t>
            </a:r>
          </a:p>
          <a:p>
            <a:r>
              <a:rPr lang="en-US" dirty="0"/>
              <a:t>10 000 connections per neuron</a:t>
            </a:r>
          </a:p>
          <a:p>
            <a:r>
              <a:rPr lang="en-US" dirty="0"/>
              <a:t>Learning takes place when neurons repeatedly fire together</a:t>
            </a:r>
          </a:p>
          <a:p>
            <a:r>
              <a:rPr lang="en-US" dirty="0"/>
              <a:t>Connections strengthen</a:t>
            </a:r>
          </a:p>
          <a:p>
            <a:pPr eaLnBrk="1" hangingPunct="1">
              <a:spcBef>
                <a:spcPct val="0"/>
              </a:spcBef>
            </a:pPr>
            <a:endParaRPr lang="en-CA" dirty="0"/>
          </a:p>
        </p:txBody>
      </p:sp>
    </p:spTree>
    <p:extLst>
      <p:ext uri="{BB962C8B-B14F-4D97-AF65-F5344CB8AC3E}">
        <p14:creationId xmlns:p14="http://schemas.microsoft.com/office/powerpoint/2010/main" val="42182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29699"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174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56542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4819"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174123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174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665413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5843"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32498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170109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5534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20836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However, I want to remind you that, even though you have experience and comfort with “listening to lecture” and you may even feel like you learn from it, research shows that learning is not a passive process.  Learning actually involves developing your brain, building new proteins, neurons, and connections in your brain.  It’s a very PHYSICAL process.  And one of the keys to this physical process is that it requires WORK on the part of the learner, for these physical changes to take place. </a:t>
            </a:r>
          </a:p>
          <a:p>
            <a:endParaRPr lang="en-US" smtClean="0"/>
          </a:p>
          <a:p>
            <a:r>
              <a:rPr lang="en-US" smtClean="0"/>
              <a:t>In fact, a lot like a training program for improving your physical, muscular abilities, where you would expect to need to put in repeated effort, going to the gym and working hard to build new muscle… to learn you have to YOURSELF put in repeated, strenuous effort in order to build new support in your brain for the new knowledge.  So unfortunately, I can’t do the learning for you.  You do have to do it yourself, and it takes serious effort.  The reason we use Peer Instruction is to support you in efficient ways of accomplishing this learning</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748F80-0ABB-4617-94BC-00FF30AA1F99}" type="slidenum">
              <a:rPr lang="en-US" smtClean="0"/>
              <a:pPr/>
              <a:t>176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picture of a couple nerve cells.  You already</a:t>
            </a:r>
            <a:r>
              <a:rPr lang="en-US" baseline="0" dirty="0" smtClean="0"/>
              <a:t> have billions of these and you may have heard that you cannot grow new nerve cells, which is correct.  That is why it is so important to protect your head!  But take a look at the parts of the cells.  There are these things called dendrites and axons.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give yourself</a:t>
            </a:r>
            <a:r>
              <a:rPr lang="en-US" baseline="0" dirty="0" smtClean="0"/>
              <a:t> </a:t>
            </a:r>
            <a:r>
              <a:rPr lang="en-US" dirty="0" smtClean="0"/>
              <a:t>a mental workout,</a:t>
            </a:r>
            <a:r>
              <a:rPr lang="en-US" baseline="0" dirty="0" smtClean="0"/>
              <a:t> two things happen. The number of connections between neurons increases and each connection becomes stronger. Scientists have measured the resulting increased thickness of brain tissue after learning.</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r>
              <a:rPr lang="en-US" baseline="0" dirty="0" smtClean="0"/>
              <a:t>The dendrite of one nerve cell is connected to the axon of the next.  </a:t>
            </a:r>
            <a:endParaRPr lang="en-CA"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62861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eaLnBrk="0" hangingPunct="0">
              <a:defRPr/>
            </a:pPr>
            <a:fld id="{FB94444D-C6C5-4A71-BB06-A1DD9A0DDE06}" type="slidenum">
              <a:rPr lang="en-US" smtClean="0">
                <a:solidFill>
                  <a:prstClr val="black"/>
                </a:solidFill>
              </a:rPr>
              <a:pPr eaLnBrk="0" hangingPunct="0">
                <a:defRPr/>
              </a:pPr>
              <a:t>186</a:t>
            </a:fld>
            <a:endParaRPr lang="en-US">
              <a:solidFill>
                <a:prstClr val="black"/>
              </a:solidFill>
            </a:endParaRPr>
          </a:p>
        </p:txBody>
      </p:sp>
    </p:spTree>
    <p:extLst>
      <p:ext uri="{BB962C8B-B14F-4D97-AF65-F5344CB8AC3E}">
        <p14:creationId xmlns:p14="http://schemas.microsoft.com/office/powerpoint/2010/main" val="1324989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eaLnBrk="0" hangingPunct="0">
              <a:defRPr/>
            </a:pPr>
            <a:fld id="{FB94444D-C6C5-4A71-BB06-A1DD9A0DDE06}" type="slidenum">
              <a:rPr lang="en-US" smtClean="0">
                <a:solidFill>
                  <a:prstClr val="black"/>
                </a:solidFill>
              </a:rPr>
              <a:pPr eaLnBrk="0" hangingPunct="0">
                <a:defRPr/>
              </a:pPr>
              <a:t>187</a:t>
            </a:fld>
            <a:endParaRPr lang="en-US">
              <a:solidFill>
                <a:prstClr val="black"/>
              </a:solidFill>
            </a:endParaRPr>
          </a:p>
        </p:txBody>
      </p:sp>
    </p:spTree>
    <p:extLst>
      <p:ext uri="{BB962C8B-B14F-4D97-AF65-F5344CB8AC3E}">
        <p14:creationId xmlns:p14="http://schemas.microsoft.com/office/powerpoint/2010/main" val="1324989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eaLnBrk="0" hangingPunct="0">
              <a:defRPr/>
            </a:pPr>
            <a:fld id="{FB94444D-C6C5-4A71-BB06-A1DD9A0DDE06}" type="slidenum">
              <a:rPr lang="en-US" smtClean="0">
                <a:solidFill>
                  <a:prstClr val="black"/>
                </a:solidFill>
              </a:rPr>
              <a:pPr eaLnBrk="0" hangingPunct="0">
                <a:defRPr/>
              </a:pPr>
              <a:t>188</a:t>
            </a:fld>
            <a:endParaRPr lang="en-US">
              <a:solidFill>
                <a:prstClr val="black"/>
              </a:solidFill>
            </a:endParaRPr>
          </a:p>
        </p:txBody>
      </p:sp>
    </p:spTree>
    <p:extLst>
      <p:ext uri="{BB962C8B-B14F-4D97-AF65-F5344CB8AC3E}">
        <p14:creationId xmlns:p14="http://schemas.microsoft.com/office/powerpoint/2010/main" val="1324989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eaLnBrk="0" hangingPunct="0">
              <a:defRPr/>
            </a:pPr>
            <a:fld id="{FB94444D-C6C5-4A71-BB06-A1DD9A0DDE06}" type="slidenum">
              <a:rPr lang="en-US" smtClean="0">
                <a:solidFill>
                  <a:prstClr val="black"/>
                </a:solidFill>
              </a:rPr>
              <a:pPr eaLnBrk="0" hangingPunct="0">
                <a:defRPr/>
              </a:pPr>
              <a:t>189</a:t>
            </a:fld>
            <a:endParaRPr lang="en-US">
              <a:solidFill>
                <a:prstClr val="black"/>
              </a:solidFill>
            </a:endParaRPr>
          </a:p>
        </p:txBody>
      </p:sp>
    </p:spTree>
    <p:extLst>
      <p:ext uri="{BB962C8B-B14F-4D97-AF65-F5344CB8AC3E}">
        <p14:creationId xmlns:p14="http://schemas.microsoft.com/office/powerpoint/2010/main" val="132498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Your brain is made up of brain cells – neurons. The well-used neurons</a:t>
            </a:r>
            <a:r>
              <a:rPr lang="en-US" baseline="0" dirty="0" smtClean="0"/>
              <a:t> in you brain have many little tentacles called dendrites.</a:t>
            </a:r>
            <a:endParaRPr lang="en-CA"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64930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6321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6321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6321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Would your only training for the big race be other people telling you how they swim?</a:t>
            </a:r>
            <a:endParaRPr lang="en-C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29F2EAF5-A9B6-422A-B94B-2913EE884FE7}" type="slidenum">
              <a:rPr lang="en-US" smtClean="0">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2408639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Would you wait until you are on the 401 before asking which is the brake and accelerator?</a:t>
            </a:r>
            <a:endParaRPr lang="en-C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29F2EAF5-A9B6-422A-B94B-2913EE884FE7}"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111559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happens when you do your homework on the weekend, five days after the class?</a:t>
            </a:r>
            <a:endParaRPr lang="en-C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29F2EAF5-A9B6-422A-B94B-2913EE884FE7}" type="slidenum">
              <a:rPr lang="en-US" smtClean="0">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315336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CFAAB016-58DE-491A-9B70-C609257EC11F}" type="datetimeFigureOut">
              <a:rPr lang="en-US"/>
              <a:pPr>
                <a:defRPr/>
              </a:pPr>
              <a:t>11/29/2017</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EE20DDE-A546-4682-BFF0-B6FF1391F8B9}" type="slidenum">
              <a:rPr lang="en-US"/>
              <a:pPr>
                <a:defRPr/>
              </a:pPr>
              <a:t>‹#›</a:t>
            </a:fld>
            <a:endParaRPr lang="en-US"/>
          </a:p>
        </p:txBody>
      </p:sp>
    </p:spTree>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2007219E-A8C4-42CF-A76C-A9A8057244DE}" type="datetimeFigureOut">
              <a:rPr lang="en-US"/>
              <a:pPr>
                <a:defRPr/>
              </a:pPr>
              <a:t>11/29/2017</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DD2FB80-BF7F-418F-AB4B-0F61FA5A383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5175092"/>
      </p:ext>
    </p:extLst>
  </p:cSld>
  <p:clrMapOvr>
    <a:masterClrMapping/>
  </p:clrMapOvr>
  <p:transition advClick="0">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B1DCE8E-7854-49BA-8049-E55835F583B4}"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D296643-BD77-4060-87DB-218BD08427B9}"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9488467"/>
      </p:ext>
    </p:extLst>
  </p:cSld>
  <p:clrMapOvr>
    <a:masterClrMapping/>
  </p:clrMapOvr>
  <p:transition advClick="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B0157C7-2455-41DB-B88B-09A3C40A29D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172A0F8-5A87-4FC9-9079-85BA880684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2294482"/>
      </p:ext>
    </p:extLst>
  </p:cSld>
  <p:clrMapOvr>
    <a:masterClrMapping/>
  </p:clrMapOvr>
  <p:transition advClick="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7B8E25-7EF1-476B-8F3D-94AAB57BFCB8}"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EABBCBA-6E69-4AD9-8AAE-FB7E85A0F7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5207924"/>
      </p:ext>
    </p:extLst>
  </p:cSld>
  <p:clrMapOvr>
    <a:masterClrMapping/>
  </p:clrMapOvr>
  <p:transition advClick="0">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2007219E-A8C4-42CF-A76C-A9A8057244DE}"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DD2FB80-BF7F-418F-AB4B-0F61FA5A383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8555097"/>
      </p:ext>
    </p:extLst>
  </p:cSld>
  <p:clrMapOvr>
    <a:masterClrMapping/>
  </p:clrMapOvr>
  <p:transition advClick="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AB2191B-5CE3-4585-9D17-43DB79E80F1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28D03-E24F-4B89-AEF6-99FF5F441CD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0072854"/>
      </p:ext>
    </p:extLst>
  </p:cSld>
  <p:clrMapOvr>
    <a:masterClrMapping/>
  </p:clrMapOvr>
  <p:transition advClick="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23254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alpha val="50196"/>
            </a:srgbClr>
          </a:solidFill>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9455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83375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103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AB2191B-5CE3-4585-9D17-43DB79E80F1B}" type="datetimeFigureOut">
              <a:rPr lang="en-US"/>
              <a:pPr>
                <a:defRPr/>
              </a:pPr>
              <a:t>11/29/2017</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4228D03-E24F-4B89-AEF6-99FF5F441C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6441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alpha val="50196"/>
            </a:srgbClr>
          </a:solidFill>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3241776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68978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66418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noAutofit/>
          </a:bodyPr>
          <a:lstStyle>
            <a:lvl1pPr>
              <a:defRPr sz="4800" b="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457200" y="1268760"/>
            <a:ext cx="8229600" cy="4857403"/>
          </a:xfrm>
        </p:spPr>
        <p:txBody>
          <a:bodyPr vert="horz">
            <a:normAutofit/>
          </a:bodyPr>
          <a:lstStyle>
            <a:lvl1pPr>
              <a:defRPr sz="4000" b="1">
                <a:effectLst>
                  <a:outerShdw blurRad="38100" dist="38100" dir="2700000" algn="tl">
                    <a:srgbClr val="000000">
                      <a:alpha val="43137"/>
                    </a:srgbClr>
                  </a:outerShdw>
                </a:effectLst>
              </a:defRPr>
            </a:lvl1pPr>
            <a:lvl2pPr>
              <a:defRPr sz="3600" b="1">
                <a:effectLst>
                  <a:outerShdw blurRad="38100" dist="38100" dir="2700000" algn="tl">
                    <a:srgbClr val="000000">
                      <a:alpha val="43137"/>
                    </a:srgbClr>
                  </a:outerShdw>
                </a:effectLst>
              </a:defRPr>
            </a:lvl2pPr>
            <a:lvl3pPr>
              <a:defRPr sz="3200" b="1">
                <a:effectLst>
                  <a:outerShdw blurRad="38100" dist="38100" dir="2700000" algn="tl">
                    <a:srgbClr val="000000">
                      <a:alpha val="43137"/>
                    </a:srgbClr>
                  </a:outerShdw>
                </a:effectLst>
              </a:defRPr>
            </a:lvl3pPr>
            <a:lvl4pPr>
              <a:defRPr sz="2800" b="1">
                <a:effectLst>
                  <a:outerShdw blurRad="38100" dist="38100" dir="2700000" algn="tl">
                    <a:srgbClr val="000000">
                      <a:alpha val="43137"/>
                    </a:srgbClr>
                  </a:outerShdw>
                </a:effectLst>
              </a:defRPr>
            </a:lvl4pPr>
            <a:lvl5pPr>
              <a:defRPr sz="2800" b="1">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AA41947F-F5F2-42E3-8710-268BC32EED13}" type="datetimeFigureOut">
              <a:rPr lang="en-CA" smtClean="0">
                <a:solidFill>
                  <a:prstClr val="black">
                    <a:tint val="75000"/>
                  </a:prstClr>
                </a:solidFill>
              </a:rPr>
              <a:pPr/>
              <a:t>29/11/2017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ACB2B3B-34A9-41D5-AE1C-DD11E073263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8736670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CFAAB016-58DE-491A-9B70-C609257EC11F}"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EE20DDE-A546-4682-BFF0-B6FF1391F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682257"/>
      </p:ext>
    </p:extLst>
  </p:cSld>
  <p:clrMapOvr>
    <a:masterClrMapping/>
  </p:clrMapOvr>
  <p:transition advClick="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3B375C9-D231-4742-B7C4-D3B1EB838BEF}"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20A2E5-3F4D-481C-9566-8D84DB4486A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039878"/>
      </p:ext>
    </p:extLst>
  </p:cSld>
  <p:clrMapOvr>
    <a:masterClrMapping/>
  </p:clrMapOvr>
  <p:transition advClick="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6210ADC-0B25-4892-B5C2-40BF6B0D6931}"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0BCD7C-E086-4D96-8295-0F16B9BB839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1084364"/>
      </p:ext>
    </p:extLst>
  </p:cSld>
  <p:clrMapOvr>
    <a:masterClrMapping/>
  </p:clrMapOvr>
  <p:transition advClick="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73FC32E9-FF7A-4847-BD5C-741FE6D61523}"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ADA087F-AE5D-4FA3-BEE9-6737636937B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17695779"/>
      </p:ext>
    </p:extLst>
  </p:cSld>
  <p:clrMapOvr>
    <a:masterClrMapping/>
  </p:clrMapOvr>
  <p:transition advClick="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52520D5-C784-4980-AB4A-A8037628CED9}"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D3FB106-81ED-488C-99AA-AE0629EB27E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1801031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8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15F9C5C-4FC1-4208-9E44-ABB0E91C44D3}"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C3C0396-D542-4FC7-B262-57DF4B794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797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9643610"/>
      </p:ext>
    </p:extLst>
  </p:cSld>
  <p:clrMapOvr>
    <a:masterClrMapping/>
  </p:clrMapOvr>
  <p:transition advClick="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B1DCE8E-7854-49BA-8049-E55835F583B4}"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D296643-BD77-4060-87DB-218BD08427B9}"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75924807"/>
      </p:ext>
    </p:extLst>
  </p:cSld>
  <p:clrMapOvr>
    <a:masterClrMapping/>
  </p:clrMapOvr>
  <p:transition advClick="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B0157C7-2455-41DB-B88B-09A3C40A29D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172A0F8-5A87-4FC9-9079-85BA880684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6564969"/>
      </p:ext>
    </p:extLst>
  </p:cSld>
  <p:clrMapOvr>
    <a:masterClrMapping/>
  </p:clrMapOvr>
  <p:transition advClick="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7B8E25-7EF1-476B-8F3D-94AAB57BFCB8}"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EABBCBA-6E69-4AD9-8AAE-FB7E85A0F7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776265"/>
      </p:ext>
    </p:extLst>
  </p:cSld>
  <p:clrMapOvr>
    <a:masterClrMapping/>
  </p:clrMapOvr>
  <p:transition advClick="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2007219E-A8C4-42CF-A76C-A9A8057244DE}"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DD2FB80-BF7F-418F-AB4B-0F61FA5A383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1634785"/>
      </p:ext>
    </p:extLst>
  </p:cSld>
  <p:clrMapOvr>
    <a:masterClrMapping/>
  </p:clrMapOvr>
  <p:transition advClick="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AB2191B-5CE3-4585-9D17-43DB79E80F1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28D03-E24F-4B89-AEF6-99FF5F441CD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129872"/>
      </p:ext>
    </p:extLst>
  </p:cSld>
  <p:clrMapOvr>
    <a:masterClrMapping/>
  </p:clrMapOvr>
  <p:transition advClick="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CA"/>
          </a:p>
        </p:txBody>
      </p:sp>
      <p:sp>
        <p:nvSpPr>
          <p:cNvPr id="3" name="Rectangle 3"/>
          <p:cNvSpPr>
            <a:spLocks noGrp="1" noChangeArrowheads="1"/>
          </p:cNvSpPr>
          <p:nvPr>
            <p:ph type="dt" idx="10"/>
          </p:nvPr>
        </p:nvSpPr>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idx="12"/>
          </p:nvPr>
        </p:nvSpPr>
        <p:spPr/>
        <p:txBody>
          <a:bodyPr/>
          <a:lstStyle>
            <a:lvl1pPr>
              <a:defRPr/>
            </a:lvl1pPr>
          </a:lstStyle>
          <a:p>
            <a:pPr>
              <a:defRPr/>
            </a:pPr>
            <a:fld id="{5936E985-1D3B-48A1-AB5E-E892908CAB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3661321"/>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CFAAB016-58DE-491A-9B70-C609257EC11F}"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EE20DDE-A546-4682-BFF0-B6FF1391F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7330353"/>
      </p:ext>
    </p:extLst>
  </p:cSld>
  <p:clrMapOvr>
    <a:masterClrMapping/>
  </p:clrMapOvr>
  <p:transition advClick="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3B375C9-D231-4742-B7C4-D3B1EB838BEF}"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20A2E5-3F4D-481C-9566-8D84DB4486A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5828791"/>
      </p:ext>
    </p:extLst>
  </p:cSld>
  <p:clrMapOvr>
    <a:masterClrMapping/>
  </p:clrMapOvr>
  <p:transition advClick="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6210ADC-0B25-4892-B5C2-40BF6B0D6931}"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0BCD7C-E086-4D96-8295-0F16B9BB839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5507830"/>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8" name="TextBox 7"/>
          <p:cNvSpPr txBox="1"/>
          <p:nvPr userDrawn="1"/>
        </p:nvSpPr>
        <p:spPr>
          <a:xfrm>
            <a:off x="805217" y="2115403"/>
            <a:ext cx="7547212" cy="461665"/>
          </a:xfrm>
          <a:prstGeom prst="rect">
            <a:avLst/>
          </a:prstGeom>
          <a:noFill/>
        </p:spPr>
        <p:txBody>
          <a:bodyPr wrap="square" rtlCol="0">
            <a:spAutoFit/>
          </a:bodyPr>
          <a:lstStyle/>
          <a:p>
            <a:pPr algn="ctr" eaLnBrk="0" hangingPunct="0"/>
            <a:r>
              <a:rPr lang="en-US" sz="24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Homework		Extras		Materials</a:t>
            </a:r>
            <a:endParaRPr lang="en-CA" sz="24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Text Placeholder 9"/>
          <p:cNvSpPr>
            <a:spLocks noGrp="1"/>
          </p:cNvSpPr>
          <p:nvPr>
            <p:ph type="body" sz="quarter" idx="10"/>
          </p:nvPr>
        </p:nvSpPr>
        <p:spPr>
          <a:xfrm>
            <a:off x="0" y="1228891"/>
            <a:ext cx="9144000" cy="763682"/>
          </a:xfrm>
        </p:spPr>
        <p:txBody>
          <a:bodyPr/>
          <a:lstStyle>
            <a:lvl1pPr algn="ct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654215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73FC32E9-FF7A-4847-BD5C-741FE6D61523}"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ADA087F-AE5D-4FA3-BEE9-6737636937B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4246379"/>
      </p:ext>
    </p:extLst>
  </p:cSld>
  <p:clrMapOvr>
    <a:masterClrMapping/>
  </p:clrMapOvr>
  <p:transition advClick="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52520D5-C784-4980-AB4A-A8037628CED9}"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D3FB106-81ED-488C-99AA-AE0629EB27E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4010936"/>
      </p:ext>
    </p:extLst>
  </p:cSld>
  <p:clrMapOvr>
    <a:masterClrMapping/>
  </p:clrMapOvr>
  <p:transition advClick="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378964"/>
      </p:ext>
    </p:extLst>
  </p:cSld>
  <p:clrMapOvr>
    <a:masterClrMapping/>
  </p:clrMapOvr>
  <p:transition advClick="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B1DCE8E-7854-49BA-8049-E55835F583B4}"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D296643-BD77-4060-87DB-218BD08427B9}"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4551439"/>
      </p:ext>
    </p:extLst>
  </p:cSld>
  <p:clrMapOvr>
    <a:masterClrMapping/>
  </p:clrMapOvr>
  <p:transition advClick="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B0157C7-2455-41DB-B88B-09A3C40A29D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172A0F8-5A87-4FC9-9079-85BA880684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35965237"/>
      </p:ext>
    </p:extLst>
  </p:cSld>
  <p:clrMapOvr>
    <a:masterClrMapping/>
  </p:clrMapOvr>
  <p:transition advClick="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7B8E25-7EF1-476B-8F3D-94AAB57BFCB8}"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EABBCBA-6E69-4AD9-8AAE-FB7E85A0F7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9752051"/>
      </p:ext>
    </p:extLst>
  </p:cSld>
  <p:clrMapOvr>
    <a:masterClrMapping/>
  </p:clrMapOvr>
  <p:transition advClick="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2007219E-A8C4-42CF-A76C-A9A8057244DE}"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DD2FB80-BF7F-418F-AB4B-0F61FA5A383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7616735"/>
      </p:ext>
    </p:extLst>
  </p:cSld>
  <p:clrMapOvr>
    <a:masterClrMapping/>
  </p:clrMapOvr>
  <p:transition advClick="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AB2191B-5CE3-4585-9D17-43DB79E80F1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28D03-E24F-4B89-AEF6-99FF5F441CD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3838250"/>
      </p:ext>
    </p:extLst>
  </p:cSld>
  <p:clrMapOvr>
    <a:masterClrMapping/>
  </p:clrMapOvr>
  <p:transition advClick="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CA"/>
          </a:p>
        </p:txBody>
      </p:sp>
      <p:sp>
        <p:nvSpPr>
          <p:cNvPr id="3" name="Rectangle 3"/>
          <p:cNvSpPr>
            <a:spLocks noGrp="1" noChangeArrowheads="1"/>
          </p:cNvSpPr>
          <p:nvPr>
            <p:ph type="dt" idx="10"/>
          </p:nvPr>
        </p:nvSpPr>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idx="12"/>
          </p:nvPr>
        </p:nvSpPr>
        <p:spPr/>
        <p:txBody>
          <a:bodyPr/>
          <a:lstStyle>
            <a:lvl1pPr>
              <a:defRPr/>
            </a:lvl1pPr>
          </a:lstStyle>
          <a:p>
            <a:pPr>
              <a:defRPr/>
            </a:pPr>
            <a:fld id="{5936E985-1D3B-48A1-AB5E-E892908CAB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2534525"/>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8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15F9C5C-4FC1-4208-9E44-ABB0E91C44D3}"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C3C0396-D542-4FC7-B262-57DF4B794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9843034"/>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EA673BD-C0C2-4084-ADDA-DADF9A4A1F6D}"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4A5816-4A86-4EFF-B3CD-CF7FDD7ADF3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8733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8" name="TextBox 7"/>
          <p:cNvSpPr txBox="1"/>
          <p:nvPr userDrawn="1"/>
        </p:nvSpPr>
        <p:spPr>
          <a:xfrm>
            <a:off x="805217" y="2115403"/>
            <a:ext cx="7547212" cy="461665"/>
          </a:xfrm>
          <a:prstGeom prst="rect">
            <a:avLst/>
          </a:prstGeom>
          <a:noFill/>
        </p:spPr>
        <p:txBody>
          <a:bodyPr wrap="square" rtlCol="0">
            <a:spAutoFit/>
          </a:bodyPr>
          <a:lstStyle/>
          <a:p>
            <a:pPr algn="ctr" eaLnBrk="0" hangingPunct="0"/>
            <a:r>
              <a:rPr lang="en-US" sz="24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Homework		Extras		Materials</a:t>
            </a:r>
            <a:endParaRPr lang="en-CA" sz="24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Text Placeholder 9"/>
          <p:cNvSpPr>
            <a:spLocks noGrp="1"/>
          </p:cNvSpPr>
          <p:nvPr>
            <p:ph type="body" sz="quarter" idx="10"/>
          </p:nvPr>
        </p:nvSpPr>
        <p:spPr>
          <a:xfrm>
            <a:off x="0" y="1228891"/>
            <a:ext cx="9144000" cy="763682"/>
          </a:xfrm>
        </p:spPr>
        <p:txBody>
          <a:bodyPr/>
          <a:lstStyle>
            <a:lvl1pPr algn="ct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539293840"/>
      </p:ext>
    </p:extLst>
  </p:cSld>
  <p:clrMapOvr>
    <a:masterClrMapping/>
  </p:clrMapOvr>
  <p:transition advClick="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EA673BD-C0C2-4084-ADDA-DADF9A4A1F6D}"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4A5816-4A86-4EFF-B3CD-CF7FDD7ADF3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0120127"/>
      </p:ext>
    </p:extLst>
  </p:cSld>
  <p:clrMapOvr>
    <a:masterClrMapping/>
  </p:clrMapOvr>
  <p:transition advClick="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6F1393D6-C4AB-4114-92D5-8F977D989520}"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1A39F5-95B0-4FDF-942A-87D0D0EBC29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1263589"/>
      </p:ext>
    </p:extLst>
  </p:cSld>
  <p:clrMapOvr>
    <a:masterClrMapping/>
  </p:clrMapOvr>
  <p:transition advClick="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9F33D8AB-178C-455D-AC2C-E70F97A42F7C}"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0E4DEAD-761E-4331-BC4B-6EFDBECC6B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9400505"/>
      </p:ext>
    </p:extLst>
  </p:cSld>
  <p:clrMapOvr>
    <a:masterClrMapping/>
  </p:clrMapOvr>
  <p:transition advClick="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F0C6616C-2EF5-4259-9933-03981DF3365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98C4F8-3FEC-4215-8EF9-58F9E2FE380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523601"/>
      </p:ext>
    </p:extLst>
  </p:cSld>
  <p:clrMapOvr>
    <a:masterClrMapping/>
  </p:clrMapOvr>
  <p:transition advClick="0">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smtClean="0"/>
              <a:t>Click to edit Master title style</a:t>
            </a:r>
            <a:endParaRPr lang="en-US" dirty="0"/>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0441180"/>
      </p:ext>
    </p:extLst>
  </p:cSld>
  <p:clrMapOvr>
    <a:masterClrMapping/>
  </p:clrMapOvr>
  <p:transition advClick="0">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27CD1416-CADB-46F2-846D-648D790A9A2C}"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6C3590A-BE01-45D2-9014-BA4BAF2C267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7678764"/>
      </p:ext>
    </p:extLst>
  </p:cSld>
  <p:clrMapOvr>
    <a:masterClrMapping/>
  </p:clrMapOvr>
  <p:transition advClick="0">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657D0D6-4B23-417A-BFD9-E1712109F82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F3AEF5-C2AE-452B-8804-4C786A39D60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47347748"/>
      </p:ext>
    </p:extLst>
  </p:cSld>
  <p:clrMapOvr>
    <a:masterClrMapping/>
  </p:clrMapOvr>
  <p:transition advClick="0">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F5DEF24-9EF1-4368-8D56-BC1E1C3DF5AF}"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92A0D6B-3EC3-4F17-AF46-D2C653DF814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8518649"/>
      </p:ext>
    </p:extLst>
  </p:cSld>
  <p:clrMapOvr>
    <a:masterClrMapping/>
  </p:clrMapOvr>
  <p:transition advClick="0">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BAE9308-F929-4BB5-A531-CC282781C8D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218B1F-4951-4231-935B-2D0FA2897A0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4809855"/>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6F1393D6-C4AB-4114-92D5-8F977D989520}"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1A39F5-95B0-4FDF-942A-87D0D0EBC29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1165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7C43EDD-FC7C-4664-9EFD-5160BEC103F7}"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A8EA1A-8A8E-4A09-8DF0-AD8862A9D42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8742541"/>
      </p:ext>
    </p:extLst>
  </p:cSld>
  <p:clrMapOvr>
    <a:masterClrMapping/>
  </p:clrMapOvr>
  <p:transition advClick="0">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15BA4CF-8096-46A5-B359-7821FA7454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923996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FCF844ED-5866-4000-AE8F-4D1778819A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8066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CFAAB016-58DE-491A-9B70-C609257EC11F}"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EE20DDE-A546-4682-BFF0-B6FF1391F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2874672"/>
      </p:ext>
    </p:extLst>
  </p:cSld>
  <p:clrMapOvr>
    <a:masterClrMapping/>
  </p:clrMapOvr>
  <p:transition advClick="0">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3B375C9-D231-4742-B7C4-D3B1EB838BEF}"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20A2E5-3F4D-481C-9566-8D84DB4486A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1321498"/>
      </p:ext>
    </p:extLst>
  </p:cSld>
  <p:clrMapOvr>
    <a:masterClrMapping/>
  </p:clrMapOvr>
  <p:transition advClick="0">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6210ADC-0B25-4892-B5C2-40BF6B0D6931}"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0BCD7C-E086-4D96-8295-0F16B9BB839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3834947"/>
      </p:ext>
    </p:extLst>
  </p:cSld>
  <p:clrMapOvr>
    <a:masterClrMapping/>
  </p:clrMapOvr>
  <p:transition advClick="0">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73FC32E9-FF7A-4847-BD5C-741FE6D61523}"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ADA087F-AE5D-4FA3-BEE9-6737636937B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4177641"/>
      </p:ext>
    </p:extLst>
  </p:cSld>
  <p:clrMapOvr>
    <a:masterClrMapping/>
  </p:clrMapOvr>
  <p:transition advClick="0">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52520D5-C784-4980-AB4A-A8037628CED9}"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D3FB106-81ED-488C-99AA-AE0629EB27E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89888463"/>
      </p:ext>
    </p:extLst>
  </p:cSld>
  <p:clrMapOvr>
    <a:masterClrMapping/>
  </p:clrMapOvr>
  <p:transition advClick="0">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2080588"/>
      </p:ext>
    </p:extLst>
  </p:cSld>
  <p:clrMapOvr>
    <a:masterClrMapping/>
  </p:clrMapOvr>
  <p:transition advClick="0">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B1DCE8E-7854-49BA-8049-E55835F583B4}"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D296643-BD77-4060-87DB-218BD08427B9}"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5878390"/>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9F33D8AB-178C-455D-AC2C-E70F97A42F7C}"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0E4DEAD-761E-4331-BC4B-6EFDBECC6B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6042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B0157C7-2455-41DB-B88B-09A3C40A29D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172A0F8-5A87-4FC9-9079-85BA880684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3886446"/>
      </p:ext>
    </p:extLst>
  </p:cSld>
  <p:clrMapOvr>
    <a:masterClrMapping/>
  </p:clrMapOvr>
  <p:transition advClick="0">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7B8E25-7EF1-476B-8F3D-94AAB57BFCB8}"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EABBCBA-6E69-4AD9-8AAE-FB7E85A0F7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7647936"/>
      </p:ext>
    </p:extLst>
  </p:cSld>
  <p:clrMapOvr>
    <a:masterClrMapping/>
  </p:clrMapOvr>
  <p:transition advClick="0">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2007219E-A8C4-42CF-A76C-A9A8057244DE}"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DD2FB80-BF7F-418F-AB4B-0F61FA5A383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58733743"/>
      </p:ext>
    </p:extLst>
  </p:cSld>
  <p:clrMapOvr>
    <a:masterClrMapping/>
  </p:clrMapOvr>
  <p:transition advClick="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AB2191B-5CE3-4585-9D17-43DB79E80F1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28D03-E24F-4B89-AEF6-99FF5F441CD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1786000"/>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F0C6616C-2EF5-4259-9933-03981DF3365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98C4F8-3FEC-4215-8EF9-58F9E2FE380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3854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smtClean="0"/>
              <a:t>Click to edit Master title style</a:t>
            </a:r>
            <a:endParaRPr lang="en-US" dirty="0"/>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2554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27CD1416-CADB-46F2-846D-648D790A9A2C}"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6C3590A-BE01-45D2-9014-BA4BAF2C267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8897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3B375C9-D231-4742-B7C4-D3B1EB838BEF}" type="datetimeFigureOut">
              <a:rPr lang="en-US"/>
              <a:pPr>
                <a:defRPr/>
              </a:pPr>
              <a:t>11/29/2017</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820A2E5-3F4D-481C-9566-8D84DB4486A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657D0D6-4B23-417A-BFD9-E1712109F82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F3AEF5-C2AE-452B-8804-4C786A39D60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2920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F5DEF24-9EF1-4368-8D56-BC1E1C3DF5AF}"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92A0D6B-3EC3-4F17-AF46-D2C653DF814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581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BAE9308-F929-4BB5-A531-CC282781C8D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218B1F-4951-4231-935B-2D0FA2897A0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6084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7C43EDD-FC7C-4664-9EFD-5160BEC103F7}"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A8EA1A-8A8E-4A09-8DF0-AD8862A9D42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65474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CA"/>
          </a:p>
        </p:txBody>
      </p:sp>
      <p:sp>
        <p:nvSpPr>
          <p:cNvPr id="3" name="Rectangle 3"/>
          <p:cNvSpPr>
            <a:spLocks noGrp="1" noChangeArrowheads="1"/>
          </p:cNvSpPr>
          <p:nvPr>
            <p:ph type="dt" idx="10"/>
          </p:nvPr>
        </p:nvSpPr>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idx="12"/>
          </p:nvPr>
        </p:nvSpPr>
        <p:spPr/>
        <p:txBody>
          <a:bodyPr/>
          <a:lstStyle>
            <a:lvl1pPr>
              <a:defRPr/>
            </a:lvl1pPr>
          </a:lstStyle>
          <a:p>
            <a:pPr>
              <a:defRPr/>
            </a:pPr>
            <a:fld id="{5936E985-1D3B-48A1-AB5E-E892908CAB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186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7175716"/>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56300086"/>
      </p:ext>
    </p:extLst>
  </p:cSld>
  <p:clrMapOvr>
    <a:masterClrMapping/>
  </p:clrMapOvr>
  <p:transition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4132635"/>
      </p:ext>
    </p:extLst>
  </p:cSld>
  <p:clrMapOvr>
    <a:masterClrMapping/>
  </p:clrMapOvr>
  <p:transition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5810332"/>
      </p:ext>
    </p:extLst>
  </p:cSld>
  <p:clrMapOvr>
    <a:masterClrMapping/>
  </p:clrMapOvr>
  <p:transition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1936485"/>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6210ADC-0B25-4892-B5C2-40BF6B0D6931}" type="datetimeFigureOut">
              <a:rPr lang="en-US"/>
              <a:pPr>
                <a:defRPr/>
              </a:pPr>
              <a:t>11/29/2017</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A0BCD7C-E086-4D96-8295-0F16B9BB839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1482173"/>
      </p:ext>
    </p:extLst>
  </p:cSld>
  <p:clrMapOvr>
    <a:masterClrMapping/>
  </p:clrMapOvr>
  <p:transition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7676380"/>
      </p:ext>
    </p:extLst>
  </p:cSld>
  <p:clrMapOvr>
    <a:masterClrMapping/>
  </p:clrMapOvr>
  <p:transition spd="med"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8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15F9C5C-4FC1-4208-9E44-ABB0E91C44D3}"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C3C0396-D542-4FC7-B262-57DF4B794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0377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8" name="TextBox 7"/>
          <p:cNvSpPr txBox="1"/>
          <p:nvPr userDrawn="1"/>
        </p:nvSpPr>
        <p:spPr>
          <a:xfrm>
            <a:off x="805217" y="2115403"/>
            <a:ext cx="7547212" cy="461665"/>
          </a:xfrm>
          <a:prstGeom prst="rect">
            <a:avLst/>
          </a:prstGeom>
          <a:noFill/>
        </p:spPr>
        <p:txBody>
          <a:bodyPr wrap="square" rtlCol="0">
            <a:spAutoFit/>
          </a:bodyPr>
          <a:lstStyle/>
          <a:p>
            <a:pPr algn="ctr" eaLnBrk="0" hangingPunct="0"/>
            <a:r>
              <a:rPr lang="en-US" sz="24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Homework		Extras		Materials</a:t>
            </a:r>
            <a:endParaRPr lang="en-CA" sz="24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Text Placeholder 9"/>
          <p:cNvSpPr>
            <a:spLocks noGrp="1"/>
          </p:cNvSpPr>
          <p:nvPr>
            <p:ph type="body" sz="quarter" idx="10"/>
          </p:nvPr>
        </p:nvSpPr>
        <p:spPr>
          <a:xfrm>
            <a:off x="0" y="1228891"/>
            <a:ext cx="9144000" cy="763682"/>
          </a:xfrm>
        </p:spPr>
        <p:txBody>
          <a:bodyPr/>
          <a:lstStyle>
            <a:lvl1pPr algn="ct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4075502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EA673BD-C0C2-4084-ADDA-DADF9A4A1F6D}"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4A5816-4A86-4EFF-B3CD-CF7FDD7ADF3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4998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6F1393D6-C4AB-4114-92D5-8F977D989520}"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1A39F5-95B0-4FDF-942A-87D0D0EBC29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2959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9F33D8AB-178C-455D-AC2C-E70F97A42F7C}"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0E4DEAD-761E-4331-BC4B-6EFDBECC6B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02083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F0C6616C-2EF5-4259-9933-03981DF3365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98C4F8-3FEC-4215-8EF9-58F9E2FE380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5812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smtClean="0"/>
              <a:t>Click to edit Master title style</a:t>
            </a:r>
            <a:endParaRPr lang="en-US" dirty="0"/>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5361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27CD1416-CADB-46F2-846D-648D790A9A2C}"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6C3590A-BE01-45D2-9014-BA4BAF2C267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04461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73FC32E9-FF7A-4847-BD5C-741FE6D61523}" type="datetimeFigureOut">
              <a:rPr lang="en-US"/>
              <a:pPr>
                <a:defRPr/>
              </a:pPr>
              <a:t>11/29/2017</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ADA087F-AE5D-4FA3-BEE9-6737636937B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657D0D6-4B23-417A-BFD9-E1712109F82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F3AEF5-C2AE-452B-8804-4C786A39D60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84581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F5DEF24-9EF1-4368-8D56-BC1E1C3DF5AF}"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92A0D6B-3EC3-4F17-AF46-D2C653DF814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8022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BAE9308-F929-4BB5-A531-CC282781C8D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218B1F-4951-4231-935B-2D0FA2897A0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74623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7C43EDD-FC7C-4664-9EFD-5160BEC103F7}"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A8EA1A-8A8E-4A09-8DF0-AD8862A9D42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479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CA"/>
          </a:p>
        </p:txBody>
      </p:sp>
      <p:sp>
        <p:nvSpPr>
          <p:cNvPr id="3" name="Rectangle 3"/>
          <p:cNvSpPr>
            <a:spLocks noGrp="1" noChangeArrowheads="1"/>
          </p:cNvSpPr>
          <p:nvPr>
            <p:ph type="dt" idx="10"/>
          </p:nvPr>
        </p:nvSpPr>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idx="12"/>
          </p:nvPr>
        </p:nvSpPr>
        <p:spPr/>
        <p:txBody>
          <a:bodyPr/>
          <a:lstStyle>
            <a:lvl1pPr>
              <a:defRPr/>
            </a:lvl1pPr>
          </a:lstStyle>
          <a:p>
            <a:pPr>
              <a:defRPr/>
            </a:pPr>
            <a:fld id="{5936E985-1D3B-48A1-AB5E-E892908CAB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5911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3334220"/>
      </p:ext>
    </p:extLst>
  </p:cSld>
  <p:clrMapOvr>
    <a:masterClrMapping/>
  </p:clrMapOvr>
  <p:transition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771999"/>
      </p:ext>
    </p:extLst>
  </p:cSld>
  <p:clrMapOvr>
    <a:masterClrMapping/>
  </p:clrMapOvr>
  <p:transition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6108716"/>
      </p:ext>
    </p:extLst>
  </p:cSld>
  <p:clrMapOvr>
    <a:masterClrMapping/>
  </p:clrMapOvr>
  <p:transition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5253095"/>
      </p:ext>
    </p:extLst>
  </p:cSld>
  <p:clrMapOvr>
    <a:masterClrMapping/>
  </p:clrMapOvr>
  <p:transition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88067049"/>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52520D5-C784-4980-AB4A-A8037628CED9}" type="datetimeFigureOut">
              <a:rPr lang="en-US"/>
              <a:pPr>
                <a:defRPr/>
              </a:pPr>
              <a:t>11/29/2017</a:t>
            </a:fld>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D3FB106-81ED-488C-99AA-AE0629EB2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3626946"/>
      </p:ext>
    </p:extLst>
  </p:cSld>
  <p:clrMapOvr>
    <a:masterClrMapping/>
  </p:clrMapOvr>
  <p:transition advClick="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8141204"/>
      </p:ext>
    </p:extLst>
  </p:cSld>
  <p:clrMapOvr>
    <a:masterClrMapping/>
  </p:clrMapOvr>
  <p:transition spd="med" advClick="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8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15F9C5C-4FC1-4208-9E44-ABB0E91C44D3}"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C3C0396-D542-4FC7-B262-57DF4B794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0529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8" name="TextBox 7"/>
          <p:cNvSpPr txBox="1"/>
          <p:nvPr userDrawn="1"/>
        </p:nvSpPr>
        <p:spPr>
          <a:xfrm>
            <a:off x="805217" y="2115403"/>
            <a:ext cx="7547212" cy="461665"/>
          </a:xfrm>
          <a:prstGeom prst="rect">
            <a:avLst/>
          </a:prstGeom>
          <a:noFill/>
        </p:spPr>
        <p:txBody>
          <a:bodyPr wrap="square" rtlCol="0">
            <a:spAutoFit/>
          </a:bodyPr>
          <a:lstStyle/>
          <a:p>
            <a:pPr algn="ctr" eaLnBrk="0" hangingPunct="0"/>
            <a:r>
              <a:rPr lang="en-US" sz="24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Homework		Extras		Materials</a:t>
            </a:r>
            <a:endParaRPr lang="en-CA" sz="24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Text Placeholder 9"/>
          <p:cNvSpPr>
            <a:spLocks noGrp="1"/>
          </p:cNvSpPr>
          <p:nvPr>
            <p:ph type="body" sz="quarter" idx="10"/>
          </p:nvPr>
        </p:nvSpPr>
        <p:spPr>
          <a:xfrm>
            <a:off x="0" y="1228891"/>
            <a:ext cx="9144000" cy="763682"/>
          </a:xfrm>
        </p:spPr>
        <p:txBody>
          <a:bodyPr/>
          <a:lstStyle>
            <a:lvl1pPr algn="ct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565446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EA673BD-C0C2-4084-ADDA-DADF9A4A1F6D}"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4A5816-4A86-4EFF-B3CD-CF7FDD7ADF3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5296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6F1393D6-C4AB-4114-92D5-8F977D989520}"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1A39F5-95B0-4FDF-942A-87D0D0EBC29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2417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9F33D8AB-178C-455D-AC2C-E70F97A42F7C}"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0E4DEAD-761E-4331-BC4B-6EFDBECC6B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1782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F0C6616C-2EF5-4259-9933-03981DF3365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98C4F8-3FEC-4215-8EF9-58F9E2FE380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4662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smtClean="0"/>
              <a:t>Click to edit Master title style</a:t>
            </a:r>
            <a:endParaRPr lang="en-US" dirty="0"/>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1492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27CD1416-CADB-46F2-846D-648D790A9A2C}"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6C3590A-BE01-45D2-9014-BA4BAF2C267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50147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pPr>
                <a:defRPr/>
              </a:pPr>
              <a:t>11/29/2017</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657D0D6-4B23-417A-BFD9-E1712109F82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F3AEF5-C2AE-452B-8804-4C786A39D60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949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F5DEF24-9EF1-4368-8D56-BC1E1C3DF5AF}"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92A0D6B-3EC3-4F17-AF46-D2C653DF814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8251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BAE9308-F929-4BB5-A531-CC282781C8DB}"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218B1F-4951-4231-935B-2D0FA2897A0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27078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7C43EDD-FC7C-4664-9EFD-5160BEC103F7}"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A8EA1A-8A8E-4A09-8DF0-AD8862A9D42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113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CA"/>
          </a:p>
        </p:txBody>
      </p:sp>
      <p:sp>
        <p:nvSpPr>
          <p:cNvPr id="3" name="Rectangle 3"/>
          <p:cNvSpPr>
            <a:spLocks noGrp="1" noChangeArrowheads="1"/>
          </p:cNvSpPr>
          <p:nvPr>
            <p:ph type="dt" idx="10"/>
          </p:nvPr>
        </p:nvSpPr>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idx="12"/>
          </p:nvPr>
        </p:nvSpPr>
        <p:spPr/>
        <p:txBody>
          <a:bodyPr/>
          <a:lstStyle>
            <a:lvl1pPr>
              <a:defRPr/>
            </a:lvl1pPr>
          </a:lstStyle>
          <a:p>
            <a:pPr>
              <a:defRPr/>
            </a:pPr>
            <a:fld id="{5936E985-1D3B-48A1-AB5E-E892908CAB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736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178576"/>
      </p:ext>
    </p:extLst>
  </p:cSld>
  <p:clrMapOvr>
    <a:masterClrMapping/>
  </p:clrMapOvr>
  <p:transition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4780530"/>
      </p:ext>
    </p:extLst>
  </p:cSld>
  <p:clrMapOvr>
    <a:masterClrMapping/>
  </p:clrMapOvr>
  <p:transition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60660"/>
      </p:ext>
    </p:extLst>
  </p:cSld>
  <p:clrMapOvr>
    <a:masterClrMapping/>
  </p:clrMapOvr>
  <p:transition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274398"/>
      </p:ext>
    </p:extLst>
  </p:cSld>
  <p:clrMapOvr>
    <a:masterClrMapping/>
  </p:clrMapOvr>
  <p:transition advClick="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0643968"/>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B1DCE8E-7854-49BA-8049-E55835F583B4}" type="datetimeFigureOut">
              <a:rPr lang="en-US"/>
              <a:pPr>
                <a:defRPr/>
              </a:pPr>
              <a:t>11/29/2017</a:t>
            </a:fld>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D296643-BD77-4060-87DB-218BD08427B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26538"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Rectangle 2"/>
          <p:cNvSpPr>
            <a:spLocks noGrp="1" noChangeArrowheads="1"/>
          </p:cNvSpPr>
          <p:nvPr>
            <p:ph type="dt" sz="half" idx="10"/>
          </p:nvPr>
        </p:nvSpPr>
        <p:spPr>
          <a:ln/>
        </p:spPr>
        <p:txBody>
          <a:bodyPr/>
          <a:lstStyle>
            <a:lvl1pPr>
              <a:defRPr/>
            </a:lvl1pPr>
          </a:lstStyle>
          <a:p>
            <a:pPr>
              <a:defRPr/>
            </a:pPr>
            <a:fld id="{8AB122F6-0502-4384-BE95-DA6360808AD3}"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AD9A15-191F-4A34-B9B2-7431567A9D0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8262070"/>
      </p:ext>
    </p:extLst>
  </p:cSld>
  <p:clrMapOvr>
    <a:masterClrMapping/>
  </p:clrMapOvr>
  <p:transition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997724"/>
      </p:ext>
    </p:extLst>
  </p:cSld>
  <p:clrMapOvr>
    <a:masterClrMapping/>
  </p:clrMapOvr>
  <p:transition spd="med" advClick="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188862"/>
      </p:ext>
    </p:extLst>
  </p:cSld>
  <p:clrMapOvr>
    <a:masterClrMapping/>
  </p:clrMapOvr>
  <p:transition spd="med"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72230551"/>
      </p:ext>
    </p:extLst>
  </p:cSld>
  <p:clrMapOvr>
    <a:masterClrMapping/>
  </p:clrMapOvr>
  <p:transition spd="med" advClick="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7878471"/>
      </p:ext>
    </p:extLst>
  </p:cSld>
  <p:clrMapOvr>
    <a:masterClrMapping/>
  </p:clrMapOvr>
  <p:transition spd="med" advClick="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39918967"/>
      </p:ext>
    </p:extLst>
  </p:cSld>
  <p:clrMapOvr>
    <a:masterClrMapping/>
  </p:clrMapOvr>
  <p:transition spd="med" advClick="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2488439"/>
      </p:ext>
    </p:extLst>
  </p:cSld>
  <p:clrMapOvr>
    <a:masterClrMapping/>
  </p:clrMapOvr>
  <p:transition spd="med" advClick="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27568169"/>
      </p:ext>
    </p:extLst>
  </p:cSld>
  <p:clrMapOvr>
    <a:masterClrMapping/>
  </p:clrMapOvr>
  <p:transition spd="med" advClick="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9533326"/>
      </p:ext>
    </p:extLst>
  </p:cSld>
  <p:clrMapOvr>
    <a:masterClrMapping/>
  </p:clrMapOvr>
  <p:transition spd="med" advClick="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5509087"/>
      </p:ext>
    </p:extLst>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B0157C7-2455-41DB-B88B-09A3C40A29D7}" type="datetimeFigureOut">
              <a:rPr lang="en-US"/>
              <a:pPr>
                <a:defRPr/>
              </a:pPr>
              <a:t>11/29/2017</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172A0F8-5A87-4FC9-9079-85BA880684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3726500"/>
      </p:ext>
    </p:extLst>
  </p:cSld>
  <p:clrMapOvr>
    <a:masterClrMapping/>
  </p:clrMapOvr>
  <p:transition spd="med" advClick="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4777088"/>
      </p:ext>
    </p:extLst>
  </p:cSld>
  <p:clrMapOvr>
    <a:masterClrMapping/>
  </p:clrMapOvr>
  <p:transition spd="med" advClick="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633532876"/>
      </p:ext>
    </p:extLst>
  </p:cSld>
  <p:clrMapOvr>
    <a:masterClrMapping/>
  </p:clrMapOvr>
  <p:transition spd="med" advClick="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3196967"/>
      </p:ext>
    </p:extLst>
  </p:cSld>
  <p:clrMapOvr>
    <a:masterClrMapping/>
  </p:clrMapOvr>
  <p:transition spd="med" advClick="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712710"/>
      </p:ext>
    </p:extLst>
  </p:cSld>
  <p:clrMapOvr>
    <a:masterClrMapping/>
  </p:clrMapOvr>
  <p:transition spd="med" advClick="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106110"/>
      </p:ext>
    </p:extLst>
  </p:cSld>
  <p:clrMapOvr>
    <a:masterClrMapping/>
  </p:clrMapOvr>
  <p:transition spd="med" advClick="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94581581"/>
      </p:ext>
    </p:extLst>
  </p:cSld>
  <p:clrMapOvr>
    <a:masterClrMapping/>
  </p:clrMapOvr>
  <p:transition spd="med" advClick="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7079288"/>
      </p:ext>
    </p:extLst>
  </p:cSld>
  <p:clrMapOvr>
    <a:masterClrMapping/>
  </p:clrMapOvr>
  <p:transition spd="med" advClick="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solidFill>
                  <a:srgbClr val="FFFFFF"/>
                </a:solidFill>
              </a:rPr>
              <a:pPr>
                <a:defRPr/>
              </a:pPr>
              <a:t>11/29/2017</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8792555"/>
      </p:ext>
    </p:extLst>
  </p:cSld>
  <p:clrMapOvr>
    <a:masterClrMapping/>
  </p:clrMapOvr>
  <p:transition spd="med" advClick="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solidFill>
                  <a:srgbClr val="FFFFFF"/>
                </a:solidFill>
              </a:rPr>
              <a:pPr>
                <a:defRPr/>
              </a:pPr>
              <a:t>11/29/2017</a:t>
            </a:fld>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41496"/>
      </p:ext>
    </p:extLst>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7B8E25-7EF1-476B-8F3D-94AAB57BFCB8}" type="datetimeFigureOut">
              <a:rPr lang="en-US"/>
              <a:pPr>
                <a:defRPr/>
              </a:pPr>
              <a:t>11/29/2017</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EABBCBA-6E69-4AD9-8AAE-FB7E85A0F7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advClick="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88593051"/>
      </p:ext>
    </p:extLst>
  </p:cSld>
  <p:clrMapOvr>
    <a:masterClrMapping/>
  </p:clrMapOvr>
  <p:transition spd="med" advClick="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5498869"/>
      </p:ext>
    </p:extLst>
  </p:cSld>
  <p:clrMapOvr>
    <a:masterClrMapping/>
  </p:clrMapOvr>
  <p:transition spd="med" advClick="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7299221"/>
      </p:ext>
    </p:extLst>
  </p:cSld>
  <p:clrMapOvr>
    <a:masterClrMapping/>
  </p:clrMapOvr>
  <p:transition spd="med" advClick="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5587993"/>
      </p:ext>
    </p:extLst>
  </p:cSld>
  <p:clrMapOvr>
    <a:masterClrMapping/>
  </p:clrMapOvr>
  <p:transition spd="med" advClick="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500635244"/>
      </p:ext>
    </p:extLst>
  </p:cSld>
  <p:clrMapOvr>
    <a:masterClrMapping/>
  </p:clrMapOvr>
  <p:transition spd="med" advClick="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latin typeface="Arial" pitchFamily="34" charset="0"/>
                <a:cs typeface="Arial" pitchFamily="34" charset="0"/>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pitchFamily="34" charset="0"/>
                <a:cs typeface="Arial"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CFAAB016-58DE-491A-9B70-C609257EC11F}" type="datetimeFigureOut">
              <a:rPr lang="en-US">
                <a:solidFill>
                  <a:srgbClr val="FFFFFF"/>
                </a:solidFill>
              </a:rPr>
              <a:pPr>
                <a:defRPr/>
              </a:pPr>
              <a:t>11/29/2017</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EE20DDE-A546-4682-BFF0-B6FF1391F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1802556"/>
      </p:ext>
    </p:extLst>
  </p:cSld>
  <p:clrMapOvr>
    <a:masterClrMapping/>
  </p:clrMapOvr>
  <p:transition advClick="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a:noFill/>
        </p:spPr>
        <p:txBody>
          <a:bodyPr/>
          <a:lstStyle>
            <a:lvl1pPr>
              <a:defRPr>
                <a:solidFill>
                  <a:srgbClr val="F6DB3C"/>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28726"/>
            <a:ext cx="8229600" cy="4897438"/>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fld id="{C3B375C9-D231-4742-B7C4-D3B1EB838BEF}"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20A2E5-3F4D-481C-9566-8D84DB4486A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2192946"/>
      </p:ext>
    </p:extLst>
  </p:cSld>
  <p:clrMapOvr>
    <a:masterClrMapping/>
  </p:clrMapOvr>
  <p:transition advClick="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6210ADC-0B25-4892-B5C2-40BF6B0D6931}" type="datetimeFigureOut">
              <a:rPr lang="en-US">
                <a:solidFill>
                  <a:srgbClr val="FFFFFF"/>
                </a:solidFill>
              </a:rPr>
              <a:pPr>
                <a:defRPr/>
              </a:pPr>
              <a:t>11/29/2017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0BCD7C-E086-4D96-8295-0F16B9BB839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036744"/>
      </p:ext>
    </p:extLst>
  </p:cSld>
  <p:clrMapOvr>
    <a:masterClrMapping/>
  </p:clrMapOvr>
  <p:transition advClick="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73FC32E9-FF7A-4847-BD5C-741FE6D61523}" type="datetimeFigureOut">
              <a:rPr lang="en-US">
                <a:solidFill>
                  <a:srgbClr val="FFFFFF"/>
                </a:solidFill>
              </a:rPr>
              <a:pPr>
                <a:defRPr/>
              </a:pPr>
              <a:t>11/29/2017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ADA087F-AE5D-4FA3-BEE9-6737636937B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207235"/>
      </p:ext>
    </p:extLst>
  </p:cSld>
  <p:clrMapOvr>
    <a:masterClrMapping/>
  </p:clrMapOvr>
  <p:transition advClick="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52520D5-C784-4980-AB4A-A8037628CED9}" type="datetimeFigureOut">
              <a:rPr lang="en-US">
                <a:solidFill>
                  <a:srgbClr val="FFFFFF"/>
                </a:solidFill>
              </a:rPr>
              <a:pPr>
                <a:defRPr/>
              </a:pPr>
              <a:t>11/29/2017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D3FB106-81ED-488C-99AA-AE0629EB27E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2394703"/>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0.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1.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2.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theme" Target="../theme/theme8.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16B4707-45B1-44C2-BE7D-D184A7D0D669}" type="datetimeFigureOut">
              <a:rPr lang="en-US"/>
              <a:pPr>
                <a:defRPr/>
              </a:pPr>
              <a:t>11/29/2017</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56AEFCC-4177-4A3E-87D5-7BFB82233ADD}"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241425"/>
            <a:ext cx="8229600" cy="4884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69"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16B4707-45B1-44C2-BE7D-D184A7D0D669}"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56AEFCC-4177-4A3E-87D5-7BFB82233ADD}"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241425"/>
            <a:ext cx="8229600" cy="4884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900372020"/>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9A6202CE-937C-4C4B-A180-E27EB804677D}"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128B8F7-308B-444F-8755-ED88B30E1EB0}"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289843406"/>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16B4707-45B1-44C2-BE7D-D184A7D0D669}"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56AEFCC-4177-4A3E-87D5-7BFB82233ADD}"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241425"/>
            <a:ext cx="8229600" cy="4884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34910893"/>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9A6202CE-937C-4C4B-A180-E27EB804677D}"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128B8F7-308B-444F-8755-ED88B30E1EB0}"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056006499"/>
      </p:ext>
    </p:extLst>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9A6202CE-937C-4C4B-A180-E27EB804677D}"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128B8F7-308B-444F-8755-ED88B30E1EB0}"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42591215"/>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9A6202CE-937C-4C4B-A180-E27EB804677D}"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128B8F7-308B-444F-8755-ED88B30E1EB0}"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939158159"/>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0198493"/>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844090"/>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16B4707-45B1-44C2-BE7D-D184A7D0D669}"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56AEFCC-4177-4A3E-87D5-7BFB82233ADD}"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241425"/>
            <a:ext cx="8229600" cy="4884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53827691"/>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24744"/>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340768"/>
            <a:ext cx="8229600" cy="4785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A41947F-F5F2-42E3-8710-268BC32EED13}" type="datetimeFigureOut">
              <a:rPr lang="en-CA" smtClean="0">
                <a:solidFill>
                  <a:prstClr val="black">
                    <a:tint val="75000"/>
                  </a:prstClr>
                </a:solidFill>
                <a:latin typeface="Calibri"/>
              </a:rPr>
              <a:pPr fontAlgn="auto">
                <a:spcBef>
                  <a:spcPts val="0"/>
                </a:spcBef>
                <a:spcAft>
                  <a:spcPts val="0"/>
                </a:spcAft>
              </a:pPr>
              <a:t>29/11/2017</a:t>
            </a:fld>
            <a:endParaRPr lang="en-CA">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ACB2B3B-34A9-41D5-AE1C-DD11E073263D}" type="slidenum">
              <a:rPr lang="en-CA" smtClean="0">
                <a:solidFill>
                  <a:prstClr val="black">
                    <a:tint val="75000"/>
                  </a:prstClr>
                </a:solidFill>
                <a:latin typeface="Calibri"/>
              </a:rPr>
              <a:pPr fontAlgn="auto">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76137772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914400" rtl="0" eaLnBrk="1" latinLnBrk="0" hangingPunct="1">
        <a:spcBef>
          <a:spcPct val="0"/>
        </a:spcBef>
        <a:buNone/>
        <a:defRPr sz="5400" b="1" kern="1200">
          <a:solidFill>
            <a:srgbClr val="FFC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44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40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16B4707-45B1-44C2-BE7D-D184A7D0D669}" type="datetimeFigureOut">
              <a:rPr lang="en-US">
                <a:solidFill>
                  <a:srgbClr val="FFFFFF"/>
                </a:solidFill>
              </a:rPr>
              <a:pPr>
                <a:defRPr/>
              </a:pPr>
              <a:t>11/29/2017</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56AEFCC-4177-4A3E-87D5-7BFB82233ADD}"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endParaRPr>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241425"/>
            <a:ext cx="8229600" cy="4884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40017751"/>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ransition advClick="0">
    <p:fade/>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1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9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1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1.xml"/></Relationships>
</file>

<file path=ppt/slides/_rels/slide1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1.xml"/></Relationships>
</file>

<file path=ppt/slides/_rels/slide1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vimeo.com/175325231" TargetMode="External"/><Relationship Id="rId1" Type="http://schemas.openxmlformats.org/officeDocument/2006/relationships/slideLayout" Target="../slideLayouts/slideLayout111.xml"/></Relationships>
</file>

<file path=ppt/slides/_rels/slide1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1.xml"/></Relationships>
</file>

<file path=ppt/slides/_rels/slide1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4.xml"/></Relationships>
</file>

<file path=ppt/slides/_rels/slide1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1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58.xml"/></Relationships>
</file>

<file path=ppt/slides/_rels/slide1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8.xml"/></Relationships>
</file>

<file path=ppt/slides/_rels/slide1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8.xml"/></Relationships>
</file>

<file path=ppt/slides/_rels/slide1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58.xml"/></Relationships>
</file>

<file path=ppt/slides/_rels/slide1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8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48.xml"/><Relationship Id="rId7" Type="http://schemas.openxmlformats.org/officeDocument/2006/relationships/slide" Target="slide64.xml"/><Relationship Id="rId2" Type="http://schemas.openxmlformats.org/officeDocument/2006/relationships/slide" Target="slide136.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82.xml"/><Relationship Id="rId4" Type="http://schemas.openxmlformats.org/officeDocument/2006/relationships/slide" Target="slide3.xml"/><Relationship Id="rId9" Type="http://schemas.openxmlformats.org/officeDocument/2006/relationships/slide" Target="slide18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gif"/><Relationship Id="rId1" Type="http://schemas.openxmlformats.org/officeDocument/2006/relationships/slideLayout" Target="../slideLayouts/slideLayout8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gif"/><Relationship Id="rId1" Type="http://schemas.openxmlformats.org/officeDocument/2006/relationships/slideLayout" Target="../slideLayouts/slideLayout89.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microsoft.com/office/2007/relationships/hdphoto" Target="../media/hdphoto3.wdp"/></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Image result for brain"/>
          <p:cNvPicPr>
            <a:picLocks noChangeAspect="1" noChangeArrowheads="1"/>
          </p:cNvPicPr>
          <p:nvPr/>
        </p:nvPicPr>
        <p:blipFill rotWithShape="1">
          <a:blip r:embed="rId2">
            <a:extLst>
              <a:ext uri="{28A0092B-C50C-407E-A947-70E740481C1C}">
                <a14:useLocalDpi xmlns:a14="http://schemas.microsoft.com/office/drawing/2010/main" val="0"/>
              </a:ext>
            </a:extLst>
          </a:blip>
          <a:srcRect l="2980" t="2778" r="23421" b="1843"/>
          <a:stretch/>
        </p:blipFill>
        <p:spPr bwMode="auto">
          <a:xfrm>
            <a:off x="1931357" y="723926"/>
            <a:ext cx="7212643" cy="52577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sz="quarter"/>
          </p:nvPr>
        </p:nvSpPr>
        <p:spPr>
          <a:xfrm>
            <a:off x="0" y="97644"/>
            <a:ext cx="4457700" cy="6611937"/>
          </a:xfrm>
        </p:spPr>
        <p:txBody>
          <a:bodyPr/>
          <a:lstStyle/>
          <a:p>
            <a:pPr>
              <a:defRPr/>
            </a:pPr>
            <a:r>
              <a:rPr lang="en-US" sz="8000" dirty="0" smtClean="0"/>
              <a:t>Your Brain:</a:t>
            </a:r>
            <a:br>
              <a:rPr lang="en-US" sz="8000" dirty="0" smtClean="0"/>
            </a:br>
            <a:r>
              <a:rPr lang="en-US" sz="8000" dirty="0" smtClean="0"/>
              <a:t>A User’s Guide</a:t>
            </a:r>
            <a:endParaRPr lang="en-US" sz="8000" dirty="0"/>
          </a:p>
        </p:txBody>
      </p:sp>
    </p:spTree>
  </p:cSld>
  <p:clrMapOvr>
    <a:masterClrMapping/>
  </p:clrMapOvr>
  <p:transition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280" y="8298"/>
            <a:ext cx="4617720" cy="1143000"/>
          </a:xfrm>
        </p:spPr>
        <p:txBody>
          <a:bodyPr/>
          <a:lstStyle/>
          <a:p>
            <a:pPr algn="ctr">
              <a:buNone/>
            </a:pPr>
            <a:r>
              <a:rPr lang="en-US" sz="6000" cap="none" dirty="0" smtClean="0"/>
              <a:t>Brain!</a:t>
            </a:r>
            <a:endParaRPr lang="en-CA" sz="6000" cap="none" dirty="0"/>
          </a:p>
        </p:txBody>
      </p:sp>
      <p:sp>
        <p:nvSpPr>
          <p:cNvPr id="4" name="Content Placeholder 3"/>
          <p:cNvSpPr>
            <a:spLocks noGrp="1"/>
          </p:cNvSpPr>
          <p:nvPr>
            <p:ph idx="1"/>
          </p:nvPr>
        </p:nvSpPr>
        <p:spPr>
          <a:xfrm>
            <a:off x="4791074" y="1285874"/>
            <a:ext cx="3990976" cy="5105401"/>
          </a:xfrm>
        </p:spPr>
        <p:txBody>
          <a:bodyPr/>
          <a:lstStyle/>
          <a:p>
            <a:pPr marL="0" indent="0" algn="ctr">
              <a:buNone/>
            </a:pPr>
            <a:r>
              <a:rPr lang="en-CA" sz="3600" dirty="0" smtClean="0"/>
              <a:t>When you work vigorously and </a:t>
            </a:r>
          </a:p>
          <a:p>
            <a:pPr marL="0" indent="0" algn="ctr">
              <a:buNone/>
            </a:pPr>
            <a:r>
              <a:rPr lang="en-CA" sz="3600" dirty="0" smtClean="0">
                <a:solidFill>
                  <a:srgbClr val="F6DB3C"/>
                </a:solidFill>
              </a:rPr>
              <a:t>learn new things</a:t>
            </a:r>
            <a:r>
              <a:rPr lang="en-CA" sz="3600" dirty="0" smtClean="0"/>
              <a:t>, what happens to your brain?</a:t>
            </a:r>
          </a:p>
        </p:txBody>
      </p:sp>
      <p:pic>
        <p:nvPicPr>
          <p:cNvPr id="5" name="Picture 8" descr="http://www.skolskiportal.hr/media/mozaaktek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01716" cy="480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1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1"/>
          <p:cNvGrpSpPr>
            <a:grpSpLocks/>
          </p:cNvGrpSpPr>
          <p:nvPr/>
        </p:nvGrpSpPr>
        <p:grpSpPr bwMode="auto">
          <a:xfrm>
            <a:off x="2195513" y="1557338"/>
            <a:ext cx="430212" cy="3630612"/>
            <a:chOff x="1383" y="981"/>
            <a:chExt cx="271" cy="2287"/>
          </a:xfrm>
        </p:grpSpPr>
        <p:sp>
          <p:nvSpPr>
            <p:cNvPr id="28708" name="Freeform 2"/>
            <p:cNvSpPr>
              <a:spLocks noChangeArrowheads="1"/>
            </p:cNvSpPr>
            <p:nvPr/>
          </p:nvSpPr>
          <p:spPr bwMode="auto">
            <a:xfrm>
              <a:off x="1411" y="2036"/>
              <a:ext cx="244" cy="244"/>
            </a:xfrm>
            <a:custGeom>
              <a:avLst/>
              <a:gdLst>
                <a:gd name="T0" fmla="*/ 0 w 390"/>
                <a:gd name="T1" fmla="*/ 0 h 405"/>
                <a:gd name="T2" fmla="*/ 0 w 390"/>
                <a:gd name="T3" fmla="*/ 54 h 405"/>
                <a:gd name="T4" fmla="*/ 60 w 390"/>
                <a:gd name="T5" fmla="*/ 54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8709" name="Freeform 3"/>
            <p:cNvSpPr>
              <a:spLocks noChangeArrowheads="1"/>
            </p:cNvSpPr>
            <p:nvPr/>
          </p:nvSpPr>
          <p:spPr bwMode="auto">
            <a:xfrm flipH="1">
              <a:off x="1383" y="981"/>
              <a:ext cx="244" cy="244"/>
            </a:xfrm>
            <a:custGeom>
              <a:avLst/>
              <a:gdLst>
                <a:gd name="T0" fmla="*/ 0 w 390"/>
                <a:gd name="T1" fmla="*/ 0 h 405"/>
                <a:gd name="T2" fmla="*/ 0 w 390"/>
                <a:gd name="T3" fmla="*/ 54 h 405"/>
                <a:gd name="T4" fmla="*/ 60 w 390"/>
                <a:gd name="T5" fmla="*/ 54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nvGrpSpPr>
            <p:cNvPr id="28710" name="Group 4"/>
            <p:cNvGrpSpPr>
              <a:grpSpLocks/>
            </p:cNvGrpSpPr>
            <p:nvPr/>
          </p:nvGrpSpPr>
          <p:grpSpPr bwMode="auto">
            <a:xfrm>
              <a:off x="1383" y="2555"/>
              <a:ext cx="243" cy="243"/>
              <a:chOff x="1383" y="2555"/>
              <a:chExt cx="243" cy="243"/>
            </a:xfrm>
          </p:grpSpPr>
          <p:sp>
            <p:nvSpPr>
              <p:cNvPr id="28715" name="Freeform 5"/>
              <p:cNvSpPr>
                <a:spLocks noChangeArrowheads="1"/>
              </p:cNvSpPr>
              <p:nvPr/>
            </p:nvSpPr>
            <p:spPr bwMode="auto">
              <a:xfrm flipH="1" flipV="1">
                <a:off x="1383" y="2554"/>
                <a:ext cx="244" cy="244"/>
              </a:xfrm>
              <a:custGeom>
                <a:avLst/>
                <a:gdLst>
                  <a:gd name="T0" fmla="*/ 0 w 390"/>
                  <a:gd name="T1" fmla="*/ 0 h 405"/>
                  <a:gd name="T2" fmla="*/ 0 w 390"/>
                  <a:gd name="T3" fmla="*/ 54 h 405"/>
                  <a:gd name="T4" fmla="*/ 60 w 390"/>
                  <a:gd name="T5" fmla="*/ 54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8716" name="Line 6"/>
              <p:cNvSpPr>
                <a:spLocks noChangeShapeType="1"/>
              </p:cNvSpPr>
              <p:nvPr/>
            </p:nvSpPr>
            <p:spPr bwMode="auto">
              <a:xfrm flipH="1">
                <a:off x="1382" y="2799"/>
                <a:ext cx="246" cy="1"/>
              </a:xfrm>
              <a:prstGeom prst="line">
                <a:avLst/>
              </a:prstGeom>
              <a:noFill/>
              <a:ln w="57150">
                <a:solidFill>
                  <a:schemeClr val="tx1"/>
                </a:solidFill>
                <a:miter lim="800000"/>
                <a:headEnd/>
                <a:tailEnd/>
              </a:ln>
            </p:spPr>
            <p:txBody>
              <a:bodyPr/>
              <a:lstStyle/>
              <a:p>
                <a:endParaRPr lang="en-US"/>
              </a:p>
            </p:txBody>
          </p:sp>
        </p:grpSp>
        <p:grpSp>
          <p:nvGrpSpPr>
            <p:cNvPr id="28711" name="Group 7"/>
            <p:cNvGrpSpPr>
              <a:grpSpLocks/>
            </p:cNvGrpSpPr>
            <p:nvPr/>
          </p:nvGrpSpPr>
          <p:grpSpPr bwMode="auto">
            <a:xfrm>
              <a:off x="1404" y="1535"/>
              <a:ext cx="243" cy="243"/>
              <a:chOff x="1404" y="1535"/>
              <a:chExt cx="243" cy="243"/>
            </a:xfrm>
          </p:grpSpPr>
          <p:sp>
            <p:nvSpPr>
              <p:cNvPr id="28713" name="Freeform 8"/>
              <p:cNvSpPr>
                <a:spLocks noChangeArrowheads="1"/>
              </p:cNvSpPr>
              <p:nvPr/>
            </p:nvSpPr>
            <p:spPr bwMode="auto">
              <a:xfrm rot="5400000" flipH="1" flipV="1">
                <a:off x="1406" y="1535"/>
                <a:ext cx="244" cy="244"/>
              </a:xfrm>
              <a:custGeom>
                <a:avLst/>
                <a:gdLst>
                  <a:gd name="T0" fmla="*/ 0 w 390"/>
                  <a:gd name="T1" fmla="*/ 0 h 405"/>
                  <a:gd name="T2" fmla="*/ 0 w 390"/>
                  <a:gd name="T3" fmla="*/ 54 h 405"/>
                  <a:gd name="T4" fmla="*/ 60 w 390"/>
                  <a:gd name="T5" fmla="*/ 54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8714" name="Line 9"/>
              <p:cNvSpPr>
                <a:spLocks noChangeShapeType="1"/>
              </p:cNvSpPr>
              <p:nvPr/>
            </p:nvSpPr>
            <p:spPr bwMode="auto">
              <a:xfrm flipV="1">
                <a:off x="1404" y="1534"/>
                <a:ext cx="1" cy="246"/>
              </a:xfrm>
              <a:prstGeom prst="line">
                <a:avLst/>
              </a:prstGeom>
              <a:noFill/>
              <a:ln w="57150">
                <a:solidFill>
                  <a:schemeClr val="tx1"/>
                </a:solidFill>
                <a:miter lim="800000"/>
                <a:headEnd/>
                <a:tailEnd/>
              </a:ln>
            </p:spPr>
            <p:txBody>
              <a:bodyPr/>
              <a:lstStyle/>
              <a:p>
                <a:endParaRPr lang="en-US"/>
              </a:p>
            </p:txBody>
          </p:sp>
        </p:grpSp>
        <p:sp>
          <p:nvSpPr>
            <p:cNvPr id="28712" name="Rectangle 10"/>
            <p:cNvSpPr>
              <a:spLocks noChangeArrowheads="1"/>
            </p:cNvSpPr>
            <p:nvPr/>
          </p:nvSpPr>
          <p:spPr bwMode="auto">
            <a:xfrm>
              <a:off x="1383" y="3033"/>
              <a:ext cx="262" cy="235"/>
            </a:xfrm>
            <a:prstGeom prst="rect">
              <a:avLst/>
            </a:prstGeom>
            <a:noFill/>
            <a:ln w="57150">
              <a:solidFill>
                <a:schemeClr val="tx1"/>
              </a:solidFill>
              <a:miter lim="800000"/>
              <a:headEnd/>
              <a:tailEnd/>
            </a:ln>
          </p:spPr>
          <p:txBody>
            <a:bodyPr wrap="none" anchor="ctr"/>
            <a:lstStyle/>
            <a:p>
              <a:pPr eaLnBrk="0" hangingPunct="0"/>
              <a:endParaRPr lang="en-CA"/>
            </a:p>
          </p:txBody>
        </p:sp>
      </p:grpSp>
      <p:grpSp>
        <p:nvGrpSpPr>
          <p:cNvPr id="28674" name="Group 49"/>
          <p:cNvGrpSpPr>
            <a:grpSpLocks/>
          </p:cNvGrpSpPr>
          <p:nvPr/>
        </p:nvGrpSpPr>
        <p:grpSpPr bwMode="auto">
          <a:xfrm>
            <a:off x="5580063" y="1773238"/>
            <a:ext cx="439737" cy="3344862"/>
            <a:chOff x="3515" y="1117"/>
            <a:chExt cx="277" cy="2107"/>
          </a:xfrm>
        </p:grpSpPr>
        <p:sp>
          <p:nvSpPr>
            <p:cNvPr id="28698" name="Freeform 12"/>
            <p:cNvSpPr>
              <a:spLocks noChangeArrowheads="1"/>
            </p:cNvSpPr>
            <p:nvPr/>
          </p:nvSpPr>
          <p:spPr bwMode="auto">
            <a:xfrm flipV="1">
              <a:off x="3534" y="2542"/>
              <a:ext cx="249" cy="235"/>
            </a:xfrm>
            <a:custGeom>
              <a:avLst/>
              <a:gdLst>
                <a:gd name="T0" fmla="*/ 0 w 390"/>
                <a:gd name="T1" fmla="*/ 0 h 405"/>
                <a:gd name="T2" fmla="*/ 0 w 390"/>
                <a:gd name="T3" fmla="*/ 46 h 405"/>
                <a:gd name="T4" fmla="*/ 65 w 390"/>
                <a:gd name="T5" fmla="*/ 46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nvGrpSpPr>
            <p:cNvPr id="28699" name="Group 13"/>
            <p:cNvGrpSpPr>
              <a:grpSpLocks/>
            </p:cNvGrpSpPr>
            <p:nvPr/>
          </p:nvGrpSpPr>
          <p:grpSpPr bwMode="auto">
            <a:xfrm>
              <a:off x="3541" y="2045"/>
              <a:ext cx="234" cy="248"/>
              <a:chOff x="3541" y="2045"/>
              <a:chExt cx="234" cy="248"/>
            </a:xfrm>
          </p:grpSpPr>
          <p:sp>
            <p:nvSpPr>
              <p:cNvPr id="28706" name="Freeform 14"/>
              <p:cNvSpPr>
                <a:spLocks noChangeArrowheads="1"/>
              </p:cNvSpPr>
              <p:nvPr/>
            </p:nvSpPr>
            <p:spPr bwMode="auto">
              <a:xfrm rot="-5400000" flipH="1" flipV="1">
                <a:off x="3533" y="2055"/>
                <a:ext cx="249" cy="234"/>
              </a:xfrm>
              <a:custGeom>
                <a:avLst/>
                <a:gdLst>
                  <a:gd name="T0" fmla="*/ 0 w 390"/>
                  <a:gd name="T1" fmla="*/ 0 h 405"/>
                  <a:gd name="T2" fmla="*/ 0 w 390"/>
                  <a:gd name="T3" fmla="*/ 45 h 405"/>
                  <a:gd name="T4" fmla="*/ 65 w 390"/>
                  <a:gd name="T5" fmla="*/ 45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8707" name="Line 15"/>
              <p:cNvSpPr>
                <a:spLocks noChangeShapeType="1"/>
              </p:cNvSpPr>
              <p:nvPr/>
            </p:nvSpPr>
            <p:spPr bwMode="auto">
              <a:xfrm>
                <a:off x="3776" y="2045"/>
                <a:ext cx="1" cy="249"/>
              </a:xfrm>
              <a:prstGeom prst="line">
                <a:avLst/>
              </a:prstGeom>
              <a:noFill/>
              <a:ln w="57150">
                <a:solidFill>
                  <a:schemeClr val="tx1"/>
                </a:solidFill>
                <a:miter lim="800000"/>
                <a:headEnd/>
                <a:tailEnd/>
              </a:ln>
            </p:spPr>
            <p:txBody>
              <a:bodyPr/>
              <a:lstStyle/>
              <a:p>
                <a:endParaRPr lang="en-US"/>
              </a:p>
            </p:txBody>
          </p:sp>
        </p:grpSp>
        <p:grpSp>
          <p:nvGrpSpPr>
            <p:cNvPr id="28700" name="Group 16"/>
            <p:cNvGrpSpPr>
              <a:grpSpLocks/>
            </p:cNvGrpSpPr>
            <p:nvPr/>
          </p:nvGrpSpPr>
          <p:grpSpPr bwMode="auto">
            <a:xfrm>
              <a:off x="3534" y="1117"/>
              <a:ext cx="248" cy="234"/>
              <a:chOff x="3534" y="1117"/>
              <a:chExt cx="248" cy="234"/>
            </a:xfrm>
          </p:grpSpPr>
          <p:sp>
            <p:nvSpPr>
              <p:cNvPr id="28704" name="Freeform 17"/>
              <p:cNvSpPr>
                <a:spLocks noChangeArrowheads="1"/>
              </p:cNvSpPr>
              <p:nvPr/>
            </p:nvSpPr>
            <p:spPr bwMode="auto">
              <a:xfrm flipV="1">
                <a:off x="3534" y="1117"/>
                <a:ext cx="249" cy="235"/>
              </a:xfrm>
              <a:custGeom>
                <a:avLst/>
                <a:gdLst>
                  <a:gd name="T0" fmla="*/ 0 w 390"/>
                  <a:gd name="T1" fmla="*/ 0 h 405"/>
                  <a:gd name="T2" fmla="*/ 0 w 390"/>
                  <a:gd name="T3" fmla="*/ 46 h 405"/>
                  <a:gd name="T4" fmla="*/ 65 w 390"/>
                  <a:gd name="T5" fmla="*/ 46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8705" name="Line 18"/>
              <p:cNvSpPr>
                <a:spLocks noChangeShapeType="1"/>
              </p:cNvSpPr>
              <p:nvPr/>
            </p:nvSpPr>
            <p:spPr bwMode="auto">
              <a:xfrm>
                <a:off x="3534" y="1352"/>
                <a:ext cx="249" cy="1"/>
              </a:xfrm>
              <a:prstGeom prst="line">
                <a:avLst/>
              </a:prstGeom>
              <a:noFill/>
              <a:ln w="57150">
                <a:solidFill>
                  <a:schemeClr val="tx1"/>
                </a:solidFill>
                <a:miter lim="800000"/>
                <a:headEnd/>
                <a:tailEnd/>
              </a:ln>
            </p:spPr>
            <p:txBody>
              <a:bodyPr/>
              <a:lstStyle/>
              <a:p>
                <a:endParaRPr lang="en-US"/>
              </a:p>
            </p:txBody>
          </p:sp>
        </p:grpSp>
        <p:sp>
          <p:nvSpPr>
            <p:cNvPr id="28701" name="Rectangle 20"/>
            <p:cNvSpPr>
              <a:spLocks noChangeArrowheads="1"/>
            </p:cNvSpPr>
            <p:nvPr/>
          </p:nvSpPr>
          <p:spPr bwMode="auto">
            <a:xfrm>
              <a:off x="3524" y="2998"/>
              <a:ext cx="268" cy="226"/>
            </a:xfrm>
            <a:prstGeom prst="rect">
              <a:avLst/>
            </a:prstGeom>
            <a:noFill/>
            <a:ln w="57150">
              <a:solidFill>
                <a:schemeClr val="tx1"/>
              </a:solidFill>
              <a:miter lim="800000"/>
              <a:headEnd/>
              <a:tailEnd/>
            </a:ln>
          </p:spPr>
          <p:txBody>
            <a:bodyPr wrap="none" anchor="ctr"/>
            <a:lstStyle/>
            <a:p>
              <a:pPr eaLnBrk="0" hangingPunct="0"/>
              <a:endParaRPr lang="en-CA"/>
            </a:p>
          </p:txBody>
        </p:sp>
        <p:sp>
          <p:nvSpPr>
            <p:cNvPr id="28702" name="Oval 21"/>
            <p:cNvSpPr>
              <a:spLocks noChangeArrowheads="1"/>
            </p:cNvSpPr>
            <p:nvPr/>
          </p:nvSpPr>
          <p:spPr bwMode="auto">
            <a:xfrm>
              <a:off x="3612" y="3067"/>
              <a:ext cx="91" cy="83"/>
            </a:xfrm>
            <a:prstGeom prst="ellipse">
              <a:avLst/>
            </a:prstGeom>
            <a:solidFill>
              <a:schemeClr val="bg1"/>
            </a:solidFill>
            <a:ln w="57150">
              <a:solidFill>
                <a:schemeClr val="tx1"/>
              </a:solidFill>
              <a:miter lim="800000"/>
              <a:headEnd/>
              <a:tailEnd/>
            </a:ln>
          </p:spPr>
          <p:txBody>
            <a:bodyPr wrap="none" anchor="ctr"/>
            <a:lstStyle/>
            <a:p>
              <a:pPr eaLnBrk="0" hangingPunct="0"/>
              <a:endParaRPr lang="en-CA"/>
            </a:p>
          </p:txBody>
        </p:sp>
        <p:sp>
          <p:nvSpPr>
            <p:cNvPr id="28703" name="Freeform 22"/>
            <p:cNvSpPr>
              <a:spLocks noChangeArrowheads="1"/>
            </p:cNvSpPr>
            <p:nvPr/>
          </p:nvSpPr>
          <p:spPr bwMode="auto">
            <a:xfrm flipH="1" flipV="1">
              <a:off x="3515" y="1589"/>
              <a:ext cx="249" cy="234"/>
            </a:xfrm>
            <a:custGeom>
              <a:avLst/>
              <a:gdLst>
                <a:gd name="T0" fmla="*/ 0 w 390"/>
                <a:gd name="T1" fmla="*/ 0 h 405"/>
                <a:gd name="T2" fmla="*/ 0 w 390"/>
                <a:gd name="T3" fmla="*/ 45 h 405"/>
                <a:gd name="T4" fmla="*/ 65 w 390"/>
                <a:gd name="T5" fmla="*/ 45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sp>
        <p:nvSpPr>
          <p:cNvPr id="28676" name="Rectangle 24"/>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77" name="Rectangle 25"/>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78" name="Rectangle 26"/>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79" name="Rectangle 27"/>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0" name="Rectangle 28"/>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1" name="Rectangle 29"/>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2" name="Rectangle 30"/>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3" name="Rectangle 31"/>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4" name="Rectangle 32"/>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sp>
        <p:nvSpPr>
          <p:cNvPr id="28685" name="Rectangle 33"/>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eaLnBrk="0" hangingPunct="0"/>
            <a:endParaRPr lang="en-CA"/>
          </a:p>
        </p:txBody>
      </p:sp>
      <p:graphicFrame>
        <p:nvGraphicFramePr>
          <p:cNvPr id="10287" name="Group 47"/>
          <p:cNvGraphicFramePr>
            <a:graphicFrameLocks noGrp="1"/>
          </p:cNvGraphicFramePr>
          <p:nvPr/>
        </p:nvGraphicFramePr>
        <p:xfrm>
          <a:off x="2743200" y="762000"/>
          <a:ext cx="1009650" cy="4797121"/>
        </p:xfrm>
        <a:graphic>
          <a:graphicData uri="http://schemas.openxmlformats.org/drawingml/2006/table">
            <a:tbl>
              <a:tblPr/>
              <a:tblGrid>
                <a:gridCol w="1009650"/>
              </a:tblGrid>
              <a:tr h="12747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a:r>
                      <a:br>
                        <a:rPr kumimoji="0" lang="en-US"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1</a:t>
                      </a:r>
                    </a:p>
                  </a:txBody>
                  <a:tcPr marL="90000" marR="90000" marT="69480" marB="46800" horzOverflow="overflow">
                    <a:lnL>
                      <a:noFill/>
                    </a:lnL>
                    <a:lnR>
                      <a:noFill/>
                    </a:lnR>
                    <a:lnT>
                      <a:noFill/>
                    </a:lnT>
                    <a:lnB>
                      <a:noFill/>
                    </a:lnB>
                    <a:lnTlToBr>
                      <a:noFill/>
                    </a:lnTlToBr>
                    <a:lnBlToTr>
                      <a:noFill/>
                    </a:lnBlToTr>
                    <a:noFill/>
                  </a:tcPr>
                </a:tc>
              </a:tr>
              <a:tr h="83661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2</a:t>
                      </a:r>
                    </a:p>
                  </a:txBody>
                  <a:tcPr marL="90000" marR="90000" marT="69480" marB="46800" horzOverflow="overflow">
                    <a:lnL>
                      <a:noFill/>
                    </a:lnL>
                    <a:lnR>
                      <a:noFill/>
                    </a:lnR>
                    <a:lnT>
                      <a:noFill/>
                    </a:lnT>
                    <a:lnB>
                      <a:noFill/>
                    </a:lnB>
                    <a:lnTlToBr>
                      <a:noFill/>
                    </a:lnTlToBr>
                    <a:lnBlToTr>
                      <a:noFill/>
                    </a:lnBlToTr>
                    <a:noFill/>
                  </a:tcPr>
                </a:tc>
              </a:tr>
              <a:tr h="8302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3</a:t>
                      </a:r>
                    </a:p>
                  </a:txBody>
                  <a:tcPr marL="90000" marR="90000" marT="69480" marB="46800" horzOverflow="overflow">
                    <a:lnL>
                      <a:noFill/>
                    </a:lnL>
                    <a:lnR>
                      <a:noFill/>
                    </a:lnR>
                    <a:lnT>
                      <a:noFill/>
                    </a:lnT>
                    <a:lnB>
                      <a:noFill/>
                    </a:lnB>
                    <a:lnTlToBr>
                      <a:noFill/>
                    </a:lnTlToBr>
                    <a:lnBlToTr>
                      <a:noFill/>
                    </a:lnBlToTr>
                    <a:noFill/>
                  </a:tcPr>
                </a:tc>
              </a:tr>
              <a:tr h="83343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4</a:t>
                      </a:r>
                    </a:p>
                  </a:txBody>
                  <a:tcPr marL="90000" marR="90000" marT="69480" marB="46800" horzOverflow="overflow">
                    <a:lnL>
                      <a:noFill/>
                    </a:lnL>
                    <a:lnR>
                      <a:noFill/>
                    </a:lnR>
                    <a:lnT>
                      <a:noFill/>
                    </a:lnT>
                    <a:lnB>
                      <a:noFill/>
                    </a:lnB>
                    <a:lnTlToBr>
                      <a:noFill/>
                    </a:lnTlToBr>
                    <a:lnBlToTr>
                      <a:noFill/>
                    </a:lnBlToTr>
                    <a:noFill/>
                  </a:tcPr>
                </a:tc>
              </a:tr>
              <a:tr h="9064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5</a:t>
                      </a:r>
                    </a:p>
                  </a:txBody>
                  <a:tcPr marL="90000" marR="90000" marT="69480" marB="46800" horzOverflow="overflow">
                    <a:lnL>
                      <a:noFill/>
                    </a:lnL>
                    <a:lnR>
                      <a:noFill/>
                    </a:lnR>
                    <a:lnT>
                      <a:noFill/>
                    </a:lnT>
                    <a:lnB>
                      <a:noFill/>
                    </a:lnB>
                    <a:lnTlToBr>
                      <a:noFill/>
                    </a:lnTlToBr>
                    <a:lnBlToTr>
                      <a:noFill/>
                    </a:lnBlToTr>
                    <a:noFill/>
                  </a:tcPr>
                </a:tc>
              </a:tr>
            </a:tbl>
          </a:graphicData>
        </a:graphic>
      </p:graphicFrame>
      <p:graphicFrame>
        <p:nvGraphicFramePr>
          <p:cNvPr id="10288" name="Group 48"/>
          <p:cNvGraphicFramePr>
            <a:graphicFrameLocks noGrp="1"/>
          </p:cNvGraphicFramePr>
          <p:nvPr/>
        </p:nvGraphicFramePr>
        <p:xfrm>
          <a:off x="6248400" y="838200"/>
          <a:ext cx="1009650" cy="4638370"/>
        </p:xfrm>
        <a:graphic>
          <a:graphicData uri="http://schemas.openxmlformats.org/drawingml/2006/table">
            <a:tbl>
              <a:tblPr/>
              <a:tblGrid>
                <a:gridCol w="1009650"/>
              </a:tblGrid>
              <a:tr h="121602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a:r>
                      <a:br>
                        <a:rPr kumimoji="0" lang="en-US"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6</a:t>
                      </a:r>
                    </a:p>
                  </a:txBody>
                  <a:tcPr marL="90000" marR="90000" marT="69480" marB="46800" horzOverflow="overflow">
                    <a:lnL>
                      <a:noFill/>
                    </a:lnL>
                    <a:lnR>
                      <a:noFill/>
                    </a:lnR>
                    <a:lnT>
                      <a:noFill/>
                    </a:lnT>
                    <a:lnB>
                      <a:noFill/>
                    </a:lnB>
                    <a:lnTlToBr>
                      <a:noFill/>
                    </a:lnTlToBr>
                    <a:lnBlToTr>
                      <a:noFill/>
                    </a:lnBlToTr>
                    <a:noFill/>
                  </a:tcPr>
                </a:tc>
              </a:tr>
              <a:tr h="79692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7</a:t>
                      </a:r>
                    </a:p>
                  </a:txBody>
                  <a:tcPr marL="90000" marR="90000" marT="69480" marB="46800" horzOverflow="overflow">
                    <a:lnL>
                      <a:noFill/>
                    </a:lnL>
                    <a:lnR>
                      <a:noFill/>
                    </a:lnR>
                    <a:lnT>
                      <a:noFill/>
                    </a:lnT>
                    <a:lnB>
                      <a:noFill/>
                    </a:lnB>
                    <a:lnTlToBr>
                      <a:noFill/>
                    </a:lnTlToBr>
                    <a:lnBlToTr>
                      <a:noFill/>
                    </a:lnBlToTr>
                    <a:noFill/>
                  </a:tcPr>
                </a:tc>
              </a:tr>
              <a:tr h="7921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8</a:t>
                      </a:r>
                    </a:p>
                  </a:txBody>
                  <a:tcPr marL="90000" marR="90000" marT="69480" marB="46800" horzOverflow="overflow">
                    <a:lnL>
                      <a:noFill/>
                    </a:lnL>
                    <a:lnR>
                      <a:noFill/>
                    </a:lnR>
                    <a:lnT>
                      <a:noFill/>
                    </a:lnT>
                    <a:lnB>
                      <a:noFill/>
                    </a:lnB>
                    <a:lnTlToBr>
                      <a:noFill/>
                    </a:lnTlToBr>
                    <a:lnBlToTr>
                      <a:noFill/>
                    </a:lnBlToTr>
                    <a:noFill/>
                  </a:tcPr>
                </a:tc>
              </a:tr>
              <a:tr h="79375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9</a:t>
                      </a:r>
                    </a:p>
                  </a:txBody>
                  <a:tcPr marL="90000" marR="90000" marT="69480" marB="46800" horzOverflow="overflow">
                    <a:lnL>
                      <a:noFill/>
                    </a:lnL>
                    <a:lnR>
                      <a:noFill/>
                    </a:lnR>
                    <a:lnT>
                      <a:noFill/>
                    </a:lnT>
                    <a:lnB>
                      <a:noFill/>
                    </a:lnB>
                    <a:lnTlToBr>
                      <a:noFill/>
                    </a:lnTlToBr>
                    <a:lnBlToTr>
                      <a:noFill/>
                    </a:lnBlToTr>
                    <a:noFill/>
                  </a:tcPr>
                </a:tc>
              </a:tr>
              <a:tr h="86518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Times New Roman" pitchFamily="18" charset="0"/>
                        </a:rPr>
                        <a:t>= 0</a:t>
                      </a:r>
                    </a:p>
                  </a:txBody>
                  <a:tcPr marL="90000" marR="90000" marT="69480" marB="46800" horzOverflow="overflow">
                    <a:lnL>
                      <a:noFill/>
                    </a:lnL>
                    <a:lnR>
                      <a:noFill/>
                    </a:lnR>
                    <a:lnT>
                      <a:noFill/>
                    </a:lnT>
                    <a:lnB>
                      <a:noFill/>
                    </a:lnB>
                    <a:lnTlToBr>
                      <a:noFill/>
                    </a:lnTlToBr>
                    <a:lnBlToTr>
                      <a:noFill/>
                    </a:lnBlToTr>
                    <a:noFill/>
                  </a:tcPr>
                </a:tc>
              </a:tr>
            </a:tbl>
          </a:graphicData>
        </a:graphic>
      </p:graphicFrame>
      <p:sp>
        <p:nvSpPr>
          <p:cNvPr id="2" name="Title 1"/>
          <p:cNvSpPr>
            <a:spLocks noGrp="1"/>
          </p:cNvSpPr>
          <p:nvPr>
            <p:ph type="title"/>
          </p:nvPr>
        </p:nvSpPr>
        <p:spPr/>
        <p:txBody>
          <a:bodyPr/>
          <a:lstStyle/>
          <a:p>
            <a:r>
              <a:rPr lang="en-CA" dirty="0">
                <a:solidFill>
                  <a:srgbClr val="FFFF00"/>
                </a:solidFill>
                <a:latin typeface="Arial" charset="0"/>
              </a:rPr>
              <a:t>Study This – You Will Be Tested</a:t>
            </a:r>
            <a:r>
              <a:rPr lang="en-CA" dirty="0" smtClean="0">
                <a:solidFill>
                  <a:srgbClr val="FFFF00"/>
                </a:solidFill>
                <a:latin typeface="Arial" charset="0"/>
              </a:rPr>
              <a:t>!</a:t>
            </a:r>
            <a:endParaRPr lang="en-CA" dirty="0"/>
          </a:p>
        </p:txBody>
      </p:sp>
    </p:spTree>
    <p:extLst>
      <p:ext uri="{BB962C8B-B14F-4D97-AF65-F5344CB8AC3E}">
        <p14:creationId xmlns:p14="http://schemas.microsoft.com/office/powerpoint/2010/main" val="266695325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627313" y="1700213"/>
            <a:ext cx="1331912" cy="3132137"/>
            <a:chOff x="1655" y="1071"/>
            <a:chExt cx="839" cy="1973"/>
          </a:xfrm>
        </p:grpSpPr>
        <p:sp>
          <p:nvSpPr>
            <p:cNvPr id="17419" name="Freeform 2"/>
            <p:cNvSpPr>
              <a:spLocks noChangeArrowheads="1"/>
            </p:cNvSpPr>
            <p:nvPr/>
          </p:nvSpPr>
          <p:spPr bwMode="auto">
            <a:xfrm>
              <a:off x="1701" y="107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76200" cmpd="sng">
              <a:solidFill>
                <a:schemeClr val="tx1"/>
              </a:solidFill>
              <a:round/>
              <a:headEnd/>
              <a:tailEnd/>
            </a:ln>
          </p:spPr>
          <p:txBody>
            <a:bodyPr wrap="none" anchor="ctr"/>
            <a:lstStyle/>
            <a:p>
              <a:endParaRPr lang="en-US"/>
            </a:p>
          </p:txBody>
        </p:sp>
        <p:grpSp>
          <p:nvGrpSpPr>
            <p:cNvPr id="3" name="Group 3"/>
            <p:cNvGrpSpPr>
              <a:grpSpLocks/>
            </p:cNvGrpSpPr>
            <p:nvPr/>
          </p:nvGrpSpPr>
          <p:grpSpPr bwMode="auto">
            <a:xfrm>
              <a:off x="2171" y="1076"/>
              <a:ext cx="275" cy="302"/>
              <a:chOff x="2171" y="1076"/>
              <a:chExt cx="275" cy="302"/>
            </a:xfrm>
          </p:grpSpPr>
          <p:sp>
            <p:nvSpPr>
              <p:cNvPr id="17430" name="Freeform 4"/>
              <p:cNvSpPr>
                <a:spLocks noChangeArrowheads="1"/>
              </p:cNvSpPr>
              <p:nvPr/>
            </p:nvSpPr>
            <p:spPr bwMode="auto">
              <a:xfrm rot="-5400000" flipH="1" flipV="1">
                <a:off x="2157" y="109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76200" cmpd="sng">
                <a:solidFill>
                  <a:schemeClr val="tx1"/>
                </a:solidFill>
                <a:round/>
                <a:headEnd/>
                <a:tailEnd/>
              </a:ln>
            </p:spPr>
            <p:txBody>
              <a:bodyPr wrap="none" anchor="ctr"/>
              <a:lstStyle/>
              <a:p>
                <a:endParaRPr lang="en-US"/>
              </a:p>
            </p:txBody>
          </p:sp>
          <p:sp>
            <p:nvSpPr>
              <p:cNvPr id="17431" name="Line 5"/>
              <p:cNvSpPr>
                <a:spLocks noChangeShapeType="1"/>
              </p:cNvSpPr>
              <p:nvPr/>
            </p:nvSpPr>
            <p:spPr bwMode="auto">
              <a:xfrm>
                <a:off x="2448" y="1076"/>
                <a:ext cx="1" cy="303"/>
              </a:xfrm>
              <a:prstGeom prst="line">
                <a:avLst/>
              </a:prstGeom>
              <a:noFill/>
              <a:ln w="76200">
                <a:solidFill>
                  <a:schemeClr val="tx1"/>
                </a:solidFill>
                <a:miter lim="800000"/>
                <a:headEnd/>
                <a:tailEnd/>
              </a:ln>
            </p:spPr>
            <p:txBody>
              <a:bodyPr/>
              <a:lstStyle/>
              <a:p>
                <a:endParaRPr lang="en-US"/>
              </a:p>
            </p:txBody>
          </p:sp>
        </p:grpSp>
        <p:grpSp>
          <p:nvGrpSpPr>
            <p:cNvPr id="4" name="Group 6"/>
            <p:cNvGrpSpPr>
              <a:grpSpLocks/>
            </p:cNvGrpSpPr>
            <p:nvPr/>
          </p:nvGrpSpPr>
          <p:grpSpPr bwMode="auto">
            <a:xfrm>
              <a:off x="1789" y="1896"/>
              <a:ext cx="275" cy="302"/>
              <a:chOff x="1789" y="1896"/>
              <a:chExt cx="275" cy="302"/>
            </a:xfrm>
          </p:grpSpPr>
          <p:sp>
            <p:nvSpPr>
              <p:cNvPr id="17428" name="Freeform 7"/>
              <p:cNvSpPr>
                <a:spLocks noChangeArrowheads="1"/>
              </p:cNvSpPr>
              <p:nvPr/>
            </p:nvSpPr>
            <p:spPr bwMode="auto">
              <a:xfrm rot="5400000" flipH="1" flipV="1">
                <a:off x="1776" y="191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76200" cmpd="sng">
                <a:solidFill>
                  <a:schemeClr val="tx1"/>
                </a:solidFill>
                <a:round/>
                <a:headEnd/>
                <a:tailEnd/>
              </a:ln>
            </p:spPr>
            <p:txBody>
              <a:bodyPr wrap="none" anchor="ctr"/>
              <a:lstStyle/>
              <a:p>
                <a:endParaRPr lang="en-US"/>
              </a:p>
            </p:txBody>
          </p:sp>
          <p:sp>
            <p:nvSpPr>
              <p:cNvPr id="17429" name="Line 8"/>
              <p:cNvSpPr>
                <a:spLocks noChangeShapeType="1"/>
              </p:cNvSpPr>
              <p:nvPr/>
            </p:nvSpPr>
            <p:spPr bwMode="auto">
              <a:xfrm flipV="1">
                <a:off x="1789" y="1895"/>
                <a:ext cx="1" cy="305"/>
              </a:xfrm>
              <a:prstGeom prst="line">
                <a:avLst/>
              </a:prstGeom>
              <a:noFill/>
              <a:ln w="76200">
                <a:solidFill>
                  <a:schemeClr val="tx1"/>
                </a:solidFill>
                <a:miter lim="800000"/>
                <a:headEnd/>
                <a:tailEnd/>
              </a:ln>
            </p:spPr>
            <p:txBody>
              <a:bodyPr/>
              <a:lstStyle/>
              <a:p>
                <a:endParaRPr lang="en-US"/>
              </a:p>
            </p:txBody>
          </p:sp>
        </p:grpSp>
        <p:sp>
          <p:nvSpPr>
            <p:cNvPr id="17422" name="Freeform 9"/>
            <p:cNvSpPr>
              <a:spLocks noChangeArrowheads="1"/>
            </p:cNvSpPr>
            <p:nvPr/>
          </p:nvSpPr>
          <p:spPr bwMode="auto">
            <a:xfrm flipH="1" flipV="1">
              <a:off x="2191" y="193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76200" cmpd="sng">
              <a:solidFill>
                <a:schemeClr val="tx1"/>
              </a:solidFill>
              <a:round/>
              <a:headEnd/>
              <a:tailEnd/>
            </a:ln>
          </p:spPr>
          <p:txBody>
            <a:bodyPr wrap="none" anchor="ctr"/>
            <a:lstStyle/>
            <a:p>
              <a:endParaRPr lang="en-US"/>
            </a:p>
          </p:txBody>
        </p:sp>
        <p:grpSp>
          <p:nvGrpSpPr>
            <p:cNvPr id="5" name="Group 10"/>
            <p:cNvGrpSpPr>
              <a:grpSpLocks/>
            </p:cNvGrpSpPr>
            <p:nvPr/>
          </p:nvGrpSpPr>
          <p:grpSpPr bwMode="auto">
            <a:xfrm>
              <a:off x="1655" y="2766"/>
              <a:ext cx="302" cy="275"/>
              <a:chOff x="1655" y="2766"/>
              <a:chExt cx="302" cy="275"/>
            </a:xfrm>
          </p:grpSpPr>
          <p:sp>
            <p:nvSpPr>
              <p:cNvPr id="17426" name="Freeform 11"/>
              <p:cNvSpPr>
                <a:spLocks noChangeArrowheads="1"/>
              </p:cNvSpPr>
              <p:nvPr/>
            </p:nvSpPr>
            <p:spPr bwMode="auto">
              <a:xfrm flipH="1" flipV="1">
                <a:off x="1655" y="2766"/>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76200" cmpd="sng">
                <a:solidFill>
                  <a:schemeClr val="tx1"/>
                </a:solidFill>
                <a:round/>
                <a:headEnd/>
                <a:tailEnd/>
              </a:ln>
            </p:spPr>
            <p:txBody>
              <a:bodyPr wrap="none" anchor="ctr"/>
              <a:lstStyle/>
              <a:p>
                <a:endParaRPr lang="en-US"/>
              </a:p>
            </p:txBody>
          </p:sp>
          <p:sp>
            <p:nvSpPr>
              <p:cNvPr id="17427" name="Line 12"/>
              <p:cNvSpPr>
                <a:spLocks noChangeShapeType="1"/>
              </p:cNvSpPr>
              <p:nvPr/>
            </p:nvSpPr>
            <p:spPr bwMode="auto">
              <a:xfrm flipH="1">
                <a:off x="1654" y="3042"/>
                <a:ext cx="305" cy="1"/>
              </a:xfrm>
              <a:prstGeom prst="line">
                <a:avLst/>
              </a:prstGeom>
              <a:noFill/>
              <a:ln w="76200">
                <a:solidFill>
                  <a:schemeClr val="tx1"/>
                </a:solidFill>
                <a:miter lim="800000"/>
                <a:headEnd/>
                <a:tailEnd/>
              </a:ln>
            </p:spPr>
            <p:txBody>
              <a:bodyPr/>
              <a:lstStyle/>
              <a:p>
                <a:endParaRPr lang="en-US"/>
              </a:p>
            </p:txBody>
          </p:sp>
        </p:grpSp>
        <p:sp>
          <p:nvSpPr>
            <p:cNvPr id="17424" name="Rectangle 14"/>
            <p:cNvSpPr>
              <a:spLocks noChangeArrowheads="1"/>
            </p:cNvSpPr>
            <p:nvPr/>
          </p:nvSpPr>
          <p:spPr bwMode="auto">
            <a:xfrm>
              <a:off x="2145" y="2778"/>
              <a:ext cx="327" cy="266"/>
            </a:xfrm>
            <a:prstGeom prst="rect">
              <a:avLst/>
            </a:prstGeom>
            <a:noFill/>
            <a:ln w="76200">
              <a:solidFill>
                <a:schemeClr val="tx1"/>
              </a:solidFill>
              <a:miter lim="800000"/>
              <a:headEnd/>
              <a:tailEnd/>
            </a:ln>
          </p:spPr>
          <p:txBody>
            <a:bodyPr wrap="none" anchor="ctr"/>
            <a:lstStyle/>
            <a:p>
              <a:endParaRPr lang="en-CA"/>
            </a:p>
          </p:txBody>
        </p:sp>
        <p:sp>
          <p:nvSpPr>
            <p:cNvPr id="17425" name="Oval 15"/>
            <p:cNvSpPr>
              <a:spLocks noChangeArrowheads="1"/>
            </p:cNvSpPr>
            <p:nvPr/>
          </p:nvSpPr>
          <p:spPr bwMode="auto">
            <a:xfrm>
              <a:off x="2252" y="2859"/>
              <a:ext cx="111" cy="98"/>
            </a:xfrm>
            <a:prstGeom prst="ellipse">
              <a:avLst/>
            </a:prstGeom>
            <a:solidFill>
              <a:schemeClr val="bg1"/>
            </a:solidFill>
            <a:ln w="76200">
              <a:solidFill>
                <a:schemeClr val="tx1"/>
              </a:solidFill>
              <a:miter lim="800000"/>
              <a:headEnd/>
              <a:tailEnd/>
            </a:ln>
          </p:spPr>
          <p:txBody>
            <a:bodyPr wrap="none" anchor="ctr"/>
            <a:lstStyle/>
            <a:p>
              <a:endParaRPr lang="en-CA"/>
            </a:p>
          </p:txBody>
        </p:sp>
      </p:grpSp>
      <p:sp>
        <p:nvSpPr>
          <p:cNvPr id="17411" name="Rectangle 16"/>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17412" name="Rectangle 17"/>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17413" name="Rectangle 18"/>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27658" name="Title 1"/>
          <p:cNvSpPr>
            <a:spLocks noGrp="1"/>
          </p:cNvSpPr>
          <p:nvPr>
            <p:ph type="title"/>
          </p:nvPr>
        </p:nvSpPr>
        <p:spPr>
          <a:xfrm>
            <a:off x="0" y="7938"/>
            <a:ext cx="9144000" cy="1143000"/>
          </a:xfrm>
        </p:spPr>
        <p:txBody>
          <a:bodyPr/>
          <a:lstStyle/>
          <a:p>
            <a:pPr eaLnBrk="1" hangingPunct="1">
              <a:defRPr/>
            </a:pPr>
            <a:r>
              <a:rPr lang="en-US" sz="6000" dirty="0"/>
              <a:t>Test Time!</a:t>
            </a:r>
            <a:endParaRPr lang="en-CA" sz="6000" dirty="0"/>
          </a:p>
        </p:txBody>
      </p:sp>
      <p:sp>
        <p:nvSpPr>
          <p:cNvPr id="21" name="TextBox 20"/>
          <p:cNvSpPr txBox="1"/>
          <p:nvPr/>
        </p:nvSpPr>
        <p:spPr>
          <a:xfrm>
            <a:off x="5044701" y="1440824"/>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a:t>
            </a:r>
          </a:p>
        </p:txBody>
      </p:sp>
      <p:sp>
        <p:nvSpPr>
          <p:cNvPr id="22" name="TextBox 21"/>
          <p:cNvSpPr txBox="1"/>
          <p:nvPr/>
        </p:nvSpPr>
        <p:spPr>
          <a:xfrm>
            <a:off x="5044701" y="2742575"/>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a:t>
            </a:r>
          </a:p>
        </p:txBody>
      </p:sp>
      <p:sp>
        <p:nvSpPr>
          <p:cNvPr id="23" name="TextBox 22"/>
          <p:cNvSpPr txBox="1"/>
          <p:nvPr/>
        </p:nvSpPr>
        <p:spPr>
          <a:xfrm>
            <a:off x="5044701" y="4102267"/>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a:t>
            </a:r>
          </a:p>
        </p:txBody>
      </p:sp>
      <p:cxnSp>
        <p:nvCxnSpPr>
          <p:cNvPr id="7" name="Straight Connector 6"/>
          <p:cNvCxnSpPr/>
          <p:nvPr/>
        </p:nvCxnSpPr>
        <p:spPr bwMode="auto">
          <a:xfrm>
            <a:off x="4367463" y="188895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367463" y="204135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367463" y="3220453"/>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4367463" y="3372853"/>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4367463" y="455194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4367463" y="470434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59664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662886" y="1680369"/>
            <a:ext cx="430212" cy="3769935"/>
            <a:chOff x="1383" y="981"/>
            <a:chExt cx="271" cy="2287"/>
          </a:xfrm>
        </p:grpSpPr>
        <p:sp>
          <p:nvSpPr>
            <p:cNvPr id="22565" name="Freeform 2"/>
            <p:cNvSpPr>
              <a:spLocks noChangeArrowheads="1"/>
            </p:cNvSpPr>
            <p:nvPr/>
          </p:nvSpPr>
          <p:spPr bwMode="auto">
            <a:xfrm>
              <a:off x="1411" y="2036"/>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2566" name="Freeform 3"/>
            <p:cNvSpPr>
              <a:spLocks noChangeArrowheads="1"/>
            </p:cNvSpPr>
            <p:nvPr/>
          </p:nvSpPr>
          <p:spPr bwMode="auto">
            <a:xfrm flipH="1">
              <a:off x="1383" y="981"/>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nvGrpSpPr>
            <p:cNvPr id="3" name="Group 4"/>
            <p:cNvGrpSpPr>
              <a:grpSpLocks/>
            </p:cNvGrpSpPr>
            <p:nvPr/>
          </p:nvGrpSpPr>
          <p:grpSpPr bwMode="auto">
            <a:xfrm>
              <a:off x="1383" y="2555"/>
              <a:ext cx="243" cy="243"/>
              <a:chOff x="1383" y="2555"/>
              <a:chExt cx="243" cy="243"/>
            </a:xfrm>
          </p:grpSpPr>
          <p:sp>
            <p:nvSpPr>
              <p:cNvPr id="22572" name="Freeform 5"/>
              <p:cNvSpPr>
                <a:spLocks noChangeArrowheads="1"/>
              </p:cNvSpPr>
              <p:nvPr/>
            </p:nvSpPr>
            <p:spPr bwMode="auto">
              <a:xfrm flipH="1" flipV="1">
                <a:off x="1383" y="2554"/>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2573" name="Line 6"/>
              <p:cNvSpPr>
                <a:spLocks noChangeShapeType="1"/>
              </p:cNvSpPr>
              <p:nvPr/>
            </p:nvSpPr>
            <p:spPr bwMode="auto">
              <a:xfrm flipH="1">
                <a:off x="1382" y="2799"/>
                <a:ext cx="246" cy="1"/>
              </a:xfrm>
              <a:prstGeom prst="line">
                <a:avLst/>
              </a:prstGeom>
              <a:noFill/>
              <a:ln w="57150">
                <a:solidFill>
                  <a:schemeClr val="tx1"/>
                </a:solidFill>
                <a:miter lim="800000"/>
                <a:headEnd/>
                <a:tailEnd/>
              </a:ln>
            </p:spPr>
            <p:txBody>
              <a:bodyPr/>
              <a:lstStyle/>
              <a:p>
                <a:endParaRPr lang="en-US"/>
              </a:p>
            </p:txBody>
          </p:sp>
        </p:grpSp>
        <p:grpSp>
          <p:nvGrpSpPr>
            <p:cNvPr id="4" name="Group 7"/>
            <p:cNvGrpSpPr>
              <a:grpSpLocks/>
            </p:cNvGrpSpPr>
            <p:nvPr/>
          </p:nvGrpSpPr>
          <p:grpSpPr bwMode="auto">
            <a:xfrm>
              <a:off x="1404" y="1535"/>
              <a:ext cx="243" cy="243"/>
              <a:chOff x="1404" y="1535"/>
              <a:chExt cx="243" cy="243"/>
            </a:xfrm>
          </p:grpSpPr>
          <p:sp>
            <p:nvSpPr>
              <p:cNvPr id="22570" name="Freeform 8"/>
              <p:cNvSpPr>
                <a:spLocks noChangeArrowheads="1"/>
              </p:cNvSpPr>
              <p:nvPr/>
            </p:nvSpPr>
            <p:spPr bwMode="auto">
              <a:xfrm rot="5400000" flipH="1" flipV="1">
                <a:off x="1406" y="1535"/>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2571" name="Line 9"/>
              <p:cNvSpPr>
                <a:spLocks noChangeShapeType="1"/>
              </p:cNvSpPr>
              <p:nvPr/>
            </p:nvSpPr>
            <p:spPr bwMode="auto">
              <a:xfrm flipV="1">
                <a:off x="1404" y="1534"/>
                <a:ext cx="1" cy="246"/>
              </a:xfrm>
              <a:prstGeom prst="line">
                <a:avLst/>
              </a:prstGeom>
              <a:noFill/>
              <a:ln w="57150">
                <a:solidFill>
                  <a:schemeClr val="tx1"/>
                </a:solidFill>
                <a:miter lim="800000"/>
                <a:headEnd/>
                <a:tailEnd/>
              </a:ln>
            </p:spPr>
            <p:txBody>
              <a:bodyPr/>
              <a:lstStyle/>
              <a:p>
                <a:endParaRPr lang="en-US"/>
              </a:p>
            </p:txBody>
          </p:sp>
        </p:grpSp>
        <p:sp>
          <p:nvSpPr>
            <p:cNvPr id="22569" name="Rectangle 10"/>
            <p:cNvSpPr>
              <a:spLocks noChangeArrowheads="1"/>
            </p:cNvSpPr>
            <p:nvPr/>
          </p:nvSpPr>
          <p:spPr bwMode="auto">
            <a:xfrm>
              <a:off x="1383" y="3033"/>
              <a:ext cx="262" cy="235"/>
            </a:xfrm>
            <a:prstGeom prst="rect">
              <a:avLst/>
            </a:prstGeom>
            <a:noFill/>
            <a:ln w="57150">
              <a:solidFill>
                <a:schemeClr val="tx1"/>
              </a:solidFill>
              <a:miter lim="800000"/>
              <a:headEnd/>
              <a:tailEnd/>
            </a:ln>
          </p:spPr>
          <p:txBody>
            <a:bodyPr wrap="none" anchor="ctr"/>
            <a:lstStyle/>
            <a:p>
              <a:endParaRPr lang="en-CA"/>
            </a:p>
          </p:txBody>
        </p:sp>
      </p:grpSp>
      <p:grpSp>
        <p:nvGrpSpPr>
          <p:cNvPr id="5" name="Group 49"/>
          <p:cNvGrpSpPr>
            <a:grpSpLocks/>
          </p:cNvGrpSpPr>
          <p:nvPr/>
        </p:nvGrpSpPr>
        <p:grpSpPr bwMode="auto">
          <a:xfrm>
            <a:off x="6934598" y="1812800"/>
            <a:ext cx="394890" cy="3637504"/>
            <a:chOff x="3515" y="1117"/>
            <a:chExt cx="277" cy="2107"/>
          </a:xfrm>
        </p:grpSpPr>
        <p:sp>
          <p:nvSpPr>
            <p:cNvPr id="22555" name="Freeform 12"/>
            <p:cNvSpPr>
              <a:spLocks noChangeArrowheads="1"/>
            </p:cNvSpPr>
            <p:nvPr/>
          </p:nvSpPr>
          <p:spPr bwMode="auto">
            <a:xfrm flipV="1">
              <a:off x="3534" y="2542"/>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nvGrpSpPr>
            <p:cNvPr id="6" name="Group 13"/>
            <p:cNvGrpSpPr>
              <a:grpSpLocks/>
            </p:cNvGrpSpPr>
            <p:nvPr/>
          </p:nvGrpSpPr>
          <p:grpSpPr bwMode="auto">
            <a:xfrm>
              <a:off x="3541" y="2045"/>
              <a:ext cx="234" cy="248"/>
              <a:chOff x="3541" y="2045"/>
              <a:chExt cx="234" cy="248"/>
            </a:xfrm>
          </p:grpSpPr>
          <p:sp>
            <p:nvSpPr>
              <p:cNvPr id="22563" name="Freeform 14"/>
              <p:cNvSpPr>
                <a:spLocks noChangeArrowheads="1"/>
              </p:cNvSpPr>
              <p:nvPr/>
            </p:nvSpPr>
            <p:spPr bwMode="auto">
              <a:xfrm rot="-5400000" flipH="1" flipV="1">
                <a:off x="3533" y="2055"/>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2564" name="Line 15"/>
              <p:cNvSpPr>
                <a:spLocks noChangeShapeType="1"/>
              </p:cNvSpPr>
              <p:nvPr/>
            </p:nvSpPr>
            <p:spPr bwMode="auto">
              <a:xfrm>
                <a:off x="3776" y="2045"/>
                <a:ext cx="1" cy="249"/>
              </a:xfrm>
              <a:prstGeom prst="line">
                <a:avLst/>
              </a:prstGeom>
              <a:noFill/>
              <a:ln w="57150">
                <a:solidFill>
                  <a:schemeClr val="tx1"/>
                </a:solidFill>
                <a:miter lim="800000"/>
                <a:headEnd/>
                <a:tailEnd/>
              </a:ln>
            </p:spPr>
            <p:txBody>
              <a:bodyPr/>
              <a:lstStyle/>
              <a:p>
                <a:endParaRPr lang="en-US"/>
              </a:p>
            </p:txBody>
          </p:sp>
        </p:grpSp>
        <p:grpSp>
          <p:nvGrpSpPr>
            <p:cNvPr id="7" name="Group 16"/>
            <p:cNvGrpSpPr>
              <a:grpSpLocks/>
            </p:cNvGrpSpPr>
            <p:nvPr/>
          </p:nvGrpSpPr>
          <p:grpSpPr bwMode="auto">
            <a:xfrm>
              <a:off x="3534" y="1117"/>
              <a:ext cx="248" cy="234"/>
              <a:chOff x="3534" y="1117"/>
              <a:chExt cx="248" cy="234"/>
            </a:xfrm>
          </p:grpSpPr>
          <p:sp>
            <p:nvSpPr>
              <p:cNvPr id="22561" name="Freeform 17"/>
              <p:cNvSpPr>
                <a:spLocks noChangeArrowheads="1"/>
              </p:cNvSpPr>
              <p:nvPr/>
            </p:nvSpPr>
            <p:spPr bwMode="auto">
              <a:xfrm flipV="1">
                <a:off x="3534" y="1117"/>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22562" name="Line 18"/>
              <p:cNvSpPr>
                <a:spLocks noChangeShapeType="1"/>
              </p:cNvSpPr>
              <p:nvPr/>
            </p:nvSpPr>
            <p:spPr bwMode="auto">
              <a:xfrm>
                <a:off x="3534" y="1352"/>
                <a:ext cx="249" cy="1"/>
              </a:xfrm>
              <a:prstGeom prst="line">
                <a:avLst/>
              </a:prstGeom>
              <a:noFill/>
              <a:ln w="57150">
                <a:solidFill>
                  <a:schemeClr val="tx1"/>
                </a:solidFill>
                <a:miter lim="800000"/>
                <a:headEnd/>
                <a:tailEnd/>
              </a:ln>
            </p:spPr>
            <p:txBody>
              <a:bodyPr/>
              <a:lstStyle/>
              <a:p>
                <a:endParaRPr lang="en-US"/>
              </a:p>
            </p:txBody>
          </p:sp>
        </p:grpSp>
        <p:sp>
          <p:nvSpPr>
            <p:cNvPr id="22558" name="Rectangle 20"/>
            <p:cNvSpPr>
              <a:spLocks noChangeArrowheads="1"/>
            </p:cNvSpPr>
            <p:nvPr/>
          </p:nvSpPr>
          <p:spPr bwMode="auto">
            <a:xfrm>
              <a:off x="3524" y="2998"/>
              <a:ext cx="268" cy="226"/>
            </a:xfrm>
            <a:prstGeom prst="rect">
              <a:avLst/>
            </a:prstGeom>
            <a:noFill/>
            <a:ln w="57150">
              <a:solidFill>
                <a:schemeClr val="tx1"/>
              </a:solidFill>
              <a:miter lim="800000"/>
              <a:headEnd/>
              <a:tailEnd/>
            </a:ln>
          </p:spPr>
          <p:txBody>
            <a:bodyPr wrap="none" anchor="ctr"/>
            <a:lstStyle/>
            <a:p>
              <a:endParaRPr lang="en-CA"/>
            </a:p>
          </p:txBody>
        </p:sp>
        <p:sp>
          <p:nvSpPr>
            <p:cNvPr id="22559" name="Oval 21"/>
            <p:cNvSpPr>
              <a:spLocks noChangeArrowheads="1"/>
            </p:cNvSpPr>
            <p:nvPr/>
          </p:nvSpPr>
          <p:spPr bwMode="auto">
            <a:xfrm>
              <a:off x="3612" y="3067"/>
              <a:ext cx="91" cy="83"/>
            </a:xfrm>
            <a:prstGeom prst="ellipse">
              <a:avLst/>
            </a:prstGeom>
            <a:solidFill>
              <a:schemeClr val="bg1"/>
            </a:solidFill>
            <a:ln w="57150">
              <a:solidFill>
                <a:schemeClr val="tx1"/>
              </a:solidFill>
              <a:miter lim="800000"/>
              <a:headEnd/>
              <a:tailEnd/>
            </a:ln>
          </p:spPr>
          <p:txBody>
            <a:bodyPr wrap="none" anchor="ctr"/>
            <a:lstStyle/>
            <a:p>
              <a:endParaRPr lang="en-CA"/>
            </a:p>
          </p:txBody>
        </p:sp>
        <p:sp>
          <p:nvSpPr>
            <p:cNvPr id="22560" name="Freeform 22"/>
            <p:cNvSpPr>
              <a:spLocks noChangeArrowheads="1"/>
            </p:cNvSpPr>
            <p:nvPr/>
          </p:nvSpPr>
          <p:spPr bwMode="auto">
            <a:xfrm flipH="1" flipV="1">
              <a:off x="3515" y="1589"/>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sp>
        <p:nvSpPr>
          <p:cNvPr id="22533" name="Rectangle 24"/>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4" name="Rectangle 25"/>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5" name="Rectangle 26"/>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6" name="Rectangle 27"/>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7" name="Rectangle 28"/>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8" name="Rectangle 29"/>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39" name="Rectangle 30"/>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40" name="Rectangle 31"/>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41" name="Rectangle 32"/>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sp>
        <p:nvSpPr>
          <p:cNvPr id="22542" name="Rectangle 33"/>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endParaRPr lang="en-CA"/>
          </a:p>
        </p:txBody>
      </p:sp>
      <p:graphicFrame>
        <p:nvGraphicFramePr>
          <p:cNvPr id="10287" name="Group 47"/>
          <p:cNvGraphicFramePr>
            <a:graphicFrameLocks noGrp="1"/>
          </p:cNvGraphicFramePr>
          <p:nvPr>
            <p:extLst>
              <p:ext uri="{D42A27DB-BD31-4B8C-83A1-F6EECF244321}">
                <p14:modId xmlns:p14="http://schemas.microsoft.com/office/powerpoint/2010/main" val="1394570285"/>
              </p:ext>
            </p:extLst>
          </p:nvPr>
        </p:nvGraphicFramePr>
        <p:xfrm>
          <a:off x="5311379" y="933603"/>
          <a:ext cx="1009650" cy="4797121"/>
        </p:xfrm>
        <a:graphic>
          <a:graphicData uri="http://schemas.openxmlformats.org/drawingml/2006/table">
            <a:tbl>
              <a:tblPr/>
              <a:tblGrid>
                <a:gridCol w="1009650">
                  <a:extLst>
                    <a:ext uri="{9D8B030D-6E8A-4147-A177-3AD203B41FA5}">
                      <a16:colId xmlns="" xmlns:a16="http://schemas.microsoft.com/office/drawing/2014/main" val="20000"/>
                    </a:ext>
                  </a:extLst>
                </a:gridCol>
              </a:tblGrid>
              <a:tr h="12747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a: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1</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83661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2</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8302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3</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83343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4</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9064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5</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bl>
          </a:graphicData>
        </a:graphic>
      </p:graphicFrame>
      <p:graphicFrame>
        <p:nvGraphicFramePr>
          <p:cNvPr id="10288" name="Group 48"/>
          <p:cNvGraphicFramePr>
            <a:graphicFrameLocks noGrp="1"/>
          </p:cNvGraphicFramePr>
          <p:nvPr>
            <p:extLst>
              <p:ext uri="{D42A27DB-BD31-4B8C-83A1-F6EECF244321}">
                <p14:modId xmlns:p14="http://schemas.microsoft.com/office/powerpoint/2010/main" val="3678252804"/>
              </p:ext>
            </p:extLst>
          </p:nvPr>
        </p:nvGraphicFramePr>
        <p:xfrm>
          <a:off x="7503319" y="933602"/>
          <a:ext cx="1009650" cy="4797121"/>
        </p:xfrm>
        <a:graphic>
          <a:graphicData uri="http://schemas.openxmlformats.org/drawingml/2006/table">
            <a:tbl>
              <a:tblPr/>
              <a:tblGrid>
                <a:gridCol w="1009650">
                  <a:extLst>
                    <a:ext uri="{9D8B030D-6E8A-4147-A177-3AD203B41FA5}">
                      <a16:colId xmlns="" xmlns:a16="http://schemas.microsoft.com/office/drawing/2014/main" val="20000"/>
                    </a:ext>
                  </a:extLst>
                </a:gridCol>
              </a:tblGrid>
              <a:tr h="1437929">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a: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6</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8242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7</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81927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8</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820917">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9</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8948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0</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8" name="Title 7"/>
          <p:cNvSpPr>
            <a:spLocks noGrp="1"/>
          </p:cNvSpPr>
          <p:nvPr>
            <p:ph type="title"/>
          </p:nvPr>
        </p:nvSpPr>
        <p:spPr/>
        <p:txBody>
          <a:bodyPr/>
          <a:lstStyle/>
          <a:p>
            <a:r>
              <a:rPr lang="en-US" sz="6000" dirty="0"/>
              <a:t>Discuss!</a:t>
            </a:r>
          </a:p>
        </p:txBody>
      </p:sp>
      <p:sp>
        <p:nvSpPr>
          <p:cNvPr id="9" name="Content Placeholder 8"/>
          <p:cNvSpPr>
            <a:spLocks noGrp="1"/>
          </p:cNvSpPr>
          <p:nvPr>
            <p:ph idx="1"/>
          </p:nvPr>
        </p:nvSpPr>
        <p:spPr>
          <a:xfrm>
            <a:off x="457200" y="1680369"/>
            <a:ext cx="3765884" cy="4922450"/>
          </a:xfrm>
        </p:spPr>
        <p:txBody>
          <a:bodyPr/>
          <a:lstStyle/>
          <a:p>
            <a:pPr marL="0" indent="0" algn="ctr" eaLnBrk="1" hangingPunct="1">
              <a:buNone/>
              <a:defRPr/>
            </a:pPr>
            <a:r>
              <a:rPr lang="en-US" sz="3600" dirty="0"/>
              <a:t>Discuss any patterns you find amongst the numbers and shapes.</a:t>
            </a:r>
          </a:p>
          <a:p>
            <a:pPr marL="0" indent="0">
              <a:buNone/>
            </a:pPr>
            <a:endParaRPr lang="en-US" sz="3600" dirty="0"/>
          </a:p>
        </p:txBody>
      </p:sp>
      <p:pic>
        <p:nvPicPr>
          <p:cNvPr id="10" name="1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559" y="4566012"/>
            <a:ext cx="3623819" cy="2036807"/>
          </a:xfrm>
          <a:prstGeom prst="rect">
            <a:avLst/>
          </a:prstGeom>
        </p:spPr>
      </p:pic>
    </p:spTree>
    <p:extLst>
      <p:ext uri="{BB962C8B-B14F-4D97-AF65-F5344CB8AC3E}">
        <p14:creationId xmlns:p14="http://schemas.microsoft.com/office/powerpoint/2010/main" val="4141899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7938"/>
            <a:ext cx="9144000" cy="1143000"/>
          </a:xfrm>
        </p:spPr>
        <p:txBody>
          <a:bodyPr/>
          <a:lstStyle/>
          <a:p>
            <a:pPr eaLnBrk="1" hangingPunct="1">
              <a:defRPr/>
            </a:pPr>
            <a:r>
              <a:rPr lang="en-US" sz="6000" dirty="0"/>
              <a:t>The Pattern</a:t>
            </a:r>
            <a:endParaRPr lang="en-CA" sz="6000" dirty="0"/>
          </a:p>
        </p:txBody>
      </p:sp>
      <p:graphicFrame>
        <p:nvGraphicFramePr>
          <p:cNvPr id="4" name="Content Placeholder 3"/>
          <p:cNvGraphicFramePr>
            <a:graphicFrameLocks noGrp="1"/>
          </p:cNvGraphicFramePr>
          <p:nvPr>
            <p:ph idx="1"/>
          </p:nvPr>
        </p:nvGraphicFramePr>
        <p:xfrm>
          <a:off x="2133600" y="1676400"/>
          <a:ext cx="5105400" cy="4297680"/>
        </p:xfrm>
        <a:graphic>
          <a:graphicData uri="http://schemas.openxmlformats.org/drawingml/2006/table">
            <a:tbl>
              <a:tblPr firstRow="1" bandRow="1">
                <a:tableStyleId>{2D5ABB26-0587-4C30-8999-92F81FD0307C}</a:tableStyleId>
              </a:tblPr>
              <a:tblGrid>
                <a:gridCol w="1701800">
                  <a:extLst>
                    <a:ext uri="{9D8B030D-6E8A-4147-A177-3AD203B41FA5}">
                      <a16:colId xmlns="" xmlns:a16="http://schemas.microsoft.com/office/drawing/2014/main" val="20000"/>
                    </a:ext>
                  </a:extLst>
                </a:gridCol>
                <a:gridCol w="1701800">
                  <a:extLst>
                    <a:ext uri="{9D8B030D-6E8A-4147-A177-3AD203B41FA5}">
                      <a16:colId xmlns="" xmlns:a16="http://schemas.microsoft.com/office/drawing/2014/main" val="20001"/>
                    </a:ext>
                  </a:extLst>
                </a:gridCol>
                <a:gridCol w="1701800">
                  <a:extLst>
                    <a:ext uri="{9D8B030D-6E8A-4147-A177-3AD203B41FA5}">
                      <a16:colId xmlns="" xmlns:a16="http://schemas.microsoft.com/office/drawing/2014/main" val="20002"/>
                    </a:ext>
                  </a:extLst>
                </a:gridCol>
              </a:tblGrid>
              <a:tr h="1270000">
                <a:tc>
                  <a:txBody>
                    <a:bodyPr/>
                    <a:lstStyle/>
                    <a:p>
                      <a:pPr algn="ctr"/>
                      <a:r>
                        <a:rPr lang="en-US" sz="8800" dirty="0">
                          <a:solidFill>
                            <a:schemeClr val="tx1"/>
                          </a:solidFill>
                          <a:latin typeface="Arial" pitchFamily="34" charset="0"/>
                          <a:cs typeface="Arial" pitchFamily="34" charset="0"/>
                        </a:rPr>
                        <a:t>1</a:t>
                      </a:r>
                      <a:endParaRPr lang="en-CA" sz="8800" dirty="0">
                        <a:solidFill>
                          <a:schemeClr val="tx1"/>
                        </a:solidFill>
                        <a:latin typeface="Arial" pitchFamily="34" charset="0"/>
                        <a:cs typeface="Arial" pitchFamily="34" charset="0"/>
                      </a:endParaRP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2</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3</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70000">
                <a:tc>
                  <a:txBody>
                    <a:bodyPr/>
                    <a:lstStyle/>
                    <a:p>
                      <a:pPr algn="ctr"/>
                      <a:r>
                        <a:rPr lang="en-US" sz="8800" dirty="0">
                          <a:solidFill>
                            <a:schemeClr val="tx1"/>
                          </a:solidFill>
                          <a:latin typeface="Arial" pitchFamily="34" charset="0"/>
                          <a:cs typeface="Arial" pitchFamily="34" charset="0"/>
                        </a:rPr>
                        <a:t>4</a:t>
                      </a:r>
                      <a:endParaRPr lang="en-CA" sz="8800" dirty="0">
                        <a:solidFill>
                          <a:schemeClr val="tx1"/>
                        </a:solidFill>
                        <a:latin typeface="Arial" pitchFamily="34" charset="0"/>
                        <a:cs typeface="Arial" pitchFamily="34" charset="0"/>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5</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6</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270000">
                <a:tc>
                  <a:txBody>
                    <a:bodyPr/>
                    <a:lstStyle/>
                    <a:p>
                      <a:pPr algn="ctr"/>
                      <a:r>
                        <a:rPr lang="en-US" sz="8800" dirty="0">
                          <a:solidFill>
                            <a:schemeClr val="tx1"/>
                          </a:solidFill>
                          <a:latin typeface="Arial" pitchFamily="34" charset="0"/>
                          <a:cs typeface="Arial" pitchFamily="34" charset="0"/>
                        </a:rPr>
                        <a:t>7</a:t>
                      </a:r>
                      <a:endParaRPr lang="en-CA" sz="8800" dirty="0">
                        <a:solidFill>
                          <a:schemeClr val="tx1"/>
                        </a:solidFill>
                        <a:latin typeface="Arial" pitchFamily="34" charset="0"/>
                        <a:cs typeface="Arial" pitchFamily="34" charset="0"/>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8800" dirty="0">
                          <a:solidFill>
                            <a:schemeClr val="tx1"/>
                          </a:solidFill>
                          <a:latin typeface="Arial" pitchFamily="34" charset="0"/>
                          <a:cs typeface="Arial" pitchFamily="34" charset="0"/>
                        </a:rPr>
                        <a:t>8</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8800" dirty="0">
                          <a:solidFill>
                            <a:schemeClr val="tx1"/>
                          </a:solidFill>
                          <a:latin typeface="Arial" pitchFamily="34" charset="0"/>
                          <a:cs typeface="Arial" pitchFamily="34" charset="0"/>
                        </a:rPr>
                        <a:t>9</a:t>
                      </a:r>
                      <a:endParaRPr lang="en-CA" sz="8800"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cxnSp>
        <p:nvCxnSpPr>
          <p:cNvPr id="3" name="Straight Connector 2"/>
          <p:cNvCxnSpPr/>
          <p:nvPr/>
        </p:nvCxnSpPr>
        <p:spPr bwMode="auto">
          <a:xfrm>
            <a:off x="3862136" y="1676400"/>
            <a:ext cx="0" cy="429768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5542546" y="1676400"/>
            <a:ext cx="0" cy="429768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7" name="Straight Connector 6"/>
          <p:cNvCxnSpPr>
            <a:cxnSpLocks/>
          </p:cNvCxnSpPr>
          <p:nvPr/>
        </p:nvCxnSpPr>
        <p:spPr bwMode="auto">
          <a:xfrm>
            <a:off x="2133600" y="3115376"/>
            <a:ext cx="5105400"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9" name="Straight Connector 8"/>
          <p:cNvCxnSpPr>
            <a:cxnSpLocks/>
          </p:cNvCxnSpPr>
          <p:nvPr/>
        </p:nvCxnSpPr>
        <p:spPr bwMode="auto">
          <a:xfrm>
            <a:off x="2133600" y="4566383"/>
            <a:ext cx="5105400"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994328831"/>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6"/>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17412" name="Rectangle 17"/>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17413" name="Rectangle 18"/>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endParaRPr lang="en-CA"/>
          </a:p>
        </p:txBody>
      </p:sp>
      <p:sp>
        <p:nvSpPr>
          <p:cNvPr id="27658" name="Title 1"/>
          <p:cNvSpPr>
            <a:spLocks noGrp="1"/>
          </p:cNvSpPr>
          <p:nvPr>
            <p:ph type="title"/>
          </p:nvPr>
        </p:nvSpPr>
        <p:spPr>
          <a:xfrm>
            <a:off x="0" y="7938"/>
            <a:ext cx="9144000" cy="1143000"/>
          </a:xfrm>
        </p:spPr>
        <p:txBody>
          <a:bodyPr/>
          <a:lstStyle/>
          <a:p>
            <a:pPr eaLnBrk="1" hangingPunct="1">
              <a:defRPr/>
            </a:pPr>
            <a:r>
              <a:rPr lang="en-US" sz="6000" dirty="0"/>
              <a:t>Test Time!</a:t>
            </a:r>
            <a:endParaRPr lang="en-CA" sz="6000" dirty="0"/>
          </a:p>
        </p:txBody>
      </p:sp>
      <p:grpSp>
        <p:nvGrpSpPr>
          <p:cNvPr id="9" name="Group 8"/>
          <p:cNvGrpSpPr/>
          <p:nvPr/>
        </p:nvGrpSpPr>
        <p:grpSpPr>
          <a:xfrm>
            <a:off x="2780146" y="1679575"/>
            <a:ext cx="1835566" cy="479425"/>
            <a:chOff x="2780146" y="1679575"/>
            <a:chExt cx="1835566" cy="479425"/>
          </a:xfrm>
        </p:grpSpPr>
        <p:sp>
          <p:nvSpPr>
            <p:cNvPr id="17419" name="Freeform 2"/>
            <p:cNvSpPr>
              <a:spLocks noChangeArrowheads="1"/>
            </p:cNvSpPr>
            <p:nvPr/>
          </p:nvSpPr>
          <p:spPr bwMode="auto">
            <a:xfrm>
              <a:off x="3578637" y="1700213"/>
              <a:ext cx="481012" cy="438150"/>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grpSp>
          <p:nvGrpSpPr>
            <p:cNvPr id="4" name="Group 6"/>
            <p:cNvGrpSpPr>
              <a:grpSpLocks/>
            </p:cNvGrpSpPr>
            <p:nvPr/>
          </p:nvGrpSpPr>
          <p:grpSpPr bwMode="auto">
            <a:xfrm>
              <a:off x="2780146" y="1679575"/>
              <a:ext cx="436562" cy="479425"/>
              <a:chOff x="1789" y="1896"/>
              <a:chExt cx="275" cy="302"/>
            </a:xfrm>
          </p:grpSpPr>
          <p:sp>
            <p:nvSpPr>
              <p:cNvPr id="17428" name="Freeform 7"/>
              <p:cNvSpPr>
                <a:spLocks noChangeArrowheads="1"/>
              </p:cNvSpPr>
              <p:nvPr/>
            </p:nvSpPr>
            <p:spPr bwMode="auto">
              <a:xfrm rot="5400000" flipH="1" flipV="1">
                <a:off x="1776" y="191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17429" name="Line 8"/>
              <p:cNvSpPr>
                <a:spLocks noChangeShapeType="1"/>
              </p:cNvSpPr>
              <p:nvPr/>
            </p:nvSpPr>
            <p:spPr bwMode="auto">
              <a:xfrm flipV="1">
                <a:off x="1789" y="1895"/>
                <a:ext cx="1" cy="305"/>
              </a:xfrm>
              <a:prstGeom prst="line">
                <a:avLst/>
              </a:prstGeom>
              <a:noFill/>
              <a:ln w="57150">
                <a:solidFill>
                  <a:schemeClr val="tx1"/>
                </a:solidFill>
                <a:miter lim="800000"/>
                <a:headEnd/>
                <a:tailEnd/>
              </a:ln>
            </p:spPr>
            <p:txBody>
              <a:bodyPr/>
              <a:lstStyle/>
              <a:p>
                <a:endParaRPr lang="en-US"/>
              </a:p>
            </p:txBody>
          </p:sp>
        </p:grpSp>
        <p:grpSp>
          <p:nvGrpSpPr>
            <p:cNvPr id="8" name="Group 7"/>
            <p:cNvGrpSpPr/>
            <p:nvPr/>
          </p:nvGrpSpPr>
          <p:grpSpPr>
            <a:xfrm>
              <a:off x="4222681" y="1825122"/>
              <a:ext cx="393031" cy="181936"/>
              <a:chOff x="5871411" y="2192338"/>
              <a:chExt cx="393031" cy="181936"/>
            </a:xfrm>
          </p:grpSpPr>
          <p:cxnSp>
            <p:nvCxnSpPr>
              <p:cNvPr id="7" name="Straight Connector 6"/>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grpSp>
        <p:nvGrpSpPr>
          <p:cNvPr id="10" name="Group 9"/>
          <p:cNvGrpSpPr/>
          <p:nvPr/>
        </p:nvGrpSpPr>
        <p:grpSpPr>
          <a:xfrm>
            <a:off x="2710762" y="3042735"/>
            <a:ext cx="1912971" cy="479425"/>
            <a:chOff x="2710762" y="3042735"/>
            <a:chExt cx="1912971" cy="479425"/>
          </a:xfrm>
        </p:grpSpPr>
        <p:grpSp>
          <p:nvGrpSpPr>
            <p:cNvPr id="3" name="Group 3"/>
            <p:cNvGrpSpPr>
              <a:grpSpLocks/>
            </p:cNvGrpSpPr>
            <p:nvPr/>
          </p:nvGrpSpPr>
          <p:grpSpPr bwMode="auto">
            <a:xfrm>
              <a:off x="3491665" y="3042735"/>
              <a:ext cx="436562" cy="479425"/>
              <a:chOff x="2171" y="1076"/>
              <a:chExt cx="275" cy="302"/>
            </a:xfrm>
          </p:grpSpPr>
          <p:sp>
            <p:nvSpPr>
              <p:cNvPr id="17430" name="Freeform 4"/>
              <p:cNvSpPr>
                <a:spLocks noChangeArrowheads="1"/>
              </p:cNvSpPr>
              <p:nvPr/>
            </p:nvSpPr>
            <p:spPr bwMode="auto">
              <a:xfrm rot="-5400000" flipH="1" flipV="1">
                <a:off x="2157" y="109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17431" name="Line 5"/>
              <p:cNvSpPr>
                <a:spLocks noChangeShapeType="1"/>
              </p:cNvSpPr>
              <p:nvPr/>
            </p:nvSpPr>
            <p:spPr bwMode="auto">
              <a:xfrm>
                <a:off x="2448" y="1076"/>
                <a:ext cx="1" cy="303"/>
              </a:xfrm>
              <a:prstGeom prst="line">
                <a:avLst/>
              </a:prstGeom>
              <a:noFill/>
              <a:ln w="57150">
                <a:solidFill>
                  <a:schemeClr val="tx1"/>
                </a:solidFill>
                <a:miter lim="800000"/>
                <a:headEnd/>
                <a:tailEnd/>
              </a:ln>
            </p:spPr>
            <p:txBody>
              <a:bodyPr/>
              <a:lstStyle/>
              <a:p>
                <a:endParaRPr lang="en-US"/>
              </a:p>
            </p:txBody>
          </p:sp>
        </p:grpSp>
        <p:grpSp>
          <p:nvGrpSpPr>
            <p:cNvPr id="5" name="Group 10"/>
            <p:cNvGrpSpPr>
              <a:grpSpLocks/>
            </p:cNvGrpSpPr>
            <p:nvPr/>
          </p:nvGrpSpPr>
          <p:grpSpPr bwMode="auto">
            <a:xfrm>
              <a:off x="2710762" y="3063374"/>
              <a:ext cx="479425" cy="436562"/>
              <a:chOff x="1655" y="2766"/>
              <a:chExt cx="302" cy="275"/>
            </a:xfrm>
          </p:grpSpPr>
          <p:sp>
            <p:nvSpPr>
              <p:cNvPr id="17426" name="Freeform 11"/>
              <p:cNvSpPr>
                <a:spLocks noChangeArrowheads="1"/>
              </p:cNvSpPr>
              <p:nvPr/>
            </p:nvSpPr>
            <p:spPr bwMode="auto">
              <a:xfrm flipH="1" flipV="1">
                <a:off x="1655" y="2766"/>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17427" name="Line 12"/>
              <p:cNvSpPr>
                <a:spLocks noChangeShapeType="1"/>
              </p:cNvSpPr>
              <p:nvPr/>
            </p:nvSpPr>
            <p:spPr bwMode="auto">
              <a:xfrm flipH="1">
                <a:off x="1654" y="3042"/>
                <a:ext cx="305" cy="1"/>
              </a:xfrm>
              <a:prstGeom prst="line">
                <a:avLst/>
              </a:prstGeom>
              <a:noFill/>
              <a:ln w="57150">
                <a:solidFill>
                  <a:schemeClr val="tx1"/>
                </a:solidFill>
                <a:miter lim="800000"/>
                <a:headEnd/>
                <a:tailEnd/>
              </a:ln>
            </p:spPr>
            <p:txBody>
              <a:bodyPr/>
              <a:lstStyle/>
              <a:p>
                <a:endParaRPr lang="en-US"/>
              </a:p>
            </p:txBody>
          </p:sp>
        </p:grpSp>
        <p:grpSp>
          <p:nvGrpSpPr>
            <p:cNvPr id="25" name="Group 24"/>
            <p:cNvGrpSpPr/>
            <p:nvPr/>
          </p:nvGrpSpPr>
          <p:grpSpPr>
            <a:xfrm>
              <a:off x="4230702" y="3191480"/>
              <a:ext cx="393031" cy="181936"/>
              <a:chOff x="5871411" y="2192338"/>
              <a:chExt cx="393031" cy="181936"/>
            </a:xfrm>
          </p:grpSpPr>
          <p:cxnSp>
            <p:nvCxnSpPr>
              <p:cNvPr id="26" name="Straight Connector 25"/>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grpSp>
        <p:nvGrpSpPr>
          <p:cNvPr id="11" name="Group 10"/>
          <p:cNvGrpSpPr/>
          <p:nvPr/>
        </p:nvGrpSpPr>
        <p:grpSpPr>
          <a:xfrm>
            <a:off x="2669455" y="4369006"/>
            <a:ext cx="1962299" cy="481012"/>
            <a:chOff x="2669455" y="4369006"/>
            <a:chExt cx="1962299" cy="481012"/>
          </a:xfrm>
        </p:grpSpPr>
        <p:sp>
          <p:nvSpPr>
            <p:cNvPr id="17422" name="Freeform 9"/>
            <p:cNvSpPr>
              <a:spLocks noChangeArrowheads="1"/>
            </p:cNvSpPr>
            <p:nvPr/>
          </p:nvSpPr>
          <p:spPr bwMode="auto">
            <a:xfrm rot="5400000" flipH="1" flipV="1">
              <a:off x="2648024" y="4390437"/>
              <a:ext cx="481012" cy="438150"/>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endParaRPr lang="en-US"/>
            </a:p>
          </p:txBody>
        </p:sp>
        <p:sp>
          <p:nvSpPr>
            <p:cNvPr id="17424" name="Rectangle 14"/>
            <p:cNvSpPr>
              <a:spLocks noChangeArrowheads="1"/>
            </p:cNvSpPr>
            <p:nvPr/>
          </p:nvSpPr>
          <p:spPr bwMode="auto">
            <a:xfrm>
              <a:off x="3490870" y="4410075"/>
              <a:ext cx="433429" cy="422275"/>
            </a:xfrm>
            <a:prstGeom prst="rect">
              <a:avLst/>
            </a:prstGeom>
            <a:noFill/>
            <a:ln w="57150">
              <a:solidFill>
                <a:schemeClr val="tx1"/>
              </a:solidFill>
              <a:miter lim="800000"/>
              <a:headEnd/>
              <a:tailEnd/>
            </a:ln>
          </p:spPr>
          <p:txBody>
            <a:bodyPr wrap="none" anchor="ctr"/>
            <a:lstStyle/>
            <a:p>
              <a:endParaRPr lang="en-CA"/>
            </a:p>
          </p:txBody>
        </p:sp>
        <p:grpSp>
          <p:nvGrpSpPr>
            <p:cNvPr id="28" name="Group 27"/>
            <p:cNvGrpSpPr/>
            <p:nvPr/>
          </p:nvGrpSpPr>
          <p:grpSpPr>
            <a:xfrm>
              <a:off x="4238723" y="4557838"/>
              <a:ext cx="393031" cy="181936"/>
              <a:chOff x="5871411" y="2192338"/>
              <a:chExt cx="393031" cy="181936"/>
            </a:xfrm>
          </p:grpSpPr>
          <p:cxnSp>
            <p:nvCxnSpPr>
              <p:cNvPr id="29" name="Straight Connector 28"/>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sp>
        <p:nvSpPr>
          <p:cNvPr id="31" name="TextBox 30"/>
          <p:cNvSpPr txBox="1"/>
          <p:nvPr/>
        </p:nvSpPr>
        <p:spPr>
          <a:xfrm>
            <a:off x="5044701" y="1440824"/>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p>
        </p:txBody>
      </p:sp>
      <p:sp>
        <p:nvSpPr>
          <p:cNvPr id="32" name="TextBox 31"/>
          <p:cNvSpPr txBox="1"/>
          <p:nvPr/>
        </p:nvSpPr>
        <p:spPr>
          <a:xfrm>
            <a:off x="5044701" y="2683648"/>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48</a:t>
            </a:r>
          </a:p>
        </p:txBody>
      </p:sp>
      <p:sp>
        <p:nvSpPr>
          <p:cNvPr id="33" name="TextBox 32"/>
          <p:cNvSpPr txBox="1"/>
          <p:nvPr/>
        </p:nvSpPr>
        <p:spPr>
          <a:xfrm>
            <a:off x="5044701" y="4050006"/>
            <a:ext cx="1359568" cy="1015663"/>
          </a:xfrm>
          <a:prstGeom prst="rect">
            <a:avLst/>
          </a:prstGeom>
          <a:noFill/>
        </p:spPr>
        <p:txBody>
          <a:bodyPr wrap="square" rtlCol="0">
            <a:spAutoFit/>
          </a:bodyPr>
          <a:lstStyle/>
          <a:p>
            <a:r>
              <a:rPr lang="en-US" sz="60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387874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dirty="0" smtClean="0"/>
              <a:t>Your Brain: A User’s Guide</a:t>
            </a:r>
            <a:endParaRPr lang="en-US" dirty="0"/>
          </a:p>
        </p:txBody>
      </p:sp>
      <p:sp>
        <p:nvSpPr>
          <p:cNvPr id="8" name="Oval 7"/>
          <p:cNvSpPr/>
          <p:nvPr/>
        </p:nvSpPr>
        <p:spPr bwMode="auto">
          <a:xfrm>
            <a:off x="561974" y="2466974"/>
            <a:ext cx="3105151" cy="3438525"/>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Reasoning </a:t>
            </a:r>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Hypotheses</a:t>
            </a:r>
          </a:p>
          <a:p>
            <a:pPr algn="ctr" eaLnBrk="0" hangingPunct="0"/>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p:cNvSpPr/>
          <p:nvPr/>
        </p:nvSpPr>
        <p:spPr bwMode="auto">
          <a:xfrm>
            <a:off x="2809875" y="914400"/>
            <a:ext cx="2913393" cy="2514601"/>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Active </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Testing</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bwMode="auto">
          <a:xfrm>
            <a:off x="5224462" y="2129260"/>
            <a:ext cx="2972554" cy="254751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Concrete </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Experience</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(Input)</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Oval 11"/>
          <p:cNvSpPr/>
          <p:nvPr/>
        </p:nvSpPr>
        <p:spPr bwMode="auto">
          <a:xfrm>
            <a:off x="3937332" y="4495800"/>
            <a:ext cx="3571875" cy="2207014"/>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Reflective </a:t>
            </a:r>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Observation</a:t>
            </a:r>
          </a:p>
          <a:p>
            <a:pPr algn="ctr" eaLnBrk="0" hangingPunct="0"/>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(Sense-making)</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eaLnBrk="0" hangingPunct="0"/>
            <a:r>
              <a:rPr lang="en-US" b="1" dirty="0" err="1">
                <a:solidFill>
                  <a:srgbClr val="FFFFFF"/>
                </a:solidFill>
                <a:latin typeface="Arial" panose="020B0604020202020204" pitchFamily="34" charset="0"/>
                <a:cs typeface="Arial" panose="020B0604020202020204" pitchFamily="34" charset="0"/>
              </a:rPr>
              <a:t>Zull</a:t>
            </a:r>
            <a:r>
              <a:rPr lang="en-US" b="1" dirty="0">
                <a:solidFill>
                  <a:srgbClr val="FFFFFF"/>
                </a:solidFill>
                <a:latin typeface="Arial" panose="020B0604020202020204" pitchFamily="34" charset="0"/>
                <a:cs typeface="Arial" panose="020B0604020202020204" pitchFamily="34" charset="0"/>
              </a:rPr>
              <a:t>, J. </a:t>
            </a:r>
            <a:r>
              <a:rPr lang="en-US" b="1" i="1" dirty="0">
                <a:solidFill>
                  <a:srgbClr val="FFFFFF"/>
                </a:solidFill>
                <a:latin typeface="Arial" panose="020B0604020202020204" pitchFamily="34" charset="0"/>
                <a:cs typeface="Arial" panose="020B0604020202020204" pitchFamily="34" charset="0"/>
              </a:rPr>
              <a:t>The Art of Changing the Brain. 2002</a:t>
            </a:r>
            <a:endParaRPr lang="en-US"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400051" y="1380482"/>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Front</a:t>
            </a:r>
            <a:endParaRPr lang="en-US" sz="3200" b="1" dirty="0">
              <a:solidFill>
                <a:srgbClr val="FFFFFF"/>
              </a:solidFill>
              <a:latin typeface="Arial" panose="020B0604020202020204" pitchFamily="34" charset="0"/>
              <a:cs typeface="Arial" panose="020B0604020202020204" pitchFamily="34" charset="0"/>
            </a:endParaRPr>
          </a:p>
        </p:txBody>
      </p:sp>
      <p:sp>
        <p:nvSpPr>
          <p:cNvPr id="15" name="TextBox 14"/>
          <p:cNvSpPr txBox="1"/>
          <p:nvPr/>
        </p:nvSpPr>
        <p:spPr>
          <a:xfrm>
            <a:off x="7363328" y="1380481"/>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Back</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36946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561974" y="2466974"/>
            <a:ext cx="3105151" cy="3438525"/>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Reasoning</a:t>
            </a:r>
            <a:r>
              <a:rPr lang="en-US" sz="24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Hypotheses</a:t>
            </a:r>
            <a:endPar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p:cNvSpPr/>
          <p:nvPr/>
        </p:nvSpPr>
        <p:spPr bwMode="auto">
          <a:xfrm>
            <a:off x="2809875" y="914400"/>
            <a:ext cx="2913393" cy="2514601"/>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Active </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Testing</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bwMode="auto">
          <a:xfrm>
            <a:off x="5224462" y="2129260"/>
            <a:ext cx="2972554" cy="254751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Concrete </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Experience</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(Input)</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Oval 11"/>
          <p:cNvSpPr/>
          <p:nvPr/>
        </p:nvSpPr>
        <p:spPr bwMode="auto">
          <a:xfrm>
            <a:off x="3937332" y="4495800"/>
            <a:ext cx="3571875" cy="2207014"/>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Reflective </a:t>
            </a:r>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Observation</a:t>
            </a:r>
          </a:p>
          <a:p>
            <a:pPr algn="ctr" eaLnBrk="0" hangingPunct="0"/>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(Sense-making)</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rrow: Circular 8"/>
          <p:cNvSpPr/>
          <p:nvPr/>
        </p:nvSpPr>
        <p:spPr bwMode="auto">
          <a:xfrm rot="19927635">
            <a:off x="3040731" y="2796957"/>
            <a:ext cx="2557714" cy="2559488"/>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eaLnBrk="0" hangingPunct="0"/>
            <a:r>
              <a:rPr lang="en-US" b="1" dirty="0" err="1">
                <a:solidFill>
                  <a:srgbClr val="FFFFFF"/>
                </a:solidFill>
                <a:latin typeface="Arial" panose="020B0604020202020204" pitchFamily="34" charset="0"/>
                <a:cs typeface="Arial" panose="020B0604020202020204" pitchFamily="34" charset="0"/>
              </a:rPr>
              <a:t>Zull</a:t>
            </a:r>
            <a:r>
              <a:rPr lang="en-US" b="1" dirty="0">
                <a:solidFill>
                  <a:srgbClr val="FFFFFF"/>
                </a:solidFill>
                <a:latin typeface="Arial" panose="020B0604020202020204" pitchFamily="34" charset="0"/>
                <a:cs typeface="Arial" panose="020B0604020202020204" pitchFamily="34" charset="0"/>
              </a:rPr>
              <a:t>, J. </a:t>
            </a:r>
            <a:r>
              <a:rPr lang="en-US" b="1" i="1" dirty="0">
                <a:solidFill>
                  <a:srgbClr val="FFFFFF"/>
                </a:solidFill>
                <a:latin typeface="Arial" panose="020B0604020202020204" pitchFamily="34" charset="0"/>
                <a:cs typeface="Arial" panose="020B0604020202020204" pitchFamily="34" charset="0"/>
              </a:rPr>
              <a:t>The Art of Changing the Brain. 2002</a:t>
            </a:r>
            <a:endParaRPr lang="en-US"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400051" y="1380482"/>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Front</a:t>
            </a:r>
            <a:endParaRPr lang="en-US" sz="3200" b="1" dirty="0">
              <a:solidFill>
                <a:srgbClr val="FFFFFF"/>
              </a:solidFill>
              <a:latin typeface="Arial" panose="020B0604020202020204" pitchFamily="34" charset="0"/>
              <a:cs typeface="Arial" panose="020B0604020202020204" pitchFamily="34" charset="0"/>
            </a:endParaRPr>
          </a:p>
        </p:txBody>
      </p:sp>
      <p:sp>
        <p:nvSpPr>
          <p:cNvPr id="15" name="TextBox 14"/>
          <p:cNvSpPr txBox="1"/>
          <p:nvPr/>
        </p:nvSpPr>
        <p:spPr>
          <a:xfrm>
            <a:off x="7363328" y="1380481"/>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Back</a:t>
            </a:r>
            <a:endParaRPr lang="en-US" sz="3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sz="3600" dirty="0" smtClean="0"/>
              <a:t>Deep learning occurs when this cycle is complete</a:t>
            </a:r>
            <a:endParaRPr lang="en-US" sz="3600" dirty="0"/>
          </a:p>
        </p:txBody>
      </p:sp>
    </p:spTree>
    <p:extLst>
      <p:ext uri="{BB962C8B-B14F-4D97-AF65-F5344CB8AC3E}">
        <p14:creationId xmlns:p14="http://schemas.microsoft.com/office/powerpoint/2010/main" val="3125205435"/>
      </p:ext>
    </p:extLst>
  </p:cSld>
  <p:clrMapOvr>
    <a:masterClrMapping/>
  </p:clrMapOvr>
  <p:transition spd="med" advClick="0">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561974" y="2466974"/>
            <a:ext cx="3105151" cy="3438525"/>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Compose thoughts, response</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p:cNvSpPr/>
          <p:nvPr/>
        </p:nvSpPr>
        <p:spPr bwMode="auto">
          <a:xfrm>
            <a:off x="2809875" y="914400"/>
            <a:ext cx="2913393" cy="2514601"/>
          </a:xfrm>
          <a:prstGeom prst="ellipse">
            <a:avLst/>
          </a:prstGeom>
          <a:solidFill>
            <a:schemeClr val="accent2">
              <a:lumMod val="75000"/>
              <a:alpha val="60000"/>
            </a:scheme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ThoughtfulWriting</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Talking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bwMode="auto">
          <a:xfrm>
            <a:off x="5224462" y="2129260"/>
            <a:ext cx="2972554" cy="254751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Read question</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Oval 11"/>
          <p:cNvSpPr/>
          <p:nvPr/>
        </p:nvSpPr>
        <p:spPr bwMode="auto">
          <a:xfrm>
            <a:off x="3937332" y="4495800"/>
            <a:ext cx="3571875" cy="2207014"/>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32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Reflect on ideas</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rrow: Circular 8"/>
          <p:cNvSpPr/>
          <p:nvPr/>
        </p:nvSpPr>
        <p:spPr bwMode="auto">
          <a:xfrm rot="19927635">
            <a:off x="3040731" y="2796957"/>
            <a:ext cx="2557714" cy="2559488"/>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eaLnBrk="0" hangingPunct="0"/>
            <a:r>
              <a:rPr lang="en-US" b="1" dirty="0" err="1">
                <a:solidFill>
                  <a:srgbClr val="FFFFFF"/>
                </a:solidFill>
                <a:latin typeface="Arial" panose="020B0604020202020204" pitchFamily="34" charset="0"/>
                <a:cs typeface="Arial" panose="020B0604020202020204" pitchFamily="34" charset="0"/>
              </a:rPr>
              <a:t>Zull</a:t>
            </a:r>
            <a:r>
              <a:rPr lang="en-US" b="1" dirty="0">
                <a:solidFill>
                  <a:srgbClr val="FFFFFF"/>
                </a:solidFill>
                <a:latin typeface="Arial" panose="020B0604020202020204" pitchFamily="34" charset="0"/>
                <a:cs typeface="Arial" panose="020B0604020202020204" pitchFamily="34" charset="0"/>
              </a:rPr>
              <a:t>, J. </a:t>
            </a:r>
            <a:r>
              <a:rPr lang="en-US" b="1" i="1" dirty="0">
                <a:solidFill>
                  <a:srgbClr val="FFFFFF"/>
                </a:solidFill>
                <a:latin typeface="Arial" panose="020B0604020202020204" pitchFamily="34" charset="0"/>
                <a:cs typeface="Arial" panose="020B0604020202020204" pitchFamily="34" charset="0"/>
              </a:rPr>
              <a:t>The Art of Changing the Brain. 2002</a:t>
            </a:r>
            <a:endParaRPr lang="en-US"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400051" y="1380482"/>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Front</a:t>
            </a:r>
            <a:endParaRPr lang="en-US" sz="3200" b="1" dirty="0">
              <a:solidFill>
                <a:srgbClr val="FFFFFF"/>
              </a:solidFill>
              <a:latin typeface="Arial" panose="020B0604020202020204" pitchFamily="34" charset="0"/>
              <a:cs typeface="Arial" panose="020B0604020202020204" pitchFamily="34" charset="0"/>
            </a:endParaRPr>
          </a:p>
        </p:txBody>
      </p:sp>
      <p:sp>
        <p:nvSpPr>
          <p:cNvPr id="15" name="TextBox 14"/>
          <p:cNvSpPr txBox="1"/>
          <p:nvPr/>
        </p:nvSpPr>
        <p:spPr>
          <a:xfrm>
            <a:off x="7363328" y="1380481"/>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Back</a:t>
            </a:r>
            <a:endParaRPr lang="en-US" sz="3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sz="3600" dirty="0" smtClean="0"/>
              <a:t>Thoughtful writing and discussion make this process work.</a:t>
            </a:r>
            <a:endParaRPr lang="en-US" sz="3600" dirty="0"/>
          </a:p>
        </p:txBody>
      </p:sp>
    </p:spTree>
    <p:extLst>
      <p:ext uri="{BB962C8B-B14F-4D97-AF65-F5344CB8AC3E}">
        <p14:creationId xmlns:p14="http://schemas.microsoft.com/office/powerpoint/2010/main" val="337406660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561974" y="2466974"/>
            <a:ext cx="3105151" cy="3438525"/>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Evaluate ideas</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 ideas</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Oval 9"/>
          <p:cNvSpPr/>
          <p:nvPr/>
        </p:nvSpPr>
        <p:spPr bwMode="auto">
          <a:xfrm>
            <a:off x="2809875" y="914400"/>
            <a:ext cx="2913393" cy="2514601"/>
          </a:xfrm>
          <a:prstGeom prst="ellipse">
            <a:avLst/>
          </a:prstGeom>
          <a:solidFill>
            <a:schemeClr val="accent2">
              <a:lumMod val="75000"/>
              <a:alpha val="60000"/>
            </a:scheme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ThoughtfulWriting</a:t>
            </a:r>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Talking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bwMode="auto">
          <a:xfrm>
            <a:off x="5224462" y="2129260"/>
            <a:ext cx="2972554" cy="254751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Group members talking and writing</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Oval 11"/>
          <p:cNvSpPr/>
          <p:nvPr/>
        </p:nvSpPr>
        <p:spPr bwMode="auto">
          <a:xfrm>
            <a:off x="3937332" y="4495800"/>
            <a:ext cx="3571875" cy="2207014"/>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Compare with your own ideas</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rrow: Circular 8"/>
          <p:cNvSpPr/>
          <p:nvPr/>
        </p:nvSpPr>
        <p:spPr bwMode="auto">
          <a:xfrm rot="19927635">
            <a:off x="3040731" y="2796957"/>
            <a:ext cx="2557714" cy="2559488"/>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eaLnBrk="0" hangingPunct="0"/>
            <a:r>
              <a:rPr lang="en-US" b="1" dirty="0" err="1">
                <a:solidFill>
                  <a:srgbClr val="FFFFFF"/>
                </a:solidFill>
                <a:latin typeface="Arial" panose="020B0604020202020204" pitchFamily="34" charset="0"/>
                <a:cs typeface="Arial" panose="020B0604020202020204" pitchFamily="34" charset="0"/>
              </a:rPr>
              <a:t>Zull</a:t>
            </a:r>
            <a:r>
              <a:rPr lang="en-US" b="1" dirty="0">
                <a:solidFill>
                  <a:srgbClr val="FFFFFF"/>
                </a:solidFill>
                <a:latin typeface="Arial" panose="020B0604020202020204" pitchFamily="34" charset="0"/>
                <a:cs typeface="Arial" panose="020B0604020202020204" pitchFamily="34" charset="0"/>
              </a:rPr>
              <a:t>, J. </a:t>
            </a:r>
            <a:r>
              <a:rPr lang="en-US" b="1" i="1" dirty="0">
                <a:solidFill>
                  <a:srgbClr val="FFFFFF"/>
                </a:solidFill>
                <a:latin typeface="Arial" panose="020B0604020202020204" pitchFamily="34" charset="0"/>
                <a:cs typeface="Arial" panose="020B0604020202020204" pitchFamily="34" charset="0"/>
              </a:rPr>
              <a:t>The Art of Changing the Brain. 2002</a:t>
            </a:r>
            <a:endParaRPr lang="en-US"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400051" y="1380482"/>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Front</a:t>
            </a:r>
            <a:endParaRPr lang="en-US" sz="3200" b="1" dirty="0">
              <a:solidFill>
                <a:srgbClr val="FFFFFF"/>
              </a:solidFill>
              <a:latin typeface="Arial" panose="020B0604020202020204" pitchFamily="34" charset="0"/>
              <a:cs typeface="Arial" panose="020B0604020202020204" pitchFamily="34" charset="0"/>
            </a:endParaRPr>
          </a:p>
        </p:txBody>
      </p:sp>
      <p:sp>
        <p:nvSpPr>
          <p:cNvPr id="15" name="TextBox 14"/>
          <p:cNvSpPr txBox="1"/>
          <p:nvPr/>
        </p:nvSpPr>
        <p:spPr>
          <a:xfrm>
            <a:off x="7363328" y="1380481"/>
            <a:ext cx="1534026" cy="584775"/>
          </a:xfrm>
          <a:prstGeom prst="rect">
            <a:avLst/>
          </a:prstGeom>
          <a:noFill/>
        </p:spPr>
        <p:txBody>
          <a:bodyPr wrap="square" rtlCol="0">
            <a:spAutoFit/>
          </a:bodyPr>
          <a:lstStyle/>
          <a:p>
            <a:pPr algn="ctr" eaLnBrk="0" hangingPunct="0"/>
            <a:r>
              <a:rPr lang="en-US" sz="3200" b="1" dirty="0" smtClean="0">
                <a:solidFill>
                  <a:srgbClr val="FFFFFF"/>
                </a:solidFill>
                <a:latin typeface="Arial" panose="020B0604020202020204" pitchFamily="34" charset="0"/>
                <a:cs typeface="Arial" panose="020B0604020202020204" pitchFamily="34" charset="0"/>
              </a:rPr>
              <a:t>Back</a:t>
            </a:r>
            <a:endParaRPr lang="en-US" sz="3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sz="3600" dirty="0" smtClean="0"/>
              <a:t>Thoughtful writing and discussion make this process work.</a:t>
            </a:r>
            <a:endParaRPr lang="en-US" sz="3600" dirty="0"/>
          </a:p>
        </p:txBody>
      </p:sp>
    </p:spTree>
    <p:extLst>
      <p:ext uri="{BB962C8B-B14F-4D97-AF65-F5344CB8AC3E}">
        <p14:creationId xmlns:p14="http://schemas.microsoft.com/office/powerpoint/2010/main" val="13973365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So What?</a:t>
            </a:r>
            <a:endParaRPr lang="en-US" sz="5400" dirty="0"/>
          </a:p>
        </p:txBody>
      </p:sp>
      <p:sp>
        <p:nvSpPr>
          <p:cNvPr id="3" name="Content Placeholder 2"/>
          <p:cNvSpPr>
            <a:spLocks noGrp="1"/>
          </p:cNvSpPr>
          <p:nvPr>
            <p:ph idx="1"/>
          </p:nvPr>
        </p:nvSpPr>
        <p:spPr>
          <a:xfrm>
            <a:off x="206062" y="1228725"/>
            <a:ext cx="3825025" cy="4799567"/>
          </a:xfrm>
          <a:noFill/>
        </p:spPr>
        <p:txBody>
          <a:bodyPr/>
          <a:lstStyle/>
          <a:p>
            <a:pPr marL="0" indent="0" algn="ctr">
              <a:buNone/>
            </a:pPr>
            <a:r>
              <a:rPr lang="en-US" sz="4800" dirty="0" smtClean="0"/>
              <a:t>Learning </a:t>
            </a:r>
            <a:r>
              <a:rPr lang="en-US" sz="4800" dirty="0"/>
              <a:t>really begins with </a:t>
            </a:r>
            <a:r>
              <a:rPr lang="en-US" sz="4800" dirty="0" smtClean="0"/>
              <a:t>practice that </a:t>
            </a:r>
            <a:r>
              <a:rPr lang="en-US" sz="4800" dirty="0" smtClean="0">
                <a:solidFill>
                  <a:srgbClr val="FFD629"/>
                </a:solidFill>
              </a:rPr>
              <a:t>connects </a:t>
            </a:r>
            <a:r>
              <a:rPr lang="en-US" sz="4800" dirty="0" smtClean="0"/>
              <a:t>ideas</a:t>
            </a:r>
            <a:endParaRPr lang="en-US" sz="4800" dirty="0"/>
          </a:p>
          <a:p>
            <a:endParaRPr lang="en-US" sz="4000"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0743" t="57100" b="2794"/>
          <a:stretch/>
        </p:blipFill>
        <p:spPr bwMode="auto">
          <a:xfrm>
            <a:off x="4150233" y="1178417"/>
            <a:ext cx="4993767" cy="418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31353" y="5489684"/>
            <a:ext cx="4231526" cy="1077218"/>
          </a:xfrm>
          <a:prstGeom prst="rect">
            <a:avLst/>
          </a:prstGeom>
          <a:noFill/>
        </p:spPr>
        <p:txBody>
          <a:bodyPr wrap="square" rtlCol="0">
            <a:spAutoFit/>
          </a:bodyPr>
          <a:lstStyle/>
          <a:p>
            <a:pPr algn="ctr"/>
            <a:r>
              <a:rPr lang="en-CA" sz="1600" b="1" dirty="0"/>
              <a:t>Finn, Emily S., et al. "Disruption of functional networks in dyslexia: a whole-brain, data-driven analysis of connectivity." </a:t>
            </a:r>
            <a:r>
              <a:rPr lang="en-CA" sz="1600" b="1" i="1" dirty="0"/>
              <a:t>Biological psychiatry</a:t>
            </a:r>
            <a:r>
              <a:rPr lang="en-CA" sz="1600" b="1" dirty="0"/>
              <a:t> 76.5 (2014): 397-404.</a:t>
            </a:r>
          </a:p>
        </p:txBody>
      </p:sp>
    </p:spTree>
    <p:extLst>
      <p:ext uri="{BB962C8B-B14F-4D97-AF65-F5344CB8AC3E}">
        <p14:creationId xmlns:p14="http://schemas.microsoft.com/office/powerpoint/2010/main" val="288273229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r="12764"/>
          <a:stretch>
            <a:fillRect/>
          </a:stretch>
        </p:blipFill>
        <p:spPr bwMode="auto">
          <a:xfrm>
            <a:off x="0" y="0"/>
            <a:ext cx="9144000" cy="6858000"/>
          </a:xfrm>
          <a:prstGeom prst="rect">
            <a:avLst/>
          </a:prstGeom>
          <a:noFill/>
          <a:ln w="9525">
            <a:noFill/>
            <a:miter lim="800000"/>
            <a:headEnd/>
            <a:tailEnd/>
          </a:ln>
        </p:spPr>
      </p:pic>
      <p:sp>
        <p:nvSpPr>
          <p:cNvPr id="17" name="TextBox 6"/>
          <p:cNvSpPr txBox="1">
            <a:spLocks noChangeArrowheads="1"/>
          </p:cNvSpPr>
          <p:nvPr/>
        </p:nvSpPr>
        <p:spPr bwMode="auto">
          <a:xfrm>
            <a:off x="148580" y="6289018"/>
            <a:ext cx="8829675" cy="461665"/>
          </a:xfrm>
          <a:prstGeom prst="rect">
            <a:avLst/>
          </a:prstGeom>
          <a:noFill/>
          <a:ln w="9525">
            <a:noFill/>
            <a:miter lim="800000"/>
            <a:headEnd/>
            <a:tailEnd/>
          </a:ln>
        </p:spPr>
        <p:txBody>
          <a:bodyPr>
            <a:spAutoFit/>
          </a:bodyPr>
          <a:lstStyle/>
          <a:p>
            <a:pPr algn="ctr" eaLnBrk="0" hangingPunct="0">
              <a:defRPr/>
            </a:pPr>
            <a:r>
              <a:rPr lang="en-US" sz="2400" b="1" i="1" dirty="0">
                <a:solidFill>
                  <a:srgbClr val="FFFFFF"/>
                </a:solidFill>
                <a:latin typeface="Garamond"/>
              </a:rPr>
              <a:t>Saving new brain cells. </a:t>
            </a:r>
            <a:r>
              <a:rPr lang="en-US" sz="2400" b="1" dirty="0">
                <a:solidFill>
                  <a:srgbClr val="FFFFFF"/>
                </a:solidFill>
                <a:latin typeface="Garamond"/>
              </a:rPr>
              <a:t>T. </a:t>
            </a:r>
            <a:r>
              <a:rPr lang="en-US" sz="2400" b="1" dirty="0" err="1">
                <a:solidFill>
                  <a:srgbClr val="FFFFFF"/>
                </a:solidFill>
                <a:latin typeface="Garamond"/>
              </a:rPr>
              <a:t>Shors</a:t>
            </a:r>
            <a:r>
              <a:rPr lang="en-US" sz="2400" b="1" dirty="0">
                <a:solidFill>
                  <a:srgbClr val="FFFFFF"/>
                </a:solidFill>
                <a:latin typeface="Garamond"/>
              </a:rPr>
              <a:t>, Sci. Amer. Mar 09 </a:t>
            </a:r>
            <a:endParaRPr lang="en-US" sz="2400" dirty="0">
              <a:solidFill>
                <a:srgbClr val="FFFFFF"/>
              </a:solidFill>
              <a:latin typeface="Garamond"/>
            </a:endParaRPr>
          </a:p>
        </p:txBody>
      </p:sp>
      <p:sp>
        <p:nvSpPr>
          <p:cNvPr id="9" name="Title 8"/>
          <p:cNvSpPr>
            <a:spLocks noGrp="1"/>
          </p:cNvSpPr>
          <p:nvPr>
            <p:ph type="title"/>
          </p:nvPr>
        </p:nvSpPr>
        <p:spPr/>
        <p:txBody>
          <a:bodyPr/>
          <a:lstStyle/>
          <a:p>
            <a:r>
              <a:rPr lang="en-US" sz="6000" dirty="0" smtClean="0"/>
              <a:t>Brain Growth!</a:t>
            </a:r>
            <a:endParaRPr lang="en-CA" sz="6000" dirty="0"/>
          </a:p>
        </p:txBody>
      </p:sp>
    </p:spTree>
    <p:extLst>
      <p:ext uri="{BB962C8B-B14F-4D97-AF65-F5344CB8AC3E}">
        <p14:creationId xmlns:p14="http://schemas.microsoft.com/office/powerpoint/2010/main" val="27917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0" y="9525"/>
            <a:ext cx="8991600" cy="1470025"/>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CA" dirty="0">
                <a:solidFill>
                  <a:srgbClr val="FFFFFF"/>
                </a:solidFill>
                <a:effectLst>
                  <a:outerShdw blurRad="38100" dist="38100" dir="2700000" algn="tl">
                    <a:srgbClr val="000000">
                      <a:alpha val="43137"/>
                    </a:srgbClr>
                  </a:outerShdw>
                </a:effectLst>
              </a:rPr>
              <a:t>Memorization </a:t>
            </a:r>
            <a:r>
              <a:rPr lang="en-CA" dirty="0">
                <a:solidFill>
                  <a:srgbClr val="FF0000"/>
                </a:solidFill>
                <a:effectLst>
                  <a:outerShdw blurRad="38100" dist="38100" dir="2700000" algn="tl">
                    <a:srgbClr val="000000">
                      <a:alpha val="43137"/>
                    </a:srgbClr>
                  </a:outerShdw>
                </a:effectLst>
              </a:rPr>
              <a:t>does not </a:t>
            </a:r>
            <a:r>
              <a:rPr lang="en-CA" dirty="0">
                <a:solidFill>
                  <a:srgbClr val="FFFFFF"/>
                </a:solidFill>
                <a:effectLst>
                  <a:outerShdw blurRad="38100" dist="38100" dir="2700000" algn="tl">
                    <a:srgbClr val="000000">
                      <a:alpha val="43137"/>
                    </a:srgbClr>
                  </a:outerShdw>
                </a:effectLst>
              </a:rPr>
              <a:t>lead to </a:t>
            </a:r>
            <a:r>
              <a:rPr lang="en-CA" dirty="0">
                <a:solidFill>
                  <a:schemeClr val="tx1"/>
                </a:solidFill>
                <a:effectLst>
                  <a:outerShdw blurRad="38100" dist="38100" dir="2700000" algn="tl">
                    <a:srgbClr val="000000">
                      <a:alpha val="43137"/>
                    </a:srgbClr>
                  </a:outerShdw>
                </a:effectLst>
              </a:rPr>
              <a:t>understanding</a:t>
            </a:r>
          </a:p>
        </p:txBody>
      </p:sp>
      <p:sp>
        <p:nvSpPr>
          <p:cNvPr id="13318" name="Rectangle 6"/>
          <p:cNvSpPr>
            <a:spLocks noChangeArrowheads="1"/>
          </p:cNvSpPr>
          <p:nvPr/>
        </p:nvSpPr>
        <p:spPr bwMode="auto">
          <a:xfrm>
            <a:off x="1219200" y="5408613"/>
            <a:ext cx="6858000" cy="1470025"/>
          </a:xfrm>
          <a:prstGeom prst="rect">
            <a:avLst/>
          </a:prstGeom>
          <a:noFill/>
          <a:ln w="9525">
            <a:noFill/>
            <a:round/>
            <a:headEnd/>
            <a:tailEnd/>
          </a:ln>
        </p:spPr>
        <p:txBody>
          <a:bodyPr lIns="90000" tIns="46800" rIns="90000" bIns="46800" anchor="ct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CA" sz="4400" b="1" dirty="0">
              <a:solidFill>
                <a:srgbClr val="92D05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10"/>
          <p:cNvPicPr>
            <a:picLocks noChangeAspect="1" noChangeArrowheads="1"/>
          </p:cNvPicPr>
          <p:nvPr/>
        </p:nvPicPr>
        <p:blipFill>
          <a:blip r:embed="rId3"/>
          <a:srcRect/>
          <a:stretch>
            <a:fillRect/>
          </a:stretch>
        </p:blipFill>
        <p:spPr bwMode="auto">
          <a:xfrm>
            <a:off x="782262" y="1449388"/>
            <a:ext cx="7550727" cy="5429250"/>
          </a:xfrm>
          <a:prstGeom prst="rect">
            <a:avLst/>
          </a:prstGeom>
          <a:noFill/>
          <a:ln w="9525">
            <a:noFill/>
            <a:miter lim="800000"/>
            <a:headEnd/>
            <a:tailEnd/>
          </a:ln>
        </p:spPr>
      </p:pic>
    </p:spTree>
    <p:extLst>
      <p:ext uri="{BB962C8B-B14F-4D97-AF65-F5344CB8AC3E}">
        <p14:creationId xmlns:p14="http://schemas.microsoft.com/office/powerpoint/2010/main" val="41553271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a:p>
        </p:txBody>
      </p:sp>
    </p:spTree>
    <p:extLst>
      <p:ext uri="{BB962C8B-B14F-4D97-AF65-F5344CB8AC3E}">
        <p14:creationId xmlns:p14="http://schemas.microsoft.com/office/powerpoint/2010/main" val="322814313"/>
      </p:ext>
    </p:extLst>
  </p:cSld>
  <p:clrMapOvr>
    <a:masterClrMapping/>
  </p:clrMapOvr>
  <p:transition advClick="0">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CA" sz="11500" dirty="0" smtClean="0"/>
              <a:t>Why Do We Sleep?</a:t>
            </a:r>
            <a:endParaRPr lang="en-CA" sz="11500" dirty="0"/>
          </a:p>
        </p:txBody>
      </p:sp>
      <p:sp>
        <p:nvSpPr>
          <p:cNvPr id="4" name="Subtitle 3"/>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3304992562"/>
      </p:ext>
    </p:extLst>
  </p:cSld>
  <p:clrMapOvr>
    <a:masterClrMapping/>
  </p:clrMapOvr>
  <p:transition advClick="0">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9397" name="Picture 6" descr="http://www.dailygalaxy.com/photos/uncategorized/2007/11/07/homersleep1_3.gif"/>
          <p:cNvPicPr>
            <a:picLocks noChangeAspect="1" noChangeArrowheads="1"/>
          </p:cNvPicPr>
          <p:nvPr/>
        </p:nvPicPr>
        <p:blipFill>
          <a:blip r:embed="rId2"/>
          <a:srcRect/>
          <a:stretch>
            <a:fillRect/>
          </a:stretch>
        </p:blipFill>
        <p:spPr bwMode="auto">
          <a:xfrm>
            <a:off x="303213" y="1121323"/>
            <a:ext cx="8203843" cy="5736677"/>
          </a:xfrm>
          <a:prstGeom prst="rect">
            <a:avLst/>
          </a:prstGeom>
          <a:noFill/>
          <a:ln w="9525">
            <a:noFill/>
            <a:miter lim="800000"/>
            <a:headEnd/>
            <a:tailEnd/>
          </a:ln>
        </p:spPr>
      </p:pic>
      <p:sp>
        <p:nvSpPr>
          <p:cNvPr id="4" name="Title 3"/>
          <p:cNvSpPr>
            <a:spLocks noGrp="1"/>
          </p:cNvSpPr>
          <p:nvPr>
            <p:ph type="ctrTitle" sz="quarter"/>
          </p:nvPr>
        </p:nvSpPr>
        <p:spPr>
          <a:xfrm>
            <a:off x="1996225" y="1"/>
            <a:ext cx="7147775" cy="1815920"/>
          </a:xfrm>
        </p:spPr>
        <p:txBody>
          <a:bodyPr/>
          <a:lstStyle/>
          <a:p>
            <a:pPr>
              <a:defRPr/>
            </a:pPr>
            <a:r>
              <a:rPr lang="en-US" sz="9600" dirty="0" smtClean="0">
                <a:solidFill>
                  <a:schemeClr val="bg2">
                    <a:lumMod val="50000"/>
                    <a:lumOff val="50000"/>
                  </a:schemeClr>
                </a:solidFill>
              </a:rPr>
              <a:t>Why Sleep?</a:t>
            </a:r>
            <a:endParaRPr lang="en-US" sz="9600" dirty="0">
              <a:solidFill>
                <a:schemeClr val="bg2">
                  <a:lumMod val="50000"/>
                  <a:lumOff val="50000"/>
                </a:schemeClr>
              </a:solidFill>
            </a:endParaRPr>
          </a:p>
        </p:txBody>
      </p:sp>
      <p:sp>
        <p:nvSpPr>
          <p:cNvPr id="5" name="Subtitle 4"/>
          <p:cNvSpPr>
            <a:spLocks noGrp="1"/>
          </p:cNvSpPr>
          <p:nvPr>
            <p:ph type="subTitle" sz="quarter" idx="1"/>
          </p:nvPr>
        </p:nvSpPr>
        <p:spPr/>
        <p:txBody>
          <a:bodyPr/>
          <a:lstStyle/>
          <a:p>
            <a:pPr>
              <a:defRPr/>
            </a:pPr>
            <a:endParaRPr lang="en-US"/>
          </a:p>
        </p:txBody>
      </p:sp>
      <p:sp>
        <p:nvSpPr>
          <p:cNvPr id="59395" name="AutoShape 2" descr="data:image/jpeg;base64,/9j/4AAQSkZJRgABAQAAAQABAAD/2wCEAAkGBhMSERQUEBEQFBQSFhgRGBgYFRYSFRcVFx0WFhgVExgXGyYeGBomGRcXHy8gJCcpLy0tGB4yNTQqNSYuLSoBCQoKDgwOGg8PGjUkHyUuLC0zLzUtMCwsMikxLCoqLTUsKTUpLC40MiwsNTQsNCo1LSksLCwsLC8sLCkuLCwqKv/AABEIALsBDQMBIgACEQEDEQH/xAAbAAEAAgMBAQAAAAAAAAAAAAAABQYDBAcCAf/EAEoQAAIBAwICBgcCCggDCQAAAAECAwAEERIhBTEGEyJBUWEUIzJxgZGhQlIHFSQzVGJygpKiQ2ODlLHBwuOTstMWFzQ1U3OEo7P/xAAbAQEAAgMBAQAAAAAAAAAAAAAABAUBAwYCB//EADURAAIBAgMFBgUEAQUAAAAAAAABAgMRBCExBRJBUWFxgaGx0fAGEyKRwRQjMuFCFTNSYvH/2gAMAwEAAhEDEQA/AO40pWnxbia28TSOGIBVQqjUzO7BERB3szsqj374oDcpVO4xx+7gVQZLY3ToXW3WN2UDOA0kpkBCAkDVgatJ0qTtUVePLOc3MrOCoXq1zHb+fq8nXk/fLeWKrcbtKhhMpu8uS1/o30sPOrpoXG46V2Ub6JLy0RxtpaeJW+RbNSccoYAqQQdwQcgjyI51zOPhUKjSsEAA7hGgHyAr5Bw0REG1ZrZgdXqcRox/rYh2JBz9oZ8CKq6fxHScrTg0ud7+GRJlgZJZM6fSueN0y4gqGR0sVCAkoVmJZV7y6OdBIGcBXxkbmpvhv4RrOUJreSBnC7TQywKGb7HWSIEJzts2/dV3RxlCvf5cr2Ic6U4fyRaKUpUs1ilKUApSlAKUpQClKUApSlAKUpQClKUApSlAKUpQClKUApSlAKUpQCqJ0t4tN6PLdoJClpcosUAOPSGjmSKQyYVm3fWqLy7Kuc5Gm91zfjs0sd1FaOewJLm/RuQdGOEjP6yPcSZA7kjbv20Ymt8ijKpyTZ7pw35KPM82oyNbOZGl9Yzk51Ftxp8EA2VRsBj3nNWjDYtE/qSvVMSWjORpJ3LxEct+aHbckEb53q+ZVpOc3Nu98+vedBBWVrCjctufy399K1eIX3VKMDU7sI41zjW55DODgYBJONgCa1xi5OyPTdiPfjc0IeS8hWKFdIDJKJtPMEtkKxzldgCdq+RYvUd3dhbEsqKr6BKi5VpJWXDaCwbCggaQCc523LTheGEkxEk2MaiOymeawr9hfqcDJNR0Vh+UPbbejjF5pyc9tmHVAY/N9ajuRn7SrjGanRdN3cMmuK0t0vnfrdd2ppe9x096kpwHpJfJCqQJC8CMeqNw0onkh2KqcexjdVdskrpJA7+h8G4ul1Ck0eoK+oYYYZWVijKw8QysPhXPuI33VKCAWdzoRRzZz4+CjmT3AH3HxwPil/aQrEj2Uipk4aGWNmZmLuxcSsAWZmPsY35d1dTsnH1qyk6z+nJLn1z49vMrsTRjG25qdRpVb4T02jkZY7hPR5GHZywaJzvlY5NssBvhlUnuBwcWNXBGQQQd8jcV0CaauiE1Y+0pSsmBSlKAUpSgFKUoBSlKAUpSgFKUoBSlKAUpSgFKUoBSlKAVz/p/w5XvrYuDhoJlRgSrJIjwvlGHIlC3vCsCCMiugVTOnt+G0xW9vNc3MDpcBY1BEatqRusdiFUtEZQBuScHFRcZSlVoThDVrLt4GylJRmmyItInVAJJOsYZ7WkISO7IXbOO8Yz4Cs1Y7W6SRFeNgyMMgjkRWSvmMr3d9ft4HQrQ0eI3LRvCwPqy/VybZxrGI3z3ASaVP7flWKJg94+RvbxIoPg05Znx56Y4vmfGpCeFXVlcBlYFSDyIOxB+FRVlwmWCSZ0dZRMUbEhKOuhdAGsBtYwBuRnxJqRTcXB8JWsuua49l1nwseJXv0JisF5cpEpkfuGNhljk7IveSWwAveSKyQMxHbVVPgGLjHvKr/hUddZkuFG3VwLrI55mfIX3aUyf7RfCs4TDutWVN6cewxUnuxufLO2bJlmwZXGNtwiZyIk8hzJ+0d+QAG5SsTrI7pDAuqWXIH3Y1GNU0n6i5G32iVUc8js6cNIQRWN8WYpbtC4hI1lhlhgMqLzBlzsoJGB4kHHIkXboFadXZJgjTI8s6YxgRyyPIgXG2NDD51zXg3DFuZF6gSqL5Ej1bdcYYy7TXdww7IdhJpAGy6olHgO0QwqiqqAKqgKANgANgAPDFWWHp7rbI1SVz3SlKlGoUpWnxPjENuoa4ljjDHSupgCzfdQc2PkM0BuUqo3nT/fFtZ3Mv676baP4daesP8FeP+21x+hRf3o/9CoU9oYWDtKovubVQqPSLLjSqcnT2VW9dYS6fvQyxzke9G0Nj3A1YOGdIbe4ZlhlUugDMhykig8iyMAwHnjFbqWJo1v9uSfYzzKnKP8AJWJGlKVvPApSlAKUpQClKUApSlAKUpQClKUBVnae8ubiNLmS1htHWEiIRmaV2jim1l5EYImJAoCjJwxz3VIcA6MraNMwnuZmuGWRzM6v21UJqXCjHZCjwwq4xio/pYktos9/aaCyxapomXsSrFkh9SnUjqhbcZyAAQcKRY7KVmjRnCBmVWIVtaAkAnQxA1LnkcDI7hQFV450McO09gUUvlpLduxFLITkyKwBMUh7zghtsgHtVX4+InW0b292kqAF4xBLMVyARl4FdCCD3NXUKVVYvZOHxUt+Ss+a49upJpYmdNWWhyKTi8huepTQnqy4SaGeGRmUqCPWaezhgdSq3Jttt5S1lZlBdCjcipOcEeDD2l8D/hyq7dIOGW80LelIhRFZ9R2aPAOZI2G6MBvqXBGK5PB0k6vqRJOMOhmUNBJJMbbPYmuGjbTESuMnTgHPhXPbS2SqCj8rPzy7Fn9idh8Tv33v6LPUJwZtRuH+/cyj4RYhA+Uf1qbBzy76heEJpa5THs3DuP2ZQsw+shHwqNse3zJ87fn/AMNmJ0RIE43PIb1GLeaYwUlaGa8TrpSAHmisyQlvBGf6NpdRfAGrUzAbgEQfS3jMka3Dhx1MarbFMEs0khRpCDkaSI2ABOe+sXRrp2rvHKttrnlnmwpXMaSSFmglDkdoRIAgB3CZxjArsqdGVOKk+PkVTqKo2o528zrfQjo0baMvIuiSRVUR5BEESDCQrpJGeZYjmTjcKKs9UHoN1zXcuq7uZljjxN1jakMshVo9CgBYyEDkqgAw6Z7qv1SoNOKtoapa5ilKrXS3pEYsW9uy+kSrqzz6mH2TMRy1Z2UHm3kprFSpGlBzm7JCMXJ2R86Q9KyjtBagNMNndgergyuVLf8AqSHIIjBG27FdtVZhs8N1kjvNNjBlkw0m+5C4ACL+qoA8q92tqsahUBwN8klmYncs7HdmJ3LHcmstcBtDatXFycVlDl6+7F3Qw0aSvxFKVgvbsRIXIZsYAVRlmZiERFH3mZlUeZqqjFyajHVkluyuzzPO7SJBbqr3EoyqkkKqAgNNKRyRc+9jhRudt+76PQwLHbQqtxxCUGQzudEsajsNdMyEMkaltKxoRknSPtMJPh1snDLSS4uiXmk0tIVXUxdsJHbQAblQzBVHeWLHdjXnoTdDXMtzleIviadHCgiP2Y1tyCQ9uvsggncsWwzEV9D2bs6ODp55zer/AAunmUeIruq+htWvEZrRkivX62NyI47rGkmRjpWK4VRhGOQBIMKx2IUkBrHWG7tElRo5FDo6lGU7gqdiDUP0enkid7ScuzQgNDIzammt+QZydzIhwjeOUb7dWpGJ6lKUApSlAKUpQClKUApSlAKUpQHmSMMCGAIIwQdwQeYI8Kg+h02IGt8ENYubPfmUjCmF89+qBomJ8SfCp6oG+LQXsUox1N0otpO7RKupoJPc2XiPm0QoCepSlAa/ELJZopInzplRo2xsdLgqceeDXHZ7OK2dEupDb3luBGJMYNxGgCAxg5EyOqr2F7QbbZhXaqYqFi8HHFRSbaty8V2M20qrpu6OYcLvTKhcrpBZgqnIcBSUxKD7L6lbK93LmDWtxPMT9fv1ZUJKAM6QpYrKMb4GohufZwfs1L8c4aLW8bSrdVekyjbspcKPWL5a1AceayeNeK4jEQns7FtJZcOsX7+6LiDVenn7ZSOO8EEong+1LIt4mdlcYRWXUPMEHwDoa0uEWbW9zDqSJAW6tYuyZfWBgZQqnChcYJ32Lctqm+I2arOYotSp1EspXPZRpSEXq+9c6ZDjOM8gN6+9GuEM0CuDFAk8aOVhVteGUEAySE6QATsqjGTg99dnV2hQWCp16q/kml3Zae0UtGnVVepRpvK6byzz68iW4He3CyXZhdIo5HRA2jXLqjRVYpq7AGcrkq2SDsMVmk4UrnVPJcTt4yTSMN+eEUiNf3VFbFvbrGqoihVUaQByArJXE4jaeIqv6ZtR4JZZdxdww8I6rM0RwtIzrhaeFwNmikdW23xpJKP7mUivfDkkIaW4bXPMQ7nAXGwCxgDkFUYx4lj316tb3W8y6cdS4jznOrMccmfL85jHlWzUepiq7p/KnJtOzzd+w9qnC+8kKUpUQ2Cs3Rqw9IvdZb1djjs/euZFONXiEibOPGQH7Na80yorM5wqgsx8FAyT8hU1wC4Sy4UbmVSuY3v5RyYvIDMU379wg9wFdFsDDKpWdV6R82QcbU3Ybq4mS4tRfXrK+l7WyBjaMgMst1InaWQHIKxwyLgfelP3KhukHBDaogeWb0WNg0NxqL3NjKThesc/nbTHZIbJAODkYKWnolwn0e0jRt5GzNKx5tNKTJKx7/bY4z3AVLSRhgQwBBGCDuCDsQa7gqDmSdNp4maK94lb211GdLxyWbyQDO6OJo3XEbAggswI3BGQazcY6UsiW894saSRMZYLi2frrW5TGJoFbGUZ4s6UbYsqYYlcDw6Pw26UKGMdsgGpiSX4a7KrIW72tpSGGf6J+eScz3H+g6MJpLNUR51InhPZt7pTzWUD83JzxMuGBOTqG1AWqCdXVXQhlcBlI5FSMgjyIrJXGejVkGhKiTiMfUSSW2hry4RkEbEIjLHLoBEej2QB4bVLDhmOVzxAf/Nuj/zSGqOrt3D0qjpyjK6dtF6kyODnKKkmvfcdQpXNYUnQ5S/vxnuMiSj/AO2Nj9a3fxzeAHRcgnxkhR8f8Mx0jt7CPVtd3pcPB1UX2lUe16W3qn1sVnKPFGlt2/gZZAT+8K3v+8GNSBNbXkY73Ea3CA/2DM4HmVHOp1LaOFq5RqLy87GmVCpHWJaqheNdKY7aRIikkkjo0ulNA0xqVUsxdgBksAB34Pga2uG9ILe4AME8Ume4MNXuK+0D5EVTeKXKT3ss0bakSNLUH7LNG0jyMp+0uXC58Ub31jaGL/S4d1VrlbtFCn8yaizFJ+E2d9DR28MccsUlzGzM0zmKNVYa410BWYOp2c4wRvzGxa9M70JFLMtoVOl5URJFZUbGoxuZCGZQc7qAcEbZzWFEAAAAAAwABgADYAAcqh+IabieKIesjjZpZhjKalXESOfZbtEto39kEiuXjtvE1J3Tslm8loru3fprrYsXhKaXU66DSuYdH+JS2VzIQkCWc0sSFSxRlc6YzPGANAUkqCuxIQtnuPTga63C4qGJpqpDv6PkVlSm6crM+1p8Y4UlzC8MoOmQY2OGUggq6nuZWAYHuIFblKlGsiOjfFXljZJ103EDdTKOQZgBiWP+rcYZfeRzU1L1A8f4e6OLu1QvPEuh4wdPpEO56vw1qSWQnvyNg5IleHcRjnjWWF1dG5EeRwQRzBBBBB3BBB3FAbNKUoDR41whLqFopNQDYIKnDI6kMjoe5lYBh3bb5G1UKFnR2guAFmixnkBIndPEPuN/KwKnlv0uqv8AhCihFqZpCyzRbQMgDSmV8BYkB9sOQqlDsRvtgEVe08BHGU+Ulo/XoSMPWdKXQp/FLCF5E1vIjuDEAjYZ03JVhgnSCSdQxjVzGak44woAUABQFAHIAbAD4VpcM4eUzJMVed/aYDAC5yIo+8Rr9Tknc1vVwNarKUY095tR05dbIuYQSblazf37xWvfTKih3dlVDnC/bOCAmkAl85yFG5IFbFY3tkLK7KpZM6WIyV1YDafDIGK0xaTzNjNPg1qyq7uCHnkM7DvXUFVEPmsaop8wakKUrM5OUrswlZWFKUrwZNTitn10fUnOJ3jgP7Mjoj/yFvhmrb0wRZFtrZgCLm6iQg8tMOq7Ye4i30/vVVZifSLJR9q7j+SpNJ/oqx8YTXxawXP5mG7uceeIYFPyleu5+HobuGcucn5Ip8c71LdC01qcW4pHbQvNM2lI11HxPgqjvYnAA7yQK26q3SOaOS8toZT2LdJOJyDu9TpjiDeWqRpB5wiuhIRXOkStMUa/R3mmVhBZRyGJYI3Uo8l5NGQ7AjssAdJJ0qGO9aHAeCS2gYQXtzEJDqMcfV9Qp8IUmSQoPjk4GSa2uGStNqupl0y3WJCO9I/6GH91CM8u0WPfW7XEbR2zWlVcKErRWXaW9DCxUbzV2aA4SdckhuLkvMwd2zENTBVQHAiAHZRRsO6vf4vP6Rc/OP8A6dblKop16k3vSd2TFBJWRHvwpjyu7se4wf5wmsX4pnGdN9P+/FbuPpGp+tStKKtJcvsvQbq9tkX1F4p2mtZB+vC8R/iSRh/LWWS6uFH/AIdJD/VzAH4CVVHwzW/Snzb/AMop91vKw3eTIS7v7eYaLu2kXyngLKPdIgZB79Qrf4U0OgJburrH2QFk67SByUksxAGwwTtsK3Qa0rrg8EjBpIYy45PjS49zrhvrXr5kJLdd0u26v2ZeZizTuYWkNwxVGIhUlWdWwZGGzRoRyUHZmBByMAjBNb8MKooVFVVUYCgAADwAHKsVhYrCgRC2ldlDMW0qAAFUncKANhWxXipJP6Y6e9epmK4vUjeKWxZ49MKSMA+DIfVR50gkjBJdgcDbkG3Azm7dBJB6FGoK5iaSEqNwhR2HVr+qq4A8gKrE8oRWY5wqljjngAk4+VWfoNw7q7RWIAe5LXbgHIDTdvTnv0rpXPfprp/h1zcp8kl9739Svx1klzLBSlK64rBVfvuGy28rXFmusPvNb5CrIc5M0OdlnxnIOA+2SCAasFKA1OG8UjnTXE2oBihBBVlddmR1YBkYeBANbdRPEejyyOJoneCcY9ZHgawMDROp7MqYGMNuPslTvWrwq+uheSQ3fVaWhV4TGey/VuyzOVYakOJbcaSzDwO5oCwVROlly0t8keR1VrH1hHPNxLqVdXmkQJH/AL1WXj/GzB1Sxp1s00iosYIDFFIaZxkgdmLU3MZOkd4qh8MuDK9zOwYGe5mODsQkR9HQEdx0wj4k1TbbrOlhJW/yy9fAlYSG9VXTM3qUpXz4uxStHil4ymOOP85M2lTjUEVd5JCDscLyHeWWt6vbi0k3x9++wxfOwpSleDIpSlAasz4uuHk/pij5w3IH1Iqxyf8Ansfh+Lpcf8eHP+VQEqZltT926hb6lf8AVj41Y+IEJxizY/0tpdQ/FXtpAPkG+Vd5sB3wne/wU2NX7ncWeuadNpyJuJlfaNpYWa/s3M9wjD+b6V0uuX9PNrq6GfaThMvwS8ljP1YVdVXuwbXJkWKu0brc6+UpXyk6MUpSgFKUoBSlKAUpSgFK+18oDT4zq9HlCDLtGyIPF3GhB8WYCukWFoIoo4wciNFjB8QoC5+lUng/DzPdxgnEduBcuBsWfJWFT+rqWRz5xr3E1fq7rYFB08O6j/yfgsvUp8bPenbkKUpXQEIUpSgFQ3SDhDyNDPblRcWzMyBiVSRHGmSGQgEqGABBwcMiHBxgzNKAheDcKl6xri7MZncdWqpkxwxZ1dWjMAXJOCzkDUQuwCgVSuExaYUA/Wb+Jmb/ADrpxNcy4SPyeHOc9VHnxzpXnXMfEcv2oLr+CwwC+ps2qUpXGFqYeEcAN7czkzzwpbpHADF1YJkkzNICZI2wNJg5YqfT8H6g5F7fe5mgdfiGhJ+RFZegdpphmfOeuuZX/h0w/wCEWPhVmr6NhMFQ/TwUoJ/StUuVyiq1Z77s3qUO86O3kLZAiuYvFPUzL70diknLmGXn7NaNpeJICUJ7JKsCCrKw5q6sAVYeBFdKqH450XiuSJDmOdAVSVQNYBz2GyMOmd9J28MHeoWM2FRqreo/TLw/r3kbqWMlHKea8Sp0r5e2lxbD8piLLnHWwq0kfkXQZkj89mUferHBdo+yOjEcwrBiPeAdq5DEYSth3apFry+5ZwqwmvpZ5vJNIjY8knt3PuE0RP0zVo6SW/5XwyTvS5kjP7Mltcf6kWqX0qRvQrgjIKxNINu+P1g+q1cul3EIxbQT6uytxazKQNRKmRAxUDJb1TOds7A11nw5L9ia/wC34RW45fWn0LLXPfwlcM1SM+SC9jcKPN7eW2uk+OFkPwNWKTp3ZAZ65mx3JFNI3uCohY/Ko7idrdcR6pokNnHEXkDXEeuV2eOSAoYFcaEKSsdTOGyF7PfXRtXViARrHw5UAqYi/B9GI1Q3V4dChch44yQoA5pGD3eNZ4/wd2GcvAZj/XSy3PPyldh9K42Hw5Vf85pfd+havHx4IrUl0i+06L72Vf8AE1pt0its4EyuRviMNM3yjDGukWPBLeH8xbwRfsRpH5fZArdxUuHw5TX86jfYreprePlwicyjvGb2LW/bz9FmQfDrFWt5eH3J5Wk/vJgUfWXP0q/4pUlfD+FXF/dehreNqdDnz8NvO6yc/wBtAP8AWaxpwziBJ/IUXza7QZ/hRq6LSty2Hg1/j4v1PP6yrzOe/ifiH6HB/e/9in4n4h+hwf3v/ZroVKz/AKJgv+Hi/Ux+rq8/BHMLno9ey6S9jLGy50vHdxBgDjIzkAg4GQQRsK3U4XcogDWty2BudcEjbd7YkyT7hXQqViexMLKO7ZpdvrcLF1E7lV6G8KlSWeeWMxiVYY0Vsa9MfWsXcAnTkzYA59nfGcVaqUq0o0o0aapw0WRHnJzk5MUpStp5FKUoBSlKA+NyrmfC2zBCfGKP/lWum1zHhQAhjA5KoT+Hs/5Vy/xGv26b6vyLHAfyZtV9r5X0VxpaFn6FNmzjP3mlb5yyGpyoDoIuLGIecn/6SVP19WpK0Ipckc5LVilKVsPIqN4l0btbg5uLa3lPi8aMw5cmIyOQ+VSVKAr6/g/4cCD6DanHjGrD5MCKz8O6G2VvL1sFnbxyDOGWNVK52Ojbs5BI2xzqZpQClKUApSlAKUpQClKUApSlAKUpQClKUApSlAKUpQClKUApSlAK5bwdCqOhOTFPcReGyTShT/DpPxrqVc6urUx3l4uAFaZZ190kceo/GRJPrVB8QQ3sLfk1+UTcE7VLdD7SlK4QuC0dDD+SgctMk6/KaTH0wanKqHQK5w11C57QmNwgwd4ZVTtA8jiQSKRzGBnmM2+vqOEmp0ISXJeRz1VWm11FKUqSaxSlKAUpSgFKUoBSlKAUpSgFKUoBSlKAUpSgFKUoBSlKAUpSgFKUoBSlKAVRulgKX8ZPsz25A/bgfJ381n/kNXmqx0+GmCObGRBMhY96xyZhdvcNYY+S57qg7Qo/Ow04Ll4rNG6hLdqJkFWjY3jNNco2MRPHpwPsvGjYPidWr4EVnv7gxxu4XWUUtpzgkLuQD44zjzrwQkQklVWbrCJG0AyM3ZRAVA3I0quw86+cQX0u61yXbdfgvXqZIeILBe2ckkixozTQszMETS8ZcKxO27xpjzrpCOCAQQQdwRuCPEVylr9pSDavbyKB24nDRvueZO7IfJk7qwJxv0VnkgSSG4XSTAdkuQWUaUVSVlY50qy9pSwzzwep2VtD5EI4eceOvFXfGOvfmV2Job7c0/fadfpSldYVopSlAKUpQClKUApSlAKUpQClKUApSlAKUpQClKUApSlAKUpQClKUApSlAKw3tmksbxyKGSRWjZTyKsCrA48QTWalAcrurg2oMN8yo6goHPYS4XGzwk7FiNig3DZ2wQTr8MuvRbeCO+BtpEjSM9diNWZVUdiQnQ/dsCSORAINdcxXmSIMMMAQe4jI+INUNTYVCSkk2ru/Zr4Zk2OMmrHKSwupIzZBbiWN92jdSFjwS6SyA6VDAYCsd2wRyJFh4P0ZnkngmuIkhS3dpQpZJZGkKNGu65VFAdjzJJC8sb3SKJVGFUKPAAAfIV7rfhdkUKDjLNyjo/6PFTEzndaJilKVbkUUpSgFKUoBSlKAUpSgFKUoBSlKAUpSgFKUoBSlKAUpSgP/2Q=="/>
          <p:cNvSpPr>
            <a:spLocks noChangeAspect="1" noChangeArrowheads="1"/>
          </p:cNvSpPr>
          <p:nvPr/>
        </p:nvSpPr>
        <p:spPr bwMode="auto">
          <a:xfrm>
            <a:off x="150813" y="-144463"/>
            <a:ext cx="304800" cy="304801"/>
          </a:xfrm>
          <a:prstGeom prst="rect">
            <a:avLst/>
          </a:prstGeom>
          <a:noFill/>
          <a:ln w="9525">
            <a:noFill/>
            <a:miter lim="800000"/>
            <a:headEnd/>
            <a:tailEnd/>
          </a:ln>
        </p:spPr>
        <p:txBody>
          <a:bodyPr/>
          <a:lstStyle/>
          <a:p>
            <a:pPr eaLnBrk="0" hangingPunct="0"/>
            <a:endParaRPr lang="en-US"/>
          </a:p>
        </p:txBody>
      </p:sp>
      <p:sp>
        <p:nvSpPr>
          <p:cNvPr id="59396" name="AutoShape 4" descr="data:image/jpeg;base64,/9j/4AAQSkZJRgABAQAAAQABAAD/2wCEAAkGBhMSERQUEBEQFBQSFhgRGBgYFRYSFRcVFx0WFhgVExgXGyYeGBomGRcXHy8gJCcpLy0tGB4yNTQqNSYuLSoBCQoKDgwOGg8PGjUkHyUuLC0zLzUtMCwsMikxLCoqLTUsKTUpLC40MiwsNTQsNCo1LSksLCwsLC8sLCkuLCwqKv/AABEIALsBDQMBIgACEQEDEQH/xAAbAAEAAgMBAQAAAAAAAAAAAAAABQYDBAcCAf/EAEoQAAIBAwICBgcCCggDCQAAAAECAwAEERIhBTEGEyJBUWEUIzJxgZGhQlIHFSQzVGJygpKiQ2ODlLHBwuOTstMWFzQ1U3OEo7P/xAAbAQEAAgMBAQAAAAAAAAAAAAAABAUBAwYCB//EADURAAIBAgMFBgUEAQUAAAAAAAABAgMRBCExBRJBUWFxgaGx0fAGEyKRwRQjMuFCFTNSYvH/2gAMAwEAAhEDEQA/AO40pWnxbia28TSOGIBVQqjUzO7BERB3szsqj374oDcpVO4xx+7gVQZLY3ToXW3WN2UDOA0kpkBCAkDVgatJ0qTtUVePLOc3MrOCoXq1zHb+fq8nXk/fLeWKrcbtKhhMpu8uS1/o30sPOrpoXG46V2Ub6JLy0RxtpaeJW+RbNSccoYAqQQdwQcgjyI51zOPhUKjSsEAA7hGgHyAr5Bw0REG1ZrZgdXqcRox/rYh2JBz9oZ8CKq6fxHScrTg0ud7+GRJlgZJZM6fSueN0y4gqGR0sVCAkoVmJZV7y6OdBIGcBXxkbmpvhv4RrOUJreSBnC7TQywKGb7HWSIEJzts2/dV3RxlCvf5cr2Ic6U4fyRaKUpUs1ilKUApSlAKUpQClKUApSlAKUpQClKUApSlAKUpQClKUApSlAKUpQCqJ0t4tN6PLdoJClpcosUAOPSGjmSKQyYVm3fWqLy7Kuc5Gm91zfjs0sd1FaOewJLm/RuQdGOEjP6yPcSZA7kjbv20Ymt8ijKpyTZ7pw35KPM82oyNbOZGl9Yzk51Ftxp8EA2VRsBj3nNWjDYtE/qSvVMSWjORpJ3LxEct+aHbckEb53q+ZVpOc3Nu98+vedBBWVrCjctufy399K1eIX3VKMDU7sI41zjW55DODgYBJONgCa1xi5OyPTdiPfjc0IeS8hWKFdIDJKJtPMEtkKxzldgCdq+RYvUd3dhbEsqKr6BKi5VpJWXDaCwbCggaQCc523LTheGEkxEk2MaiOymeawr9hfqcDJNR0Vh+UPbbejjF5pyc9tmHVAY/N9ajuRn7SrjGanRdN3cMmuK0t0vnfrdd2ppe9x096kpwHpJfJCqQJC8CMeqNw0onkh2KqcexjdVdskrpJA7+h8G4ul1Ck0eoK+oYYYZWVijKw8QysPhXPuI33VKCAWdzoRRzZz4+CjmT3AH3HxwPil/aQrEj2Uipk4aGWNmZmLuxcSsAWZmPsY35d1dTsnH1qyk6z+nJLn1z49vMrsTRjG25qdRpVb4T02jkZY7hPR5GHZywaJzvlY5NssBvhlUnuBwcWNXBGQQQd8jcV0CaauiE1Y+0pSsmBSlKAUpSgFKUoBSlKAUpSgFKUoBSlKAUpSgFKUoBSlKAVz/p/w5XvrYuDhoJlRgSrJIjwvlGHIlC3vCsCCMiugVTOnt+G0xW9vNc3MDpcBY1BEatqRusdiFUtEZQBuScHFRcZSlVoThDVrLt4GylJRmmyItInVAJJOsYZ7WkISO7IXbOO8Yz4Cs1Y7W6SRFeNgyMMgjkRWSvmMr3d9ft4HQrQ0eI3LRvCwPqy/VybZxrGI3z3ASaVP7flWKJg94+RvbxIoPg05Znx56Y4vmfGpCeFXVlcBlYFSDyIOxB+FRVlwmWCSZ0dZRMUbEhKOuhdAGsBtYwBuRnxJqRTcXB8JWsuua49l1nwseJXv0JisF5cpEpkfuGNhljk7IveSWwAveSKyQMxHbVVPgGLjHvKr/hUddZkuFG3VwLrI55mfIX3aUyf7RfCs4TDutWVN6cewxUnuxufLO2bJlmwZXGNtwiZyIk8hzJ+0d+QAG5SsTrI7pDAuqWXIH3Y1GNU0n6i5G32iVUc8js6cNIQRWN8WYpbtC4hI1lhlhgMqLzBlzsoJGB4kHHIkXboFadXZJgjTI8s6YxgRyyPIgXG2NDD51zXg3DFuZF6gSqL5Ej1bdcYYy7TXdww7IdhJpAGy6olHgO0QwqiqqAKqgKANgANgAPDFWWHp7rbI1SVz3SlKlGoUpWnxPjENuoa4ljjDHSupgCzfdQc2PkM0BuUqo3nT/fFtZ3Mv676baP4daesP8FeP+21x+hRf3o/9CoU9oYWDtKovubVQqPSLLjSqcnT2VW9dYS6fvQyxzke9G0Nj3A1YOGdIbe4ZlhlUugDMhykig8iyMAwHnjFbqWJo1v9uSfYzzKnKP8AJWJGlKVvPApSlAKUpQClKUApSlAKUpQClKUBVnae8ubiNLmS1htHWEiIRmaV2jim1l5EYImJAoCjJwxz3VIcA6MraNMwnuZmuGWRzM6v21UJqXCjHZCjwwq4xio/pYktos9/aaCyxapomXsSrFkh9SnUjqhbcZyAAQcKRY7KVmjRnCBmVWIVtaAkAnQxA1LnkcDI7hQFV450McO09gUUvlpLduxFLITkyKwBMUh7zghtsgHtVX4+InW0b292kqAF4xBLMVyARl4FdCCD3NXUKVVYvZOHxUt+Ss+a49upJpYmdNWWhyKTi8huepTQnqy4SaGeGRmUqCPWaezhgdSq3Jttt5S1lZlBdCjcipOcEeDD2l8D/hyq7dIOGW80LelIhRFZ9R2aPAOZI2G6MBvqXBGK5PB0k6vqRJOMOhmUNBJJMbbPYmuGjbTESuMnTgHPhXPbS2SqCj8rPzy7Fn9idh8Tv33v6LPUJwZtRuH+/cyj4RYhA+Uf1qbBzy76heEJpa5THs3DuP2ZQsw+shHwqNse3zJ87fn/AMNmJ0RIE43PIb1GLeaYwUlaGa8TrpSAHmisyQlvBGf6NpdRfAGrUzAbgEQfS3jMka3Dhx1MarbFMEs0khRpCDkaSI2ABOe+sXRrp2rvHKttrnlnmwpXMaSSFmglDkdoRIAgB3CZxjArsqdGVOKk+PkVTqKo2o528zrfQjo0baMvIuiSRVUR5BEESDCQrpJGeZYjmTjcKKs9UHoN1zXcuq7uZljjxN1jakMshVo9CgBYyEDkqgAw6Z7qv1SoNOKtoapa5ilKrXS3pEYsW9uy+kSrqzz6mH2TMRy1Z2UHm3kprFSpGlBzm7JCMXJ2R86Q9KyjtBagNMNndgergyuVLf8AqSHIIjBG27FdtVZhs8N1kjvNNjBlkw0m+5C4ACL+qoA8q92tqsahUBwN8klmYncs7HdmJ3LHcmstcBtDatXFycVlDl6+7F3Qw0aSvxFKVgvbsRIXIZsYAVRlmZiERFH3mZlUeZqqjFyajHVkluyuzzPO7SJBbqr3EoyqkkKqAgNNKRyRc+9jhRudt+76PQwLHbQqtxxCUGQzudEsajsNdMyEMkaltKxoRknSPtMJPh1snDLSS4uiXmk0tIVXUxdsJHbQAblQzBVHeWLHdjXnoTdDXMtzleIviadHCgiP2Y1tyCQ9uvsggncsWwzEV9D2bs6ODp55zer/AAunmUeIruq+htWvEZrRkivX62NyI47rGkmRjpWK4VRhGOQBIMKx2IUkBrHWG7tElRo5FDo6lGU7gqdiDUP0enkid7ScuzQgNDIzammt+QZydzIhwjeOUb7dWpGJ6lKUApSlAKUpQClKUApSlAKUpQHmSMMCGAIIwQdwQeYI8Kg+h02IGt8ENYubPfmUjCmF89+qBomJ8SfCp6oG+LQXsUox1N0otpO7RKupoJPc2XiPm0QoCepSlAa/ELJZopInzplRo2xsdLgqceeDXHZ7OK2dEupDb3luBGJMYNxGgCAxg5EyOqr2F7QbbZhXaqYqFi8HHFRSbaty8V2M20qrpu6OYcLvTKhcrpBZgqnIcBSUxKD7L6lbK93LmDWtxPMT9fv1ZUJKAM6QpYrKMb4GohufZwfs1L8c4aLW8bSrdVekyjbspcKPWL5a1AceayeNeK4jEQns7FtJZcOsX7+6LiDVenn7ZSOO8EEong+1LIt4mdlcYRWXUPMEHwDoa0uEWbW9zDqSJAW6tYuyZfWBgZQqnChcYJ32Lctqm+I2arOYotSp1EspXPZRpSEXq+9c6ZDjOM8gN6+9GuEM0CuDFAk8aOVhVteGUEAySE6QATsqjGTg99dnV2hQWCp16q/kml3Zae0UtGnVVepRpvK6byzz68iW4He3CyXZhdIo5HRA2jXLqjRVYpq7AGcrkq2SDsMVmk4UrnVPJcTt4yTSMN+eEUiNf3VFbFvbrGqoihVUaQByArJXE4jaeIqv6ZtR4JZZdxdww8I6rM0RwtIzrhaeFwNmikdW23xpJKP7mUivfDkkIaW4bXPMQ7nAXGwCxgDkFUYx4lj316tb3W8y6cdS4jznOrMccmfL85jHlWzUepiq7p/KnJtOzzd+w9qnC+8kKUpUQ2Cs3Rqw9IvdZb1djjs/euZFONXiEibOPGQH7Na80yorM5wqgsx8FAyT8hU1wC4Sy4UbmVSuY3v5RyYvIDMU379wg9wFdFsDDKpWdV6R82QcbU3Ybq4mS4tRfXrK+l7WyBjaMgMst1InaWQHIKxwyLgfelP3KhukHBDaogeWb0WNg0NxqL3NjKThesc/nbTHZIbJAODkYKWnolwn0e0jRt5GzNKx5tNKTJKx7/bY4z3AVLSRhgQwBBGCDuCDsQa7gqDmSdNp4maK94lb211GdLxyWbyQDO6OJo3XEbAggswI3BGQazcY6UsiW894saSRMZYLi2frrW5TGJoFbGUZ4s6UbYsqYYlcDw6Pw26UKGMdsgGpiSX4a7KrIW72tpSGGf6J+eScz3H+g6MJpLNUR51InhPZt7pTzWUD83JzxMuGBOTqG1AWqCdXVXQhlcBlI5FSMgjyIrJXGejVkGhKiTiMfUSSW2hry4RkEbEIjLHLoBEej2QB4bVLDhmOVzxAf/Nuj/zSGqOrt3D0qjpyjK6dtF6kyODnKKkmvfcdQpXNYUnQ5S/vxnuMiSj/AO2Nj9a3fxzeAHRcgnxkhR8f8Mx0jt7CPVtd3pcPB1UX2lUe16W3qn1sVnKPFGlt2/gZZAT+8K3v+8GNSBNbXkY73Ea3CA/2DM4HmVHOp1LaOFq5RqLy87GmVCpHWJaqheNdKY7aRIikkkjo0ulNA0xqVUsxdgBksAB34Pga2uG9ILe4AME8Ume4MNXuK+0D5EVTeKXKT3ss0bakSNLUH7LNG0jyMp+0uXC58Ub31jaGL/S4d1VrlbtFCn8yaizFJ+E2d9DR28MccsUlzGzM0zmKNVYa410BWYOp2c4wRvzGxa9M70JFLMtoVOl5URJFZUbGoxuZCGZQc7qAcEbZzWFEAAAAAAwABgADYAAcqh+IabieKIesjjZpZhjKalXESOfZbtEto39kEiuXjtvE1J3Tslm8loru3fprrYsXhKaXU66DSuYdH+JS2VzIQkCWc0sSFSxRlc6YzPGANAUkqCuxIQtnuPTga63C4qGJpqpDv6PkVlSm6crM+1p8Y4UlzC8MoOmQY2OGUggq6nuZWAYHuIFblKlGsiOjfFXljZJ103EDdTKOQZgBiWP+rcYZfeRzU1L1A8f4e6OLu1QvPEuh4wdPpEO56vw1qSWQnvyNg5IleHcRjnjWWF1dG5EeRwQRzBBBBB3BBB3FAbNKUoDR41whLqFopNQDYIKnDI6kMjoe5lYBh3bb5G1UKFnR2guAFmixnkBIndPEPuN/KwKnlv0uqv8AhCihFqZpCyzRbQMgDSmV8BYkB9sOQqlDsRvtgEVe08BHGU+Ulo/XoSMPWdKXQp/FLCF5E1vIjuDEAjYZ03JVhgnSCSdQxjVzGak44woAUABQFAHIAbAD4VpcM4eUzJMVed/aYDAC5yIo+8Rr9Tknc1vVwNarKUY095tR05dbIuYQSblazf37xWvfTKih3dlVDnC/bOCAmkAl85yFG5IFbFY3tkLK7KpZM6WIyV1YDafDIGK0xaTzNjNPg1qyq7uCHnkM7DvXUFVEPmsaop8wakKUrM5OUrswlZWFKUrwZNTitn10fUnOJ3jgP7Mjoj/yFvhmrb0wRZFtrZgCLm6iQg8tMOq7Ye4i30/vVVZifSLJR9q7j+SpNJ/oqx8YTXxawXP5mG7uceeIYFPyleu5+HobuGcucn5Ip8c71LdC01qcW4pHbQvNM2lI11HxPgqjvYnAA7yQK26q3SOaOS8toZT2LdJOJyDu9TpjiDeWqRpB5wiuhIRXOkStMUa/R3mmVhBZRyGJYI3Uo8l5NGQ7AjssAdJJ0qGO9aHAeCS2gYQXtzEJDqMcfV9Qp8IUmSQoPjk4GSa2uGStNqupl0y3WJCO9I/6GH91CM8u0WPfW7XEbR2zWlVcKErRWXaW9DCxUbzV2aA4SdckhuLkvMwd2zENTBVQHAiAHZRRsO6vf4vP6Rc/OP8A6dblKop16k3vSd2TFBJWRHvwpjyu7se4wf5wmsX4pnGdN9P+/FbuPpGp+tStKKtJcvsvQbq9tkX1F4p2mtZB+vC8R/iSRh/LWWS6uFH/AIdJD/VzAH4CVVHwzW/Snzb/AMop91vKw3eTIS7v7eYaLu2kXyngLKPdIgZB79Qrf4U0OgJburrH2QFk67SByUksxAGwwTtsK3Qa0rrg8EjBpIYy45PjS49zrhvrXr5kJLdd0u26v2ZeZizTuYWkNwxVGIhUlWdWwZGGzRoRyUHZmBByMAjBNb8MKooVFVVUYCgAADwAHKsVhYrCgRC2ldlDMW0qAAFUncKANhWxXipJP6Y6e9epmK4vUjeKWxZ49MKSMA+DIfVR50gkjBJdgcDbkG3Azm7dBJB6FGoK5iaSEqNwhR2HVr+qq4A8gKrE8oRWY5wqljjngAk4+VWfoNw7q7RWIAe5LXbgHIDTdvTnv0rpXPfprp/h1zcp8kl9739Svx1klzLBSlK64rBVfvuGy28rXFmusPvNb5CrIc5M0OdlnxnIOA+2SCAasFKA1OG8UjnTXE2oBihBBVlddmR1YBkYeBANbdRPEejyyOJoneCcY9ZHgawMDROp7MqYGMNuPslTvWrwq+uheSQ3fVaWhV4TGey/VuyzOVYakOJbcaSzDwO5oCwVROlly0t8keR1VrH1hHPNxLqVdXmkQJH/AL1WXj/GzB1Sxp1s00iosYIDFFIaZxkgdmLU3MZOkd4qh8MuDK9zOwYGe5mODsQkR9HQEdx0wj4k1TbbrOlhJW/yy9fAlYSG9VXTM3qUpXz4uxStHil4ymOOP85M2lTjUEVd5JCDscLyHeWWt6vbi0k3x9++wxfOwpSleDIpSlAasz4uuHk/pij5w3IH1Iqxyf8Ansfh+Lpcf8eHP+VQEqZltT926hb6lf8AVj41Y+IEJxizY/0tpdQ/FXtpAPkG+Vd5sB3wne/wU2NX7ncWeuadNpyJuJlfaNpYWa/s3M9wjD+b6V0uuX9PNrq6GfaThMvwS8ljP1YVdVXuwbXJkWKu0brc6+UpXyk6MUpSgFKUoBSlKAUpSgFK+18oDT4zq9HlCDLtGyIPF3GhB8WYCukWFoIoo4wciNFjB8QoC5+lUng/DzPdxgnEduBcuBsWfJWFT+rqWRz5xr3E1fq7rYFB08O6j/yfgsvUp8bPenbkKUpXQEIUpSgFQ3SDhDyNDPblRcWzMyBiVSRHGmSGQgEqGABBwcMiHBxgzNKAheDcKl6xri7MZncdWqpkxwxZ1dWjMAXJOCzkDUQuwCgVSuExaYUA/Wb+Jmb/ADrpxNcy4SPyeHOc9VHnxzpXnXMfEcv2oLr+CwwC+ps2qUpXGFqYeEcAN7czkzzwpbpHADF1YJkkzNICZI2wNJg5YqfT8H6g5F7fe5mgdfiGhJ+RFZegdpphmfOeuuZX/h0w/wCEWPhVmr6NhMFQ/TwUoJ/StUuVyiq1Z77s3qUO86O3kLZAiuYvFPUzL70diknLmGXn7NaNpeJICUJ7JKsCCrKw5q6sAVYeBFdKqH450XiuSJDmOdAVSVQNYBz2GyMOmd9J28MHeoWM2FRqreo/TLw/r3kbqWMlHKea8Sp0r5e2lxbD8piLLnHWwq0kfkXQZkj89mUferHBdo+yOjEcwrBiPeAdq5DEYSth3apFry+5ZwqwmvpZ5vJNIjY8knt3PuE0RP0zVo6SW/5XwyTvS5kjP7Mltcf6kWqX0qRvQrgjIKxNINu+P1g+q1cul3EIxbQT6uytxazKQNRKmRAxUDJb1TOds7A11nw5L9ia/wC34RW45fWn0LLXPfwlcM1SM+SC9jcKPN7eW2uk+OFkPwNWKTp3ZAZ65mx3JFNI3uCohY/Ko7idrdcR6pokNnHEXkDXEeuV2eOSAoYFcaEKSsdTOGyF7PfXRtXViARrHw5UAqYi/B9GI1Q3V4dChch44yQoA5pGD3eNZ4/wd2GcvAZj/XSy3PPyldh9K42Hw5Vf85pfd+havHx4IrUl0i+06L72Vf8AE1pt0its4EyuRviMNM3yjDGukWPBLeH8xbwRfsRpH5fZArdxUuHw5TX86jfYreprePlwicyjvGb2LW/bz9FmQfDrFWt5eH3J5Wk/vJgUfWXP0q/4pUlfD+FXF/dehreNqdDnz8NvO6yc/wBtAP8AWaxpwziBJ/IUXza7QZ/hRq6LSty2Hg1/j4v1PP6yrzOe/ifiH6HB/e/9in4n4h+hwf3v/ZroVKz/AKJgv+Hi/Ux+rq8/BHMLno9ey6S9jLGy50vHdxBgDjIzkAg4GQQRsK3U4XcogDWty2BudcEjbd7YkyT7hXQqViexMLKO7ZpdvrcLF1E7lV6G8KlSWeeWMxiVYY0Vsa9MfWsXcAnTkzYA59nfGcVaqUq0o0o0aapw0WRHnJzk5MUpStp5FKUoBSlKA+NyrmfC2zBCfGKP/lWum1zHhQAhjA5KoT+Hs/5Vy/xGv26b6vyLHAfyZtV9r5X0VxpaFn6FNmzjP3mlb5yyGpyoDoIuLGIecn/6SVP19WpK0Ipckc5LVilKVsPIqN4l0btbg5uLa3lPi8aMw5cmIyOQ+VSVKAr6/g/4cCD6DanHjGrD5MCKz8O6G2VvL1sFnbxyDOGWNVK52Ojbs5BI2xzqZpQClKUApSlAKUpQClKUApSlAKUpQClKUApSlAKUpQClKUApSlAK5bwdCqOhOTFPcReGyTShT/DpPxrqVc6urUx3l4uAFaZZ190kceo/GRJPrVB8QQ3sLfk1+UTcE7VLdD7SlK4QuC0dDD+SgctMk6/KaTH0wanKqHQK5w11C57QmNwgwd4ZVTtA8jiQSKRzGBnmM2+vqOEmp0ISXJeRz1VWm11FKUqSaxSlKAUpSgFKUoBSlKAUpSgFKUoBSlKAUpSgFKUoBSlKAUpSgFKUoBSlKAVRulgKX8ZPsz25A/bgfJ381n/kNXmqx0+GmCObGRBMhY96xyZhdvcNYY+S57qg7Qo/Ow04Ll4rNG6hLdqJkFWjY3jNNco2MRPHpwPsvGjYPidWr4EVnv7gxxu4XWUUtpzgkLuQD44zjzrwQkQklVWbrCJG0AyM3ZRAVA3I0quw86+cQX0u61yXbdfgvXqZIeILBe2ckkixozTQszMETS8ZcKxO27xpjzrpCOCAQQQdwRuCPEVylr9pSDavbyKB24nDRvueZO7IfJk7qwJxv0VnkgSSG4XSTAdkuQWUaUVSVlY50qy9pSwzzwep2VtD5EI4eceOvFXfGOvfmV2Job7c0/fadfpSldYVopSlAKUpQClKUApSlAKUpQClKUApSlAKUpQClKUApSlAKUpQClKUApSlAKw3tmksbxyKGSRWjZTyKsCrA48QTWalAcrurg2oMN8yo6goHPYS4XGzwk7FiNig3DZ2wQTr8MuvRbeCO+BtpEjSM9diNWZVUdiQnQ/dsCSORAINdcxXmSIMMMAQe4jI+INUNTYVCSkk2ru/Zr4Zk2OMmrHKSwupIzZBbiWN92jdSFjwS6SyA6VDAYCsd2wRyJFh4P0ZnkngmuIkhS3dpQpZJZGkKNGu65VFAdjzJJC8sb3SKJVGFUKPAAAfIV7rfhdkUKDjLNyjo/6PFTEzndaJilKVbkUUpSgFKUoBSlKAUpSgFKUoBSlKAUpSgFKUoBSlKAUpSgP/2Q=="/>
          <p:cNvSpPr>
            <a:spLocks noChangeAspect="1" noChangeArrowheads="1"/>
          </p:cNvSpPr>
          <p:nvPr/>
        </p:nvSpPr>
        <p:spPr bwMode="auto">
          <a:xfrm>
            <a:off x="150813" y="-144463"/>
            <a:ext cx="304800" cy="304801"/>
          </a:xfrm>
          <a:prstGeom prst="rect">
            <a:avLst/>
          </a:prstGeom>
          <a:noFill/>
          <a:ln w="9525">
            <a:noFill/>
            <a:miter lim="800000"/>
            <a:headEnd/>
            <a:tailEnd/>
          </a:ln>
        </p:spPr>
        <p:txBody>
          <a:bodyPr/>
          <a:lstStyle/>
          <a:p>
            <a:pPr eaLnBrk="0" hangingPunct="0"/>
            <a:endParaRPr lang="en-US"/>
          </a:p>
        </p:txBody>
      </p:sp>
    </p:spTree>
  </p:cSld>
  <p:clrMapOvr>
    <a:masterClrMapping/>
  </p:clrMapOvr>
  <p:transition advClick="0">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300038" y="1228725"/>
            <a:ext cx="4135437" cy="4897438"/>
          </a:xfrm>
        </p:spPr>
        <p:txBody>
          <a:bodyPr/>
          <a:lstStyle/>
          <a:p>
            <a:pPr>
              <a:buFont typeface="Wingdings" pitchFamily="2" charset="2"/>
              <a:buNone/>
              <a:defRPr/>
            </a:pPr>
            <a:r>
              <a:rPr lang="en-US" dirty="0" smtClean="0"/>
              <a:t>The prefrontal cortex:</a:t>
            </a:r>
          </a:p>
          <a:p>
            <a:pPr>
              <a:defRPr/>
            </a:pPr>
            <a:r>
              <a:rPr lang="en-US" dirty="0" smtClean="0"/>
              <a:t>responsible for many higher-level cognitive functions </a:t>
            </a:r>
          </a:p>
          <a:p>
            <a:pPr>
              <a:defRPr/>
            </a:pPr>
            <a:r>
              <a:rPr lang="en-US" dirty="0" smtClean="0"/>
              <a:t>particularly vulnerable to a lack of sleep</a:t>
            </a:r>
            <a:endParaRPr lang="en-US" dirty="0"/>
          </a:p>
        </p:txBody>
      </p:sp>
      <p:pic>
        <p:nvPicPr>
          <p:cNvPr id="63491" name="Picture 5" descr="i_neuro_brain_cortex-l.jpg"/>
          <p:cNvPicPr>
            <a:picLocks noChangeAspect="1" noChangeArrowheads="1"/>
          </p:cNvPicPr>
          <p:nvPr/>
        </p:nvPicPr>
        <p:blipFill>
          <a:blip r:embed="rId2"/>
          <a:srcRect/>
          <a:stretch>
            <a:fillRect/>
          </a:stretch>
        </p:blipFill>
        <p:spPr bwMode="auto">
          <a:xfrm>
            <a:off x="4421188" y="1404938"/>
            <a:ext cx="4722812" cy="4081462"/>
          </a:xfrm>
          <a:prstGeom prst="rect">
            <a:avLst/>
          </a:prstGeom>
          <a:noFill/>
          <a:ln w="9525">
            <a:noFill/>
            <a:miter lim="800000"/>
            <a:headEnd/>
            <a:tailEnd/>
          </a:ln>
        </p:spPr>
      </p:pic>
      <p:sp>
        <p:nvSpPr>
          <p:cNvPr id="63492" name="Rounded Rectangle 4"/>
          <p:cNvSpPr>
            <a:spLocks noChangeArrowheads="1"/>
          </p:cNvSpPr>
          <p:nvPr/>
        </p:nvSpPr>
        <p:spPr bwMode="auto">
          <a:xfrm>
            <a:off x="4408488" y="1338263"/>
            <a:ext cx="1897062" cy="2906712"/>
          </a:xfrm>
          <a:prstGeom prst="roundRect">
            <a:avLst>
              <a:gd name="adj" fmla="val 16667"/>
            </a:avLst>
          </a:prstGeom>
          <a:noFill/>
          <a:ln w="57150" algn="ctr">
            <a:solidFill>
              <a:srgbClr val="FF0000"/>
            </a:solidFill>
            <a:round/>
            <a:headEnd/>
            <a:tailEnd/>
          </a:ln>
        </p:spPr>
        <p:txBody>
          <a:bodyPr/>
          <a:lstStyle/>
          <a:p>
            <a:pPr eaLnBrk="0" hangingPunct="0"/>
            <a:endParaRPr lang="en-US"/>
          </a:p>
        </p:txBody>
      </p:sp>
    </p:spTree>
  </p:cSld>
  <p:clrMapOvr>
    <a:masterClrMapping/>
  </p:clrMapOvr>
  <p:transition advClick="0">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38"/>
            <a:ext cx="9144000" cy="1143000"/>
          </a:xfrm>
        </p:spPr>
        <p:txBody>
          <a:bodyPr/>
          <a:lstStyle/>
          <a:p>
            <a:pPr>
              <a:defRPr/>
            </a:pPr>
            <a:r>
              <a:rPr lang="en-CA" dirty="0" smtClean="0"/>
              <a:t>Sleep</a:t>
            </a:r>
            <a:endParaRPr lang="en-CA" dirty="0"/>
          </a:p>
        </p:txBody>
      </p:sp>
      <p:pic>
        <p:nvPicPr>
          <p:cNvPr id="64514" name="Picture 2"/>
          <p:cNvPicPr>
            <a:picLocks noGrp="1" noChangeAspect="1" noChangeArrowheads="1"/>
          </p:cNvPicPr>
          <p:nvPr>
            <p:ph idx="1"/>
          </p:nvPr>
        </p:nvPicPr>
        <p:blipFill>
          <a:blip r:embed="rId2"/>
          <a:srcRect b="-19896"/>
          <a:stretch>
            <a:fillRect/>
          </a:stretch>
        </p:blipFill>
        <p:spPr>
          <a:xfrm>
            <a:off x="0" y="1187450"/>
            <a:ext cx="9253538" cy="5670550"/>
          </a:xfrm>
        </p:spPr>
      </p:pic>
    </p:spTree>
  </p:cSld>
  <p:clrMapOvr>
    <a:masterClrMapping/>
  </p:clrMapOvr>
  <p:transition advClick="0">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4702175" cy="4897438"/>
          </a:xfrm>
        </p:spPr>
        <p:txBody>
          <a:bodyPr/>
          <a:lstStyle/>
          <a:p>
            <a:pPr>
              <a:buFont typeface="Wingdings" pitchFamily="2" charset="2"/>
              <a:buNone/>
              <a:defRPr/>
            </a:pPr>
            <a:r>
              <a:rPr lang="en-US" dirty="0" smtClean="0"/>
              <a:t>Research strongly suggests:</a:t>
            </a:r>
          </a:p>
          <a:p>
            <a:pPr>
              <a:defRPr/>
            </a:pPr>
            <a:r>
              <a:rPr lang="en-US" dirty="0" smtClean="0"/>
              <a:t>students at all levels are chronically sleep deprived and suffer from daytime sleepiness</a:t>
            </a:r>
          </a:p>
        </p:txBody>
      </p:sp>
      <p:pic>
        <p:nvPicPr>
          <p:cNvPr id="65539" name="Picture 5" descr="http://online.wsj.com/media/052112pod01_J.jpg"/>
          <p:cNvPicPr>
            <a:picLocks noChangeAspect="1" noChangeArrowheads="1"/>
          </p:cNvPicPr>
          <p:nvPr/>
        </p:nvPicPr>
        <p:blipFill>
          <a:blip r:embed="rId2"/>
          <a:srcRect/>
          <a:stretch>
            <a:fillRect/>
          </a:stretch>
        </p:blipFill>
        <p:spPr bwMode="auto">
          <a:xfrm>
            <a:off x="5240338" y="1311275"/>
            <a:ext cx="3903662" cy="5191125"/>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4702175" cy="4897438"/>
          </a:xfrm>
        </p:spPr>
        <p:txBody>
          <a:bodyPr/>
          <a:lstStyle/>
          <a:p>
            <a:pPr>
              <a:buFont typeface="Wingdings" pitchFamily="2" charset="2"/>
              <a:buNone/>
              <a:defRPr/>
            </a:pPr>
            <a:r>
              <a:rPr lang="en-US" dirty="0" smtClean="0"/>
              <a:t>Research strongly suggests:</a:t>
            </a:r>
          </a:p>
          <a:p>
            <a:pPr>
              <a:defRPr/>
            </a:pPr>
            <a:r>
              <a:rPr lang="en-US" dirty="0" smtClean="0"/>
              <a:t>Sleep has a role in the consolidation of memory, which is essential for learning new information. </a:t>
            </a:r>
          </a:p>
        </p:txBody>
      </p:sp>
      <p:pic>
        <p:nvPicPr>
          <p:cNvPr id="67587" name="Picture 2" descr="http://cdn.theactivetimes.com/sites/default/files/brainsmarts_650x520.jpg"/>
          <p:cNvPicPr>
            <a:picLocks noChangeAspect="1" noChangeArrowheads="1"/>
          </p:cNvPicPr>
          <p:nvPr/>
        </p:nvPicPr>
        <p:blipFill>
          <a:blip r:embed="rId2"/>
          <a:srcRect/>
          <a:stretch>
            <a:fillRect/>
          </a:stretch>
        </p:blipFill>
        <p:spPr bwMode="auto">
          <a:xfrm>
            <a:off x="5246688" y="1541463"/>
            <a:ext cx="3897312" cy="3546475"/>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4702175" cy="4897438"/>
          </a:xfrm>
        </p:spPr>
        <p:txBody>
          <a:bodyPr/>
          <a:lstStyle/>
          <a:p>
            <a:pPr>
              <a:buFont typeface="Wingdings" pitchFamily="2" charset="2"/>
              <a:buNone/>
              <a:defRPr/>
            </a:pPr>
            <a:r>
              <a:rPr lang="en-US" dirty="0" smtClean="0"/>
              <a:t>Research strongly suggests:</a:t>
            </a:r>
          </a:p>
          <a:p>
            <a:pPr>
              <a:defRPr/>
            </a:pPr>
            <a:r>
              <a:rPr lang="en-US" dirty="0" smtClean="0"/>
              <a:t>Sleep quality and quantity are closely related to student learning capacity and academic performance</a:t>
            </a:r>
          </a:p>
          <a:p>
            <a:pPr>
              <a:buFont typeface="Wingdings" pitchFamily="2" charset="2"/>
              <a:buNone/>
              <a:defRPr/>
            </a:pPr>
            <a:endParaRPr lang="en-US" dirty="0" smtClean="0"/>
          </a:p>
        </p:txBody>
      </p:sp>
      <p:pic>
        <p:nvPicPr>
          <p:cNvPr id="68611" name="Picture 2" descr="http://www.gozolosports.com/wp-content/uploads/2009/01/screenshot_05.png"/>
          <p:cNvPicPr>
            <a:picLocks noChangeAspect="1" noChangeArrowheads="1"/>
          </p:cNvPicPr>
          <p:nvPr/>
        </p:nvPicPr>
        <p:blipFill>
          <a:blip r:embed="rId2"/>
          <a:srcRect/>
          <a:stretch>
            <a:fillRect/>
          </a:stretch>
        </p:blipFill>
        <p:spPr bwMode="auto">
          <a:xfrm>
            <a:off x="5240338" y="1360488"/>
            <a:ext cx="3903662" cy="4194175"/>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929881776"/>
      </p:ext>
    </p:extLst>
  </p:cSld>
  <p:clrMapOvr>
    <a:masterClrMapping/>
  </p:clrMapOvr>
  <p:transition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488" y="8298"/>
            <a:ext cx="8229600" cy="1143000"/>
          </a:xfrm>
        </p:spPr>
        <p:txBody>
          <a:bodyPr/>
          <a:lstStyle/>
          <a:p>
            <a:endParaRPr lang="en-CA"/>
          </a:p>
        </p:txBody>
      </p:sp>
      <p:pic>
        <p:nvPicPr>
          <p:cNvPr id="4" name="Picture 3" descr="http://static-www.icr.org/i/articles/imp/imp-200a.gif"/>
          <p:cNvPicPr/>
          <p:nvPr/>
        </p:nvPicPr>
        <p:blipFill rotWithShape="1">
          <a:blip r:embed="rId2" cstate="print">
            <a:extLst>
              <a:ext uri="{28A0092B-C50C-407E-A947-70E740481C1C}">
                <a14:useLocalDpi xmlns:a14="http://schemas.microsoft.com/office/drawing/2010/main" val="0"/>
              </a:ext>
            </a:extLst>
          </a:blip>
          <a:srcRect l="31" t="3171" b="657"/>
          <a:stretch/>
        </p:blipFill>
        <p:spPr bwMode="auto">
          <a:xfrm rot="20580040">
            <a:off x="-154537" y="-734096"/>
            <a:ext cx="10071279" cy="6639059"/>
          </a:xfrm>
          <a:prstGeom prst="rect">
            <a:avLst/>
          </a:prstGeom>
          <a:noFill/>
          <a:ln>
            <a:noFill/>
          </a:ln>
        </p:spPr>
      </p:pic>
      <p:pic>
        <p:nvPicPr>
          <p:cNvPr id="13" name="Picture 12" descr="http://static-www.icr.org/i/articles/imp/imp-200a.gif"/>
          <p:cNvPicPr/>
          <p:nvPr/>
        </p:nvPicPr>
        <p:blipFill rotWithShape="1">
          <a:blip r:embed="rId2" cstate="print">
            <a:extLst>
              <a:ext uri="{28A0092B-C50C-407E-A947-70E740481C1C}">
                <a14:useLocalDpi xmlns:a14="http://schemas.microsoft.com/office/drawing/2010/main" val="0"/>
              </a:ext>
            </a:extLst>
          </a:blip>
          <a:srcRect l="59683" t="51165" r="-1" b="6809"/>
          <a:stretch/>
        </p:blipFill>
        <p:spPr bwMode="auto">
          <a:xfrm rot="14891317">
            <a:off x="1485050" y="4500312"/>
            <a:ext cx="4061800" cy="2901243"/>
          </a:xfrm>
          <a:prstGeom prst="rect">
            <a:avLst/>
          </a:prstGeom>
          <a:noFill/>
          <a:ln>
            <a:noFill/>
          </a:ln>
        </p:spPr>
      </p:pic>
      <p:sp>
        <p:nvSpPr>
          <p:cNvPr id="11" name="Freeform 10"/>
          <p:cNvSpPr/>
          <p:nvPr/>
        </p:nvSpPr>
        <p:spPr bwMode="auto">
          <a:xfrm>
            <a:off x="3116712" y="2815111"/>
            <a:ext cx="1713661" cy="1056117"/>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4" name="Oval 13"/>
          <p:cNvSpPr/>
          <p:nvPr/>
        </p:nvSpPr>
        <p:spPr bwMode="auto">
          <a:xfrm>
            <a:off x="2992688" y="3720662"/>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8" name="Freeform 17"/>
          <p:cNvSpPr/>
          <p:nvPr/>
        </p:nvSpPr>
        <p:spPr bwMode="auto">
          <a:xfrm rot="20484628">
            <a:off x="3764118" y="2989617"/>
            <a:ext cx="1275678" cy="1105101"/>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9" name="Freeform 18"/>
          <p:cNvSpPr/>
          <p:nvPr/>
        </p:nvSpPr>
        <p:spPr bwMode="auto">
          <a:xfrm rot="20484628">
            <a:off x="4374366" y="3021638"/>
            <a:ext cx="767942" cy="1831331"/>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20" name="Oval 19"/>
          <p:cNvSpPr/>
          <p:nvPr/>
        </p:nvSpPr>
        <p:spPr bwMode="auto">
          <a:xfrm>
            <a:off x="3823769" y="4058745"/>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21" name="Oval 20"/>
          <p:cNvSpPr/>
          <p:nvPr/>
        </p:nvSpPr>
        <p:spPr bwMode="auto">
          <a:xfrm>
            <a:off x="4530828" y="4793594"/>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0" name="TextBox 9"/>
          <p:cNvSpPr txBox="1"/>
          <p:nvPr/>
        </p:nvSpPr>
        <p:spPr>
          <a:xfrm>
            <a:off x="1315100" y="520700"/>
            <a:ext cx="6731000" cy="1569660"/>
          </a:xfrm>
          <a:prstGeom prst="rect">
            <a:avLst/>
          </a:prstGeom>
          <a:solidFill>
            <a:schemeClr val="accent1">
              <a:lumMod val="20000"/>
              <a:lumOff val="80000"/>
            </a:schemeClr>
          </a:solidFill>
          <a:ln w="57150">
            <a:solidFill>
              <a:schemeClr val="bg2"/>
            </a:solidFill>
          </a:ln>
        </p:spPr>
        <p:txBody>
          <a:bodyPr wrap="square" rtlCol="0">
            <a:spAutoFit/>
          </a:bodyPr>
          <a:lstStyle/>
          <a:p>
            <a:pPr algn="ctr"/>
            <a:r>
              <a:rPr lang="en-CA" sz="4800" b="1" dirty="0" smtClean="0">
                <a:solidFill>
                  <a:srgbClr val="000000"/>
                </a:solidFill>
                <a:latin typeface="Arial" panose="020B0604020202020204" pitchFamily="34" charset="0"/>
                <a:cs typeface="Arial" panose="020B0604020202020204" pitchFamily="34" charset="0"/>
              </a:rPr>
              <a:t>More connections</a:t>
            </a:r>
          </a:p>
          <a:p>
            <a:pPr algn="ctr"/>
            <a:r>
              <a:rPr lang="en-CA" sz="4800" b="1" dirty="0" smtClean="0">
                <a:solidFill>
                  <a:srgbClr val="000000"/>
                </a:solidFill>
                <a:latin typeface="Arial" panose="020B0604020202020204" pitchFamily="34" charset="0"/>
                <a:cs typeface="Arial" panose="020B0604020202020204" pitchFamily="34" charset="0"/>
              </a:rPr>
              <a:t>Better connections</a:t>
            </a:r>
            <a:endParaRPr lang="en-CA" sz="4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33964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8" grpId="0" animBg="1"/>
      <p:bldP spid="19" grpId="0" animBg="1"/>
      <p:bldP spid="20" grpId="0" animBg="1"/>
      <p:bldP spid="2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9600" dirty="0" smtClean="0"/>
              <a:t>Good Sleep Habits</a:t>
            </a:r>
            <a:endParaRPr lang="en-CA" sz="96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3752093247"/>
      </p:ext>
    </p:extLst>
  </p:cSld>
  <p:clrMapOvr>
    <a:masterClrMapping/>
  </p:clrMapOvr>
  <p:transition advClick="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sz="3600" dirty="0" smtClean="0"/>
              <a:t>How much do you like sleep?</a:t>
            </a:r>
          </a:p>
          <a:p>
            <a:pPr>
              <a:buFont typeface="Wingdings" pitchFamily="2" charset="2"/>
              <a:buNone/>
              <a:defRPr/>
            </a:pPr>
            <a:r>
              <a:rPr lang="en-US" sz="3600" dirty="0" smtClean="0">
                <a:solidFill>
                  <a:srgbClr val="F6DB3C"/>
                </a:solidFill>
              </a:rPr>
              <a:t>A: </a:t>
            </a:r>
            <a:r>
              <a:rPr lang="en-US" sz="3600" dirty="0" smtClean="0"/>
              <a:t>Don’t</a:t>
            </a:r>
          </a:p>
          <a:p>
            <a:pPr>
              <a:buFont typeface="Wingdings" pitchFamily="2" charset="2"/>
              <a:buNone/>
              <a:defRPr/>
            </a:pPr>
            <a:r>
              <a:rPr lang="en-US" sz="3600" dirty="0" smtClean="0">
                <a:solidFill>
                  <a:srgbClr val="F6DB3C"/>
                </a:solidFill>
              </a:rPr>
              <a:t>B: </a:t>
            </a:r>
            <a:r>
              <a:rPr lang="en-US" sz="3600" dirty="0" smtClean="0"/>
              <a:t>Fairly neutral </a:t>
            </a:r>
          </a:p>
          <a:p>
            <a:pPr>
              <a:buFont typeface="Wingdings" pitchFamily="2" charset="2"/>
              <a:buNone/>
              <a:defRPr/>
            </a:pPr>
            <a:r>
              <a:rPr lang="en-US" sz="3600" dirty="0" smtClean="0">
                <a:solidFill>
                  <a:srgbClr val="F6DB3C"/>
                </a:solidFill>
              </a:rPr>
              <a:t>C: </a:t>
            </a:r>
            <a:r>
              <a:rPr lang="en-US" sz="3600" dirty="0" smtClean="0"/>
              <a:t>It’s OK</a:t>
            </a:r>
          </a:p>
          <a:p>
            <a:pPr>
              <a:buFont typeface="Wingdings" pitchFamily="2" charset="2"/>
              <a:buNone/>
              <a:defRPr/>
            </a:pPr>
            <a:r>
              <a:rPr lang="en-US" sz="3600" dirty="0" smtClean="0">
                <a:solidFill>
                  <a:srgbClr val="F6DB3C"/>
                </a:solidFill>
              </a:rPr>
              <a:t>D: </a:t>
            </a:r>
            <a:r>
              <a:rPr lang="en-US" sz="3600" dirty="0" smtClean="0"/>
              <a:t>I quite like it</a:t>
            </a:r>
          </a:p>
          <a:p>
            <a:pPr>
              <a:buFont typeface="Wingdings" pitchFamily="2" charset="2"/>
              <a:buNone/>
              <a:defRPr/>
            </a:pPr>
            <a:r>
              <a:rPr lang="en-US" sz="3600" dirty="0" smtClean="0">
                <a:solidFill>
                  <a:srgbClr val="F6DB3C"/>
                </a:solidFill>
              </a:rPr>
              <a:t>E</a:t>
            </a:r>
            <a:r>
              <a:rPr lang="en-US" sz="3600" dirty="0" smtClean="0"/>
              <a:t>: One of my </a:t>
            </a:r>
            <a:r>
              <a:rPr lang="en-US" sz="3600" dirty="0" err="1" smtClean="0"/>
              <a:t>favourite</a:t>
            </a:r>
            <a:r>
              <a:rPr lang="en-US" sz="3600" dirty="0" smtClean="0"/>
              <a:t> activities!</a:t>
            </a:r>
          </a:p>
          <a:p>
            <a:pPr>
              <a:buFont typeface="Wingdings" pitchFamily="2" charset="2"/>
              <a:buNone/>
              <a:defRPr/>
            </a:pPr>
            <a:endParaRPr lang="en-US" sz="3600" dirty="0" smtClean="0"/>
          </a:p>
          <a:p>
            <a:pPr>
              <a:buFont typeface="Wingdings" pitchFamily="2" charset="2"/>
              <a:buNone/>
              <a:defRPr/>
            </a:pPr>
            <a:endParaRPr lang="en-US" sz="2400" dirty="0"/>
          </a:p>
        </p:txBody>
      </p:sp>
    </p:spTree>
    <p:extLst>
      <p:ext uri="{BB962C8B-B14F-4D97-AF65-F5344CB8AC3E}">
        <p14:creationId xmlns:p14="http://schemas.microsoft.com/office/powerpoint/2010/main" val="1690706938"/>
      </p:ext>
    </p:extLst>
  </p:cSld>
  <p:clrMapOvr>
    <a:masterClrMapping/>
  </p:clrMapOvr>
  <p:transition advClick="0">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sz="3600" dirty="0" smtClean="0"/>
              <a:t>On a typical night, you get:</a:t>
            </a:r>
          </a:p>
          <a:p>
            <a:pPr>
              <a:buFont typeface="Wingdings" pitchFamily="2" charset="2"/>
              <a:buNone/>
              <a:defRPr/>
            </a:pPr>
            <a:r>
              <a:rPr lang="en-US" sz="3600" dirty="0" smtClean="0">
                <a:solidFill>
                  <a:srgbClr val="F6DB3C"/>
                </a:solidFill>
              </a:rPr>
              <a:t>A: </a:t>
            </a:r>
            <a:r>
              <a:rPr lang="en-US" sz="3600" dirty="0" smtClean="0"/>
              <a:t>less than 5 hours of sleep</a:t>
            </a:r>
          </a:p>
          <a:p>
            <a:pPr>
              <a:buFont typeface="Wingdings" pitchFamily="2" charset="2"/>
              <a:buNone/>
              <a:defRPr/>
            </a:pPr>
            <a:r>
              <a:rPr lang="en-US" sz="3600" dirty="0" smtClean="0">
                <a:solidFill>
                  <a:srgbClr val="F6DB3C"/>
                </a:solidFill>
              </a:rPr>
              <a:t>B: </a:t>
            </a:r>
            <a:r>
              <a:rPr lang="en-US" sz="3600" dirty="0" smtClean="0"/>
              <a:t>5-6 hours of sleep</a:t>
            </a:r>
          </a:p>
          <a:p>
            <a:pPr>
              <a:buFont typeface="Wingdings" pitchFamily="2" charset="2"/>
              <a:buNone/>
              <a:defRPr/>
            </a:pPr>
            <a:r>
              <a:rPr lang="en-US" sz="3600" dirty="0" smtClean="0">
                <a:solidFill>
                  <a:srgbClr val="F6DB3C"/>
                </a:solidFill>
              </a:rPr>
              <a:t>C: </a:t>
            </a:r>
            <a:r>
              <a:rPr lang="en-US" sz="3600" dirty="0" smtClean="0"/>
              <a:t>7-8 hours of sleep</a:t>
            </a:r>
          </a:p>
          <a:p>
            <a:pPr>
              <a:buFont typeface="Wingdings" pitchFamily="2" charset="2"/>
              <a:buNone/>
              <a:defRPr/>
            </a:pPr>
            <a:r>
              <a:rPr lang="en-US" sz="3600" dirty="0" smtClean="0">
                <a:solidFill>
                  <a:srgbClr val="F6DB3C"/>
                </a:solidFill>
              </a:rPr>
              <a:t>D: </a:t>
            </a:r>
            <a:r>
              <a:rPr lang="en-US" sz="3600" dirty="0" smtClean="0"/>
              <a:t>9-10 hours of sleep</a:t>
            </a:r>
          </a:p>
          <a:p>
            <a:pPr>
              <a:buFont typeface="Wingdings" pitchFamily="2" charset="2"/>
              <a:buNone/>
              <a:defRPr/>
            </a:pPr>
            <a:r>
              <a:rPr lang="en-US" sz="3600" dirty="0" smtClean="0">
                <a:solidFill>
                  <a:srgbClr val="F6DB3C"/>
                </a:solidFill>
              </a:rPr>
              <a:t>E</a:t>
            </a:r>
            <a:r>
              <a:rPr lang="en-US" sz="3600" dirty="0" smtClean="0"/>
              <a:t>: more that 10 hours of sleep!</a:t>
            </a:r>
          </a:p>
          <a:p>
            <a:pPr>
              <a:buFont typeface="Wingdings" pitchFamily="2" charset="2"/>
              <a:buNone/>
              <a:defRPr/>
            </a:pPr>
            <a:endParaRPr lang="en-US" sz="3600" dirty="0" smtClean="0"/>
          </a:p>
          <a:p>
            <a:pPr>
              <a:buFont typeface="Wingdings" pitchFamily="2" charset="2"/>
              <a:buNone/>
              <a:defRPr/>
            </a:pPr>
            <a:endParaRPr lang="en-US" sz="2400" dirty="0"/>
          </a:p>
        </p:txBody>
      </p:sp>
    </p:spTree>
    <p:extLst>
      <p:ext uri="{BB962C8B-B14F-4D97-AF65-F5344CB8AC3E}">
        <p14:creationId xmlns:p14="http://schemas.microsoft.com/office/powerpoint/2010/main" val="4029320696"/>
      </p:ext>
    </p:extLst>
  </p:cSld>
  <p:clrMapOvr>
    <a:masterClrMapping/>
  </p:clrMapOvr>
  <p:transition advClick="0">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aphicFrame>
        <p:nvGraphicFramePr>
          <p:cNvPr id="4" name="Content Placeholder 3"/>
          <p:cNvGraphicFramePr>
            <a:graphicFrameLocks noGrp="1"/>
          </p:cNvGraphicFramePr>
          <p:nvPr>
            <p:ph idx="1"/>
          </p:nvPr>
        </p:nvGraphicFramePr>
        <p:xfrm>
          <a:off x="3448264" y="1228724"/>
          <a:ext cx="2247472" cy="4897441"/>
        </p:xfrm>
        <a:graphic>
          <a:graphicData uri="http://schemas.openxmlformats.org/drawingml/2006/table">
            <a:tbl>
              <a:tblPr/>
              <a:tblGrid>
                <a:gridCol w="1123736"/>
                <a:gridCol w="1123736"/>
              </a:tblGrid>
              <a:tr h="141667">
                <a:tc>
                  <a:txBody>
                    <a:bodyPr/>
                    <a:lstStyle/>
                    <a:p>
                      <a:pPr algn="l" fontAlgn="base"/>
                      <a:r>
                        <a:rPr lang="en-CA" sz="600">
                          <a:effectLst/>
                          <a:latin typeface="inherit"/>
                        </a:rPr>
                        <a:t>Animal</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Average Daily Sleep Period</a:t>
                      </a:r>
                    </a:p>
                  </a:txBody>
                  <a:tcPr marL="49650" marR="49650" marT="23170" marB="23170">
                    <a:lnL>
                      <a:noFill/>
                    </a:lnL>
                    <a:lnR>
                      <a:noFill/>
                    </a:lnR>
                    <a:lnT>
                      <a:noFill/>
                    </a:lnT>
                    <a:lnB>
                      <a:noFill/>
                    </a:lnB>
                    <a:solidFill>
                      <a:srgbClr val="CDCDCD"/>
                    </a:solidFill>
                  </a:tcPr>
                </a:tc>
              </a:tr>
              <a:tr h="127103">
                <a:tc>
                  <a:txBody>
                    <a:bodyPr/>
                    <a:lstStyle/>
                    <a:p>
                      <a:endParaRPr lang="en-CA" sz="600"/>
                    </a:p>
                  </a:txBody>
                  <a:tcPr marL="31776" marR="31776" marT="15888" marB="15888">
                    <a:lnT>
                      <a:noFill/>
                    </a:lnT>
                  </a:tcPr>
                </a:tc>
                <a:tc>
                  <a:txBody>
                    <a:bodyPr/>
                    <a:lstStyle/>
                    <a:p>
                      <a:endParaRPr lang="en-CA" sz="600"/>
                    </a:p>
                  </a:txBody>
                  <a:tcPr marL="31776" marR="31776" marT="15888" marB="15888">
                    <a:lnT>
                      <a:noFill/>
                    </a:lnT>
                  </a:tcPr>
                </a:tc>
              </a:tr>
              <a:tr h="236994">
                <a:tc>
                  <a:txBody>
                    <a:bodyPr/>
                    <a:lstStyle/>
                    <a:p>
                      <a:pPr algn="l" fontAlgn="base"/>
                      <a:r>
                        <a:rPr lang="en-CA" sz="600">
                          <a:effectLst/>
                          <a:latin typeface="inherit"/>
                        </a:rPr>
                        <a:t>Giraffe</a:t>
                      </a:r>
                    </a:p>
                  </a:txBody>
                  <a:tcPr marL="49650" marR="49650" marT="23170" marB="23170">
                    <a:lnL>
                      <a:noFill/>
                    </a:lnL>
                    <a:lnR>
                      <a:noFill/>
                    </a:lnR>
                    <a:lnB>
                      <a:noFill/>
                    </a:lnB>
                    <a:solidFill>
                      <a:srgbClr val="C0C0C0"/>
                    </a:solidFill>
                  </a:tcPr>
                </a:tc>
                <a:tc>
                  <a:txBody>
                    <a:bodyPr/>
                    <a:lstStyle/>
                    <a:p>
                      <a:pPr algn="l" fontAlgn="base"/>
                      <a:r>
                        <a:rPr lang="en-CA" sz="600">
                          <a:effectLst/>
                          <a:latin typeface="inherit"/>
                        </a:rPr>
                        <a:t>0.5/1.9/4.6 hours (varied reports)</a:t>
                      </a:r>
                    </a:p>
                  </a:txBody>
                  <a:tcPr marL="49650" marR="49650" marT="23170" marB="23170">
                    <a:lnL>
                      <a:noFill/>
                    </a:lnL>
                    <a:lnR>
                      <a:noFill/>
                    </a:lnR>
                    <a:lnB>
                      <a:noFill/>
                    </a:lnB>
                    <a:solidFill>
                      <a:srgbClr val="CDCDCD"/>
                    </a:solidFill>
                  </a:tcPr>
                </a:tc>
              </a:tr>
              <a:tr h="141667">
                <a:tc>
                  <a:txBody>
                    <a:bodyPr/>
                    <a:lstStyle/>
                    <a:p>
                      <a:pPr algn="l" fontAlgn="base"/>
                      <a:r>
                        <a:rPr lang="en-CA" sz="600">
                          <a:effectLst/>
                          <a:latin typeface="inherit"/>
                        </a:rPr>
                        <a:t>Horse</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2.9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Donkey</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3.1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Elephant</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3.5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Sheep</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3.8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Cow</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4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Goat</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5.3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Gray Seal</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6.2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Pig</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7.8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b="1">
                          <a:effectLst/>
                          <a:latin typeface="inherit"/>
                        </a:rPr>
                        <a:t>Human</a:t>
                      </a:r>
                    </a:p>
                  </a:txBody>
                  <a:tcPr marL="49650" marR="49650" marT="23170" marB="23170">
                    <a:lnL>
                      <a:noFill/>
                    </a:lnL>
                    <a:lnR>
                      <a:noFill/>
                    </a:lnR>
                    <a:lnT>
                      <a:noFill/>
                    </a:lnT>
                    <a:lnB>
                      <a:noFill/>
                    </a:lnB>
                    <a:solidFill>
                      <a:srgbClr val="C0C0C0"/>
                    </a:solidFill>
                  </a:tcPr>
                </a:tc>
                <a:tc>
                  <a:txBody>
                    <a:bodyPr/>
                    <a:lstStyle/>
                    <a:p>
                      <a:pPr algn="l" fontAlgn="base"/>
                      <a:r>
                        <a:rPr lang="en-CA" sz="600" b="1">
                          <a:effectLst/>
                          <a:latin typeface="inherit"/>
                        </a:rPr>
                        <a:t>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Rabbit</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8.4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Chimpanzee</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9.7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Red Fox</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9.8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Dog</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10.1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Baboon</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10.3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Bottle-nosed Dolphin</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10.4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Duck</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10.8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Rhesus Monkey</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11.8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House Mouse</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12.5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Cat</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12.5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Rat</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12.6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Lion</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13.5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Platypus</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14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Squirrel</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14.9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Chipmunk</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15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Tiger</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15.8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Tree Shrew</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15.8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Sloth</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14.4/16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Python</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Opossum</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18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Giant Armadillo</a:t>
                      </a:r>
                    </a:p>
                  </a:txBody>
                  <a:tcPr marL="49650" marR="49650" marT="23170" marB="23170">
                    <a:lnL>
                      <a:noFill/>
                    </a:lnL>
                    <a:lnR>
                      <a:noFill/>
                    </a:lnR>
                    <a:lnT>
                      <a:noFill/>
                    </a:lnT>
                    <a:lnB>
                      <a:noFill/>
                    </a:lnB>
                    <a:solidFill>
                      <a:srgbClr val="C0C0C0"/>
                    </a:solidFill>
                  </a:tcPr>
                </a:tc>
                <a:tc>
                  <a:txBody>
                    <a:bodyPr/>
                    <a:lstStyle/>
                    <a:p>
                      <a:pPr algn="l" fontAlgn="base"/>
                      <a:r>
                        <a:rPr lang="en-CA" sz="600">
                          <a:effectLst/>
                          <a:latin typeface="inherit"/>
                        </a:rPr>
                        <a:t>18.1 hours</a:t>
                      </a:r>
                    </a:p>
                  </a:txBody>
                  <a:tcPr marL="49650" marR="49650" marT="23170" marB="23170">
                    <a:lnL>
                      <a:noFill/>
                    </a:lnL>
                    <a:lnR>
                      <a:noFill/>
                    </a:lnR>
                    <a:lnT>
                      <a:noFill/>
                    </a:lnT>
                    <a:lnB>
                      <a:noFill/>
                    </a:lnB>
                    <a:solidFill>
                      <a:srgbClr val="CDCDCD"/>
                    </a:solidFill>
                  </a:tcPr>
                </a:tc>
              </a:tr>
              <a:tr h="141667">
                <a:tc>
                  <a:txBody>
                    <a:bodyPr/>
                    <a:lstStyle/>
                    <a:p>
                      <a:pPr algn="l" fontAlgn="base"/>
                      <a:r>
                        <a:rPr lang="en-CA" sz="600">
                          <a:effectLst/>
                          <a:latin typeface="inherit"/>
                        </a:rPr>
                        <a:t>Little Brown Bat</a:t>
                      </a:r>
                    </a:p>
                  </a:txBody>
                  <a:tcPr marL="49650" marR="49650" marT="23170" marB="23170">
                    <a:lnL>
                      <a:noFill/>
                    </a:lnL>
                    <a:lnR>
                      <a:noFill/>
                    </a:lnR>
                    <a:lnT>
                      <a:noFill/>
                    </a:lnT>
                    <a:lnB>
                      <a:noFill/>
                    </a:lnB>
                    <a:solidFill>
                      <a:srgbClr val="C0C0C0"/>
                    </a:solidFill>
                  </a:tcPr>
                </a:tc>
                <a:tc>
                  <a:txBody>
                    <a:bodyPr/>
                    <a:lstStyle/>
                    <a:p>
                      <a:pPr algn="l" fontAlgn="base"/>
                      <a:r>
                        <a:rPr lang="en-CA" sz="600" dirty="0">
                          <a:effectLst/>
                          <a:latin typeface="inherit"/>
                        </a:rPr>
                        <a:t>19.9 hours</a:t>
                      </a:r>
                    </a:p>
                  </a:txBody>
                  <a:tcPr marL="49650" marR="49650" marT="23170" marB="23170">
                    <a:lnL>
                      <a:noFill/>
                    </a:lnL>
                    <a:lnR>
                      <a:noFill/>
                    </a:lnR>
                    <a:lnT>
                      <a:noFill/>
                    </a:lnT>
                    <a:lnB>
                      <a:noFill/>
                    </a:lnB>
                    <a:solidFill>
                      <a:srgbClr val="CDCDCD"/>
                    </a:solidFill>
                  </a:tcPr>
                </a:tc>
              </a:tr>
            </a:tbl>
          </a:graphicData>
        </a:graphic>
      </p:graphicFrame>
    </p:spTree>
    <p:extLst>
      <p:ext uri="{BB962C8B-B14F-4D97-AF65-F5344CB8AC3E}">
        <p14:creationId xmlns:p14="http://schemas.microsoft.com/office/powerpoint/2010/main" val="1342767209"/>
      </p:ext>
    </p:extLst>
  </p:cSld>
  <p:clrMapOvr>
    <a:masterClrMapping/>
  </p:clrMapOvr>
  <p:transition advClick="0">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dirty="0" smtClean="0"/>
              <a:t>Rate your level of daytime sleepiness:</a:t>
            </a:r>
          </a:p>
          <a:p>
            <a:pPr>
              <a:buFont typeface="Wingdings" pitchFamily="2" charset="2"/>
              <a:buNone/>
              <a:defRPr/>
            </a:pPr>
            <a:r>
              <a:rPr lang="en-US" dirty="0" smtClean="0">
                <a:solidFill>
                  <a:srgbClr val="F6DB3C"/>
                </a:solidFill>
              </a:rPr>
              <a:t>A: </a:t>
            </a:r>
            <a:r>
              <a:rPr lang="en-US" dirty="0" smtClean="0"/>
              <a:t>Never sleepy during the day</a:t>
            </a:r>
          </a:p>
          <a:p>
            <a:pPr>
              <a:buFont typeface="Wingdings" pitchFamily="2" charset="2"/>
              <a:buNone/>
              <a:defRPr/>
            </a:pPr>
            <a:r>
              <a:rPr lang="en-US" dirty="0" smtClean="0">
                <a:solidFill>
                  <a:srgbClr val="F6DB3C"/>
                </a:solidFill>
              </a:rPr>
              <a:t>B: </a:t>
            </a:r>
            <a:r>
              <a:rPr lang="en-US" dirty="0" smtClean="0"/>
              <a:t>Just a little bit</a:t>
            </a:r>
          </a:p>
          <a:p>
            <a:pPr>
              <a:buFont typeface="Wingdings" pitchFamily="2" charset="2"/>
              <a:buNone/>
              <a:defRPr/>
            </a:pPr>
            <a:r>
              <a:rPr lang="en-US" dirty="0" smtClean="0">
                <a:solidFill>
                  <a:srgbClr val="F6DB3C"/>
                </a:solidFill>
              </a:rPr>
              <a:t>C: </a:t>
            </a:r>
            <a:r>
              <a:rPr lang="en-US" dirty="0" smtClean="0"/>
              <a:t>Occasionally do the head-bob in class</a:t>
            </a:r>
          </a:p>
          <a:p>
            <a:pPr>
              <a:buFont typeface="Wingdings" pitchFamily="2" charset="2"/>
              <a:buNone/>
              <a:defRPr/>
            </a:pPr>
            <a:r>
              <a:rPr lang="en-US" dirty="0" smtClean="0">
                <a:solidFill>
                  <a:srgbClr val="F6DB3C"/>
                </a:solidFill>
              </a:rPr>
              <a:t>D: </a:t>
            </a:r>
            <a:r>
              <a:rPr lang="en-US" dirty="0" smtClean="0"/>
              <a:t>Regularly struggle to stay awake in class</a:t>
            </a:r>
          </a:p>
          <a:p>
            <a:pPr>
              <a:buFont typeface="Wingdings" pitchFamily="2" charset="2"/>
              <a:buNone/>
              <a:defRPr/>
            </a:pPr>
            <a:r>
              <a:rPr lang="en-US" dirty="0" smtClean="0">
                <a:solidFill>
                  <a:srgbClr val="F6DB3C"/>
                </a:solidFill>
              </a:rPr>
              <a:t>E</a:t>
            </a:r>
            <a:r>
              <a:rPr lang="en-US" dirty="0" smtClean="0"/>
              <a:t>: Have woken up in class with mysterious things attached to me</a:t>
            </a:r>
          </a:p>
          <a:p>
            <a:pPr>
              <a:buFont typeface="Wingdings" pitchFamily="2" charset="2"/>
              <a:buNone/>
              <a:defRPr/>
            </a:pPr>
            <a:endParaRPr lang="en-US" sz="3600" dirty="0" smtClean="0"/>
          </a:p>
          <a:p>
            <a:pPr>
              <a:buFont typeface="Wingdings" pitchFamily="2" charset="2"/>
              <a:buNone/>
              <a:defRPr/>
            </a:pPr>
            <a:endParaRPr lang="en-US" sz="2400" dirty="0"/>
          </a:p>
        </p:txBody>
      </p:sp>
    </p:spTree>
    <p:extLst>
      <p:ext uri="{BB962C8B-B14F-4D97-AF65-F5344CB8AC3E}">
        <p14:creationId xmlns:p14="http://schemas.microsoft.com/office/powerpoint/2010/main" val="1989815503"/>
      </p:ext>
    </p:extLst>
  </p:cSld>
  <p:clrMapOvr>
    <a:masterClrMapping/>
  </p:clrMapOvr>
  <p:transition advClick="0">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lgn="ctr">
              <a:buFont typeface="Wingdings" pitchFamily="2" charset="2"/>
              <a:buNone/>
              <a:defRPr/>
            </a:pPr>
            <a:r>
              <a:rPr lang="en-US" sz="3600" dirty="0" smtClean="0"/>
              <a:t>What are the reasons why you don’t get a regular full night’s sleep </a:t>
            </a:r>
          </a:p>
          <a:p>
            <a:pPr marL="0" indent="0" algn="ctr">
              <a:buFont typeface="Wingdings" pitchFamily="2" charset="2"/>
              <a:buNone/>
              <a:defRPr/>
            </a:pPr>
            <a:r>
              <a:rPr lang="en-US" sz="3600" dirty="0" smtClean="0"/>
              <a:t>(7.5+ hours)?</a:t>
            </a:r>
          </a:p>
          <a:p>
            <a:pPr marL="0" indent="0" algn="ctr">
              <a:buFont typeface="Wingdings" pitchFamily="2" charset="2"/>
              <a:buNone/>
              <a:defRPr/>
            </a:pPr>
            <a:endParaRPr lang="en-US" dirty="0" smtClean="0"/>
          </a:p>
          <a:p>
            <a:pPr marL="0" indent="0" algn="ctr">
              <a:buFont typeface="Wingdings" pitchFamily="2" charset="2"/>
              <a:buNone/>
              <a:defRPr/>
            </a:pPr>
            <a:r>
              <a:rPr lang="en-US" dirty="0" smtClean="0">
                <a:solidFill>
                  <a:srgbClr val="F6DB3C"/>
                </a:solidFill>
              </a:rPr>
              <a:t>Each group member should:</a:t>
            </a:r>
          </a:p>
          <a:p>
            <a:pPr marL="0" indent="0" algn="ctr">
              <a:defRPr/>
            </a:pPr>
            <a:r>
              <a:rPr lang="en-US" dirty="0" smtClean="0">
                <a:solidFill>
                  <a:srgbClr val="F6DB3C"/>
                </a:solidFill>
              </a:rPr>
              <a:t> </a:t>
            </a:r>
            <a:r>
              <a:rPr lang="en-US" dirty="0" smtClean="0"/>
              <a:t>have a different </a:t>
            </a:r>
            <a:r>
              <a:rPr lang="en-US" dirty="0" err="1" smtClean="0"/>
              <a:t>coloured</a:t>
            </a:r>
            <a:r>
              <a:rPr lang="en-US" dirty="0" smtClean="0"/>
              <a:t> marker</a:t>
            </a:r>
          </a:p>
          <a:p>
            <a:pPr marL="0" indent="0" algn="ctr">
              <a:defRPr/>
            </a:pPr>
            <a:r>
              <a:rPr lang="en-US" dirty="0" smtClean="0"/>
              <a:t> write at least one response on the whiteboard</a:t>
            </a:r>
            <a:endParaRPr lang="en-US" dirty="0"/>
          </a:p>
        </p:txBody>
      </p:sp>
    </p:spTree>
    <p:extLst>
      <p:ext uri="{BB962C8B-B14F-4D97-AF65-F5344CB8AC3E}">
        <p14:creationId xmlns:p14="http://schemas.microsoft.com/office/powerpoint/2010/main" val="396825869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Sleep</a:t>
            </a:r>
            <a:endParaRPr lang="en-US" dirty="0"/>
          </a:p>
        </p:txBody>
      </p:sp>
      <p:sp>
        <p:nvSpPr>
          <p:cNvPr id="3" name="Content Placeholder 2"/>
          <p:cNvSpPr>
            <a:spLocks noGrp="1"/>
          </p:cNvSpPr>
          <p:nvPr>
            <p:ph idx="1"/>
          </p:nvPr>
        </p:nvSpPr>
        <p:spPr>
          <a:xfrm>
            <a:off x="457200" y="1228725"/>
            <a:ext cx="8229600" cy="4897438"/>
          </a:xfrm>
        </p:spPr>
        <p:txBody>
          <a:bodyPr/>
          <a:lstStyle/>
          <a:p>
            <a:pPr>
              <a:buFont typeface="Wingdings" pitchFamily="2" charset="2"/>
              <a:buNone/>
              <a:defRPr/>
            </a:pPr>
            <a:r>
              <a:rPr lang="en-US" sz="3600" dirty="0" smtClean="0"/>
              <a:t>Advice:</a:t>
            </a:r>
          </a:p>
          <a:p>
            <a:pPr>
              <a:defRPr/>
            </a:pPr>
            <a:r>
              <a:rPr lang="en-US" sz="3600" dirty="0" smtClean="0"/>
              <a:t>Eliminate night time distractions</a:t>
            </a:r>
          </a:p>
          <a:p>
            <a:pPr>
              <a:defRPr/>
            </a:pPr>
            <a:r>
              <a:rPr lang="en-US" sz="3600" dirty="0" smtClean="0"/>
              <a:t>Keep to a regular sleep schedule</a:t>
            </a:r>
          </a:p>
          <a:p>
            <a:pPr>
              <a:defRPr/>
            </a:pPr>
            <a:r>
              <a:rPr lang="en-US" sz="3600" dirty="0" smtClean="0"/>
              <a:t>Work efficiently / manage awake time wisely</a:t>
            </a:r>
          </a:p>
          <a:p>
            <a:pPr>
              <a:defRPr/>
            </a:pPr>
            <a:r>
              <a:rPr lang="en-US" sz="3600" dirty="0" smtClean="0"/>
              <a:t>Begin work </a:t>
            </a:r>
            <a:r>
              <a:rPr lang="en-US" sz="3600" dirty="0" smtClean="0">
                <a:solidFill>
                  <a:srgbClr val="F6DB3C"/>
                </a:solidFill>
              </a:rPr>
              <a:t>well in advance </a:t>
            </a:r>
            <a:r>
              <a:rPr lang="en-US" sz="3600" dirty="0" smtClean="0"/>
              <a:t>to avoid the all-nighters</a:t>
            </a: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300135005"/>
      </p:ext>
    </p:extLst>
  </p:cSld>
  <p:clrMapOvr>
    <a:masterClrMapping/>
  </p:clrMapOvr>
  <p:transition advClick="0">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9600" dirty="0" smtClean="0"/>
              <a:t>Executive Function</a:t>
            </a:r>
            <a:endParaRPr lang="en-CA" sz="9600" dirty="0"/>
          </a:p>
        </p:txBody>
      </p:sp>
    </p:spTree>
    <p:extLst>
      <p:ext uri="{BB962C8B-B14F-4D97-AF65-F5344CB8AC3E}">
        <p14:creationId xmlns:p14="http://schemas.microsoft.com/office/powerpoint/2010/main" val="1551444932"/>
      </p:ext>
    </p:extLst>
  </p:cSld>
  <p:clrMapOvr>
    <a:masterClrMapping/>
  </p:clrMapOvr>
  <p:transition advClick="0">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jgNF6IWA_6E/Ue7Nr1bEwbI/AAAAAAAAA5U/y0fwIcB6Jss/s1600/themarshmallowt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505838"/>
      </p:ext>
    </p:extLst>
  </p:cSld>
  <p:clrMapOvr>
    <a:masterClrMapping/>
  </p:clrMapOvr>
  <p:transition advClick="0">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88"/>
            <a:ext cx="9144000" cy="1143000"/>
          </a:xfrm>
          <a:solidFill>
            <a:srgbClr val="000000"/>
          </a:solidFill>
        </p:spPr>
        <p:txBody>
          <a:bodyPr/>
          <a:lstStyle/>
          <a:p>
            <a:r>
              <a:rPr lang="en-US" dirty="0"/>
              <a:t>Grey Matter Grows with Learning</a:t>
            </a:r>
            <a:endParaRPr lang="en-CA" dirty="0"/>
          </a:p>
        </p:txBody>
      </p:sp>
      <p:sp>
        <p:nvSpPr>
          <p:cNvPr id="3" name="Content Placeholder 2"/>
          <p:cNvSpPr>
            <a:spLocks noGrp="1"/>
          </p:cNvSpPr>
          <p:nvPr>
            <p:ph idx="1"/>
          </p:nvPr>
        </p:nvSpPr>
        <p:spPr>
          <a:xfrm>
            <a:off x="0" y="5990964"/>
            <a:ext cx="9143999" cy="867036"/>
          </a:xfrm>
          <a:solidFill>
            <a:srgbClr val="000000"/>
          </a:solidFill>
        </p:spPr>
        <p:txBody>
          <a:bodyPr/>
          <a:lstStyle/>
          <a:p>
            <a:pPr marL="0" indent="0" algn="ctr">
              <a:buNone/>
            </a:pPr>
            <a:r>
              <a:rPr lang="en-CA" sz="1600" dirty="0" err="1">
                <a:effectLst>
                  <a:outerShdw blurRad="38100" dist="38100" dir="2700000" algn="tl">
                    <a:srgbClr val="000000">
                      <a:alpha val="43137"/>
                    </a:srgbClr>
                  </a:outerShdw>
                </a:effectLst>
              </a:rPr>
              <a:t>Zatorre</a:t>
            </a:r>
            <a:r>
              <a:rPr lang="en-CA" sz="1600" dirty="0">
                <a:effectLst>
                  <a:outerShdw blurRad="38100" dist="38100" dir="2700000" algn="tl">
                    <a:srgbClr val="000000">
                      <a:alpha val="43137"/>
                    </a:srgbClr>
                  </a:outerShdw>
                </a:effectLst>
              </a:rPr>
              <a:t>, R. J., Fields, R. D., &amp; Johansen-Berg, H. (2012). Plasticity in gray and white: </a:t>
            </a:r>
            <a:r>
              <a:rPr lang="en-CA" sz="1600" dirty="0" err="1">
                <a:effectLst>
                  <a:outerShdw blurRad="38100" dist="38100" dir="2700000" algn="tl">
                    <a:srgbClr val="000000">
                      <a:alpha val="43137"/>
                    </a:srgbClr>
                  </a:outerShdw>
                </a:effectLst>
              </a:rPr>
              <a:t>neuroimaging</a:t>
            </a:r>
            <a:r>
              <a:rPr lang="en-CA" sz="1600" dirty="0">
                <a:effectLst>
                  <a:outerShdw blurRad="38100" dist="38100" dir="2700000" algn="tl">
                    <a:srgbClr val="000000">
                      <a:alpha val="43137"/>
                    </a:srgbClr>
                  </a:outerShdw>
                </a:effectLst>
              </a:rPr>
              <a:t> changes in brain structure during learning. </a:t>
            </a:r>
            <a:r>
              <a:rPr lang="en-CA" sz="1600" i="1" dirty="0">
                <a:effectLst>
                  <a:outerShdw blurRad="38100" dist="38100" dir="2700000" algn="tl">
                    <a:srgbClr val="000000">
                      <a:alpha val="43137"/>
                    </a:srgbClr>
                  </a:outerShdw>
                </a:effectLst>
              </a:rPr>
              <a:t>Nature neuroscience</a:t>
            </a:r>
            <a:r>
              <a:rPr lang="en-CA" sz="1600" dirty="0">
                <a:effectLst>
                  <a:outerShdw blurRad="38100" dist="38100" dir="2700000" algn="tl">
                    <a:srgbClr val="000000">
                      <a:alpha val="43137"/>
                    </a:srgbClr>
                  </a:outerShdw>
                </a:effectLst>
              </a:rPr>
              <a:t>, </a:t>
            </a:r>
            <a:r>
              <a:rPr lang="en-CA" sz="1600" i="1" dirty="0">
                <a:effectLst>
                  <a:outerShdw blurRad="38100" dist="38100" dir="2700000" algn="tl">
                    <a:srgbClr val="000000">
                      <a:alpha val="43137"/>
                    </a:srgbClr>
                  </a:outerShdw>
                </a:effectLst>
              </a:rPr>
              <a:t>15</a:t>
            </a:r>
            <a:r>
              <a:rPr lang="en-CA" sz="1600" dirty="0">
                <a:effectLst>
                  <a:outerShdw blurRad="38100" dist="38100" dir="2700000" algn="tl">
                    <a:srgbClr val="000000">
                      <a:alpha val="43137"/>
                    </a:srgbClr>
                  </a:outerShdw>
                </a:effectLst>
              </a:rPr>
              <a:t>(4), 528-536.</a:t>
            </a:r>
          </a:p>
        </p:txBody>
      </p:sp>
      <p:grpSp>
        <p:nvGrpSpPr>
          <p:cNvPr id="4" name="Group 3"/>
          <p:cNvGrpSpPr/>
          <p:nvPr/>
        </p:nvGrpSpPr>
        <p:grpSpPr>
          <a:xfrm>
            <a:off x="215153" y="1225321"/>
            <a:ext cx="8606117" cy="4509527"/>
            <a:chOff x="1" y="1398214"/>
            <a:chExt cx="6822140" cy="3565672"/>
          </a:xfrm>
        </p:grpSpPr>
        <p:pic>
          <p:nvPicPr>
            <p:cNvPr id="117765" name="Picture 5"/>
            <p:cNvPicPr>
              <a:picLocks noChangeAspect="1" noChangeArrowheads="1"/>
            </p:cNvPicPr>
            <p:nvPr/>
          </p:nvPicPr>
          <p:blipFill rotWithShape="1">
            <a:blip r:embed="rId3" cstate="print"/>
            <a:srcRect l="1464" r="25020"/>
            <a:stretch/>
          </p:blipFill>
          <p:spPr bwMode="auto">
            <a:xfrm>
              <a:off x="1" y="1398214"/>
              <a:ext cx="6822140" cy="3565672"/>
            </a:xfrm>
            <a:prstGeom prst="rect">
              <a:avLst/>
            </a:prstGeom>
          </p:spPr>
        </p:pic>
        <p:pic>
          <p:nvPicPr>
            <p:cNvPr id="8" name="Picture 5"/>
            <p:cNvPicPr>
              <a:picLocks noChangeAspect="1" noChangeArrowheads="1"/>
            </p:cNvPicPr>
            <p:nvPr/>
          </p:nvPicPr>
          <p:blipFill rotWithShape="1">
            <a:blip r:embed="rId3" cstate="print"/>
            <a:srcRect l="34882" t="10244" r="23667" b="9541"/>
            <a:stretch/>
          </p:blipFill>
          <p:spPr bwMode="auto">
            <a:xfrm>
              <a:off x="2449700" y="1576058"/>
              <a:ext cx="4372441" cy="3251123"/>
            </a:xfrm>
            <a:prstGeom prst="rect">
              <a:avLst/>
            </a:prstGeom>
            <a:noFill/>
            <a:ln w="9525">
              <a:noFill/>
              <a:miter lim="800000"/>
              <a:headEnd/>
              <a:tailEnd/>
            </a:ln>
          </p:spPr>
        </p:pic>
        <p:sp>
          <p:nvSpPr>
            <p:cNvPr id="10" name="Rounded Rectangle 9"/>
            <p:cNvSpPr/>
            <p:nvPr/>
          </p:nvSpPr>
          <p:spPr bwMode="auto">
            <a:xfrm>
              <a:off x="3426539" y="1871143"/>
              <a:ext cx="3101854" cy="1510145"/>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CA">
                <a:solidFill>
                  <a:srgbClr val="FFFFFF"/>
                </a:solidFill>
              </a:endParaRPr>
            </a:p>
          </p:txBody>
        </p:sp>
      </p:grpSp>
    </p:spTree>
    <p:extLst>
      <p:ext uri="{BB962C8B-B14F-4D97-AF65-F5344CB8AC3E}">
        <p14:creationId xmlns:p14="http://schemas.microsoft.com/office/powerpoint/2010/main" val="92326958"/>
      </p:ext>
    </p:extLst>
  </p:cSld>
  <p:clrMapOvr>
    <a:masterClrMapping/>
  </p:clrMapOvr>
  <p:transition spd="med" advClick="0">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ecitron.ru/system/images/sources/988/big/marshmallow-test-kids?13679100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979967"/>
      </p:ext>
    </p:extLst>
  </p:cSld>
  <p:clrMapOvr>
    <a:masterClrMapping/>
  </p:clrMapOvr>
  <p:transition advClick="0">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ashy.s3.amazonaws.com/images%2Farticles%2Fdisplay%2FMarshmallow_test_9_images_in_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 y="1037230"/>
            <a:ext cx="9130620" cy="58207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Eat one now, or get two later!</a:t>
            </a:r>
            <a:endParaRPr lang="en-CA" dirty="0"/>
          </a:p>
        </p:txBody>
      </p:sp>
    </p:spTree>
    <p:extLst>
      <p:ext uri="{BB962C8B-B14F-4D97-AF65-F5344CB8AC3E}">
        <p14:creationId xmlns:p14="http://schemas.microsoft.com/office/powerpoint/2010/main" val="1760097517"/>
      </p:ext>
    </p:extLst>
  </p:cSld>
  <p:clrMapOvr>
    <a:masterClrMapping/>
  </p:clrMapOvr>
  <p:transition advClick="0">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The Marshmallow Test</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dirty="0" smtClean="0"/>
              <a:t>You have the option of eating </a:t>
            </a:r>
            <a:r>
              <a:rPr lang="en-US" dirty="0" smtClean="0">
                <a:solidFill>
                  <a:srgbClr val="F6DB3C"/>
                </a:solidFill>
              </a:rPr>
              <a:t>one</a:t>
            </a:r>
            <a:r>
              <a:rPr lang="en-US" dirty="0" smtClean="0"/>
              <a:t> tasty treat now, or receiving </a:t>
            </a:r>
            <a:r>
              <a:rPr lang="en-US" dirty="0" smtClean="0">
                <a:solidFill>
                  <a:srgbClr val="F6DB3C"/>
                </a:solidFill>
              </a:rPr>
              <a:t>two</a:t>
            </a:r>
            <a:r>
              <a:rPr lang="en-US" dirty="0" smtClean="0"/>
              <a:t> tasty treats later. You would probably:</a:t>
            </a:r>
          </a:p>
          <a:p>
            <a:pPr>
              <a:buFont typeface="Wingdings" pitchFamily="2" charset="2"/>
              <a:buNone/>
              <a:defRPr/>
            </a:pPr>
            <a:r>
              <a:rPr lang="en-US" dirty="0" smtClean="0">
                <a:solidFill>
                  <a:srgbClr val="F6DB3C"/>
                </a:solidFill>
              </a:rPr>
              <a:t>A: </a:t>
            </a:r>
            <a:r>
              <a:rPr lang="en-US" dirty="0" smtClean="0"/>
              <a:t>Take the treat right now!</a:t>
            </a:r>
          </a:p>
          <a:p>
            <a:pPr>
              <a:buFont typeface="Wingdings" pitchFamily="2" charset="2"/>
              <a:buNone/>
              <a:defRPr/>
            </a:pPr>
            <a:r>
              <a:rPr lang="en-US" dirty="0" smtClean="0">
                <a:solidFill>
                  <a:srgbClr val="F6DB3C"/>
                </a:solidFill>
              </a:rPr>
              <a:t>B: </a:t>
            </a:r>
            <a:r>
              <a:rPr lang="en-US" dirty="0" smtClean="0"/>
              <a:t>Think about it a bit and then take the treat</a:t>
            </a:r>
          </a:p>
          <a:p>
            <a:pPr>
              <a:buFont typeface="Wingdings" pitchFamily="2" charset="2"/>
              <a:buNone/>
              <a:defRPr/>
            </a:pPr>
            <a:r>
              <a:rPr lang="en-US" dirty="0" smtClean="0">
                <a:solidFill>
                  <a:srgbClr val="F6DB3C"/>
                </a:solidFill>
              </a:rPr>
              <a:t>C: </a:t>
            </a:r>
            <a:r>
              <a:rPr lang="en-US" dirty="0" smtClean="0"/>
              <a:t>Think about it a bit and then wait for the two treats</a:t>
            </a:r>
          </a:p>
          <a:p>
            <a:pPr>
              <a:buFont typeface="Wingdings" pitchFamily="2" charset="2"/>
              <a:buNone/>
              <a:defRPr/>
            </a:pPr>
            <a:r>
              <a:rPr lang="en-US" dirty="0" smtClean="0">
                <a:solidFill>
                  <a:srgbClr val="F6DB3C"/>
                </a:solidFill>
              </a:rPr>
              <a:t>D: </a:t>
            </a:r>
            <a:r>
              <a:rPr lang="en-US" dirty="0" smtClean="0"/>
              <a:t>Definitely wait for the two treats</a:t>
            </a:r>
          </a:p>
          <a:p>
            <a:pPr>
              <a:buFont typeface="Wingdings" pitchFamily="2" charset="2"/>
              <a:buNone/>
              <a:defRPr/>
            </a:pPr>
            <a:endParaRPr lang="en-US" sz="3600" dirty="0" smtClean="0"/>
          </a:p>
          <a:p>
            <a:pPr>
              <a:buFont typeface="Wingdings" pitchFamily="2" charset="2"/>
              <a:buNone/>
              <a:defRPr/>
            </a:pPr>
            <a:endParaRPr lang="en-US" sz="2400" dirty="0"/>
          </a:p>
        </p:txBody>
      </p:sp>
    </p:spTree>
    <p:extLst>
      <p:ext uri="{BB962C8B-B14F-4D97-AF65-F5344CB8AC3E}">
        <p14:creationId xmlns:p14="http://schemas.microsoft.com/office/powerpoint/2010/main" val="639471608"/>
      </p:ext>
    </p:extLst>
  </p:cSld>
  <p:clrMapOvr>
    <a:masterClrMapping/>
  </p:clrMapOvr>
  <p:transition advClick="0">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Self-Regulation</a:t>
            </a:r>
            <a:endParaRPr lang="en-CA" dirty="0"/>
          </a:p>
        </p:txBody>
      </p:sp>
      <p:sp>
        <p:nvSpPr>
          <p:cNvPr id="3" name="Content Placeholder 2"/>
          <p:cNvSpPr>
            <a:spLocks noGrp="1"/>
          </p:cNvSpPr>
          <p:nvPr>
            <p:ph idx="1"/>
          </p:nvPr>
        </p:nvSpPr>
        <p:spPr/>
        <p:txBody>
          <a:bodyPr/>
          <a:lstStyle/>
          <a:p>
            <a:pPr marL="0" indent="0" algn="ctr">
              <a:buNone/>
            </a:pPr>
            <a:r>
              <a:rPr lang="en-US" dirty="0" smtClean="0"/>
              <a:t>Children who waited for the two treats possess a greater amount of </a:t>
            </a:r>
            <a:r>
              <a:rPr lang="en-US" dirty="0" smtClean="0">
                <a:solidFill>
                  <a:srgbClr val="F6DB3C"/>
                </a:solidFill>
              </a:rPr>
              <a:t>self-regulation</a:t>
            </a:r>
          </a:p>
          <a:p>
            <a:pPr marL="0" indent="0" algn="ctr">
              <a:buNone/>
            </a:pPr>
            <a:endParaRPr lang="en-US" dirty="0"/>
          </a:p>
          <a:p>
            <a:pPr marL="0" indent="0" algn="ctr">
              <a:buNone/>
            </a:pPr>
            <a:r>
              <a:rPr lang="en-US" dirty="0" smtClean="0"/>
              <a:t>What do you think self-regulation looks like in a classroom?</a:t>
            </a:r>
          </a:p>
          <a:p>
            <a:pPr marL="0" indent="0" algn="ctr">
              <a:buNone/>
            </a:pPr>
            <a:endParaRPr lang="en-US" dirty="0"/>
          </a:p>
          <a:p>
            <a:pPr marL="0" indent="0" algn="ctr">
              <a:buNone/>
            </a:pPr>
            <a:r>
              <a:rPr lang="en-US" dirty="0" smtClean="0">
                <a:solidFill>
                  <a:srgbClr val="F6DB3C"/>
                </a:solidFill>
              </a:rPr>
              <a:t>Write down your ideas on a whiteboard</a:t>
            </a:r>
            <a:endParaRPr lang="en-CA" dirty="0">
              <a:solidFill>
                <a:srgbClr val="F6DB3C"/>
              </a:solidFill>
            </a:endParaRPr>
          </a:p>
        </p:txBody>
      </p:sp>
    </p:spTree>
    <p:extLst>
      <p:ext uri="{BB962C8B-B14F-4D97-AF65-F5344CB8AC3E}">
        <p14:creationId xmlns:p14="http://schemas.microsoft.com/office/powerpoint/2010/main" val="2771028459"/>
      </p:ext>
    </p:extLst>
  </p:cSld>
  <p:clrMapOvr>
    <a:masterClrMapping/>
  </p:clrMapOvr>
  <p:transition advClick="0">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Self-Regulation</a:t>
            </a:r>
            <a:endParaRPr lang="en-CA" dirty="0"/>
          </a:p>
        </p:txBody>
      </p:sp>
      <p:sp>
        <p:nvSpPr>
          <p:cNvPr id="3" name="Content Placeholder 2"/>
          <p:cNvSpPr>
            <a:spLocks noGrp="1"/>
          </p:cNvSpPr>
          <p:nvPr>
            <p:ph idx="1"/>
          </p:nvPr>
        </p:nvSpPr>
        <p:spPr/>
        <p:txBody>
          <a:bodyPr/>
          <a:lstStyle/>
          <a:p>
            <a:pPr marL="0" indent="0">
              <a:buNone/>
            </a:pPr>
            <a:r>
              <a:rPr lang="en-US" dirty="0" smtClean="0">
                <a:solidFill>
                  <a:srgbClr val="F6DB3C"/>
                </a:solidFill>
              </a:rPr>
              <a:t>Self-regulation </a:t>
            </a:r>
            <a:r>
              <a:rPr lang="en-US" dirty="0" smtClean="0"/>
              <a:t>means your ability to:</a:t>
            </a:r>
          </a:p>
          <a:p>
            <a:r>
              <a:rPr lang="en-US" dirty="0" smtClean="0"/>
              <a:t>set goals for yourself</a:t>
            </a:r>
          </a:p>
          <a:p>
            <a:r>
              <a:rPr lang="en-US" dirty="0" smtClean="0"/>
              <a:t>choose </a:t>
            </a:r>
            <a:r>
              <a:rPr lang="en-US" dirty="0" err="1" smtClean="0"/>
              <a:t>behaviours</a:t>
            </a:r>
            <a:r>
              <a:rPr lang="en-US" dirty="0" smtClean="0"/>
              <a:t> that help you achieve your goals</a:t>
            </a:r>
          </a:p>
          <a:p>
            <a:r>
              <a:rPr lang="en-US" dirty="0" smtClean="0"/>
              <a:t>resist </a:t>
            </a:r>
            <a:r>
              <a:rPr lang="en-US" dirty="0" err="1" smtClean="0"/>
              <a:t>behaviours</a:t>
            </a:r>
            <a:r>
              <a:rPr lang="en-US" dirty="0" smtClean="0"/>
              <a:t> that hinder your goals</a:t>
            </a:r>
          </a:p>
          <a:p>
            <a:endParaRPr lang="en-US" dirty="0"/>
          </a:p>
          <a:p>
            <a:pPr marL="0" indent="0" algn="ctr">
              <a:buNone/>
            </a:pPr>
            <a:r>
              <a:rPr lang="en-US" dirty="0" smtClean="0">
                <a:solidFill>
                  <a:srgbClr val="F6DB3C"/>
                </a:solidFill>
              </a:rPr>
              <a:t>Self-regulation </a:t>
            </a:r>
            <a:r>
              <a:rPr lang="en-US" dirty="0" smtClean="0"/>
              <a:t>can be practiced and improved!</a:t>
            </a:r>
          </a:p>
          <a:p>
            <a:pPr marL="0" indent="0">
              <a:buNone/>
            </a:pPr>
            <a:endParaRPr lang="en-US" dirty="0" smtClean="0"/>
          </a:p>
          <a:p>
            <a:pPr marL="0" indent="0">
              <a:buNone/>
            </a:pPr>
            <a:endParaRPr lang="en-CA" dirty="0"/>
          </a:p>
        </p:txBody>
      </p:sp>
    </p:spTree>
    <p:extLst>
      <p:ext uri="{BB962C8B-B14F-4D97-AF65-F5344CB8AC3E}">
        <p14:creationId xmlns:p14="http://schemas.microsoft.com/office/powerpoint/2010/main" val="1073793979"/>
      </p:ext>
    </p:extLst>
  </p:cSld>
  <p:clrMapOvr>
    <a:masterClrMapping/>
  </p:clrMapOvr>
  <p:transition advClick="0">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973683916"/>
      </p:ext>
    </p:extLst>
  </p:cSld>
  <p:clrMapOvr>
    <a:masterClrMapping/>
  </p:clrMapOvr>
  <p:transition advClick="0">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7200" dirty="0" smtClean="0"/>
              <a:t>Diversity in Thinking</a:t>
            </a:r>
            <a:endParaRPr lang="en-CA" sz="72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3466873340"/>
      </p:ext>
    </p:extLst>
  </p:cSld>
  <p:clrMapOvr>
    <a:masterClrMapping/>
  </p:clrMapOvr>
  <p:transition advClick="0">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olvay Conference, probably the most intelligent picture ever taken, 1927 (1)"/>
          <p:cNvPicPr>
            <a:picLocks noChangeAspect="1" noChangeArrowheads="1"/>
          </p:cNvPicPr>
          <p:nvPr/>
        </p:nvPicPr>
        <p:blipFill rotWithShape="1">
          <a:blip r:embed="rId2">
            <a:extLst>
              <a:ext uri="{28A0092B-C50C-407E-A947-70E740481C1C}">
                <a14:useLocalDpi xmlns:a14="http://schemas.microsoft.com/office/drawing/2010/main" val="0"/>
              </a:ext>
            </a:extLst>
          </a:blip>
          <a:srcRect l="3135" r="5224" b="5220"/>
          <a:stretch/>
        </p:blipFill>
        <p:spPr bwMode="auto">
          <a:xfrm>
            <a:off x="-7250" y="9647"/>
            <a:ext cx="9151250" cy="6848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7938"/>
            <a:ext cx="9144000" cy="1143000"/>
          </a:xfrm>
          <a:solidFill>
            <a:srgbClr val="000000">
              <a:alpha val="52157"/>
            </a:srgbClr>
          </a:solidFill>
        </p:spPr>
        <p:txBody>
          <a:bodyPr/>
          <a:lstStyle/>
          <a:p>
            <a:r>
              <a:rPr lang="en-US" dirty="0" smtClean="0"/>
              <a:t>The Physics Community in 1927</a:t>
            </a:r>
            <a:endParaRPr lang="en-CA" dirty="0"/>
          </a:p>
        </p:txBody>
      </p:sp>
      <p:sp>
        <p:nvSpPr>
          <p:cNvPr id="20" name="Title 1"/>
          <p:cNvSpPr txBox="1">
            <a:spLocks/>
          </p:cNvSpPr>
          <p:nvPr/>
        </p:nvSpPr>
        <p:spPr bwMode="auto">
          <a:xfrm>
            <a:off x="-7250" y="5715112"/>
            <a:ext cx="9144000" cy="1143000"/>
          </a:xfrm>
          <a:prstGeom prst="rect">
            <a:avLst/>
          </a:prstGeom>
          <a:solidFill>
            <a:srgbClr val="000000">
              <a:alpha val="61961"/>
            </a:srgb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3600" kern="0" dirty="0" smtClean="0"/>
              <a:t>Describe the “kinds of people” </a:t>
            </a:r>
          </a:p>
          <a:p>
            <a:r>
              <a:rPr lang="en-US" sz="3600" kern="0" dirty="0" smtClean="0"/>
              <a:t>who do physics</a:t>
            </a:r>
            <a:endParaRPr lang="en-CA" sz="3600" kern="0" dirty="0"/>
          </a:p>
        </p:txBody>
      </p:sp>
    </p:spTree>
    <p:extLst>
      <p:ext uri="{BB962C8B-B14F-4D97-AF65-F5344CB8AC3E}">
        <p14:creationId xmlns:p14="http://schemas.microsoft.com/office/powerpoint/2010/main" val="2375029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olvay Conference, probably the most intelligent picture ever taken, 1927 (1)"/>
          <p:cNvPicPr>
            <a:picLocks noChangeAspect="1" noChangeArrowheads="1"/>
          </p:cNvPicPr>
          <p:nvPr/>
        </p:nvPicPr>
        <p:blipFill rotWithShape="1">
          <a:blip r:embed="rId2">
            <a:extLst>
              <a:ext uri="{28A0092B-C50C-407E-A947-70E740481C1C}">
                <a14:useLocalDpi xmlns:a14="http://schemas.microsoft.com/office/drawing/2010/main" val="0"/>
              </a:ext>
            </a:extLst>
          </a:blip>
          <a:srcRect l="3135" r="5224"/>
          <a:stretch/>
        </p:blipFill>
        <p:spPr bwMode="auto">
          <a:xfrm>
            <a:off x="-7250" y="9646"/>
            <a:ext cx="9151250" cy="7225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7938"/>
            <a:ext cx="9144000" cy="1143000"/>
          </a:xfrm>
          <a:solidFill>
            <a:srgbClr val="000000">
              <a:alpha val="52157"/>
            </a:srgbClr>
          </a:solidFill>
        </p:spPr>
        <p:txBody>
          <a:bodyPr/>
          <a:lstStyle/>
          <a:p>
            <a:r>
              <a:rPr lang="en-US" dirty="0" smtClean="0"/>
              <a:t>The Physics Community in 1927</a:t>
            </a:r>
            <a:endParaRPr lang="en-CA" dirty="0"/>
          </a:p>
        </p:txBody>
      </p:sp>
      <p:grpSp>
        <p:nvGrpSpPr>
          <p:cNvPr id="7" name="Group 6"/>
          <p:cNvGrpSpPr/>
          <p:nvPr/>
        </p:nvGrpSpPr>
        <p:grpSpPr>
          <a:xfrm>
            <a:off x="834788" y="2018601"/>
            <a:ext cx="8309212" cy="2443037"/>
            <a:chOff x="834788" y="2018601"/>
            <a:chExt cx="8309212" cy="2443037"/>
          </a:xfrm>
        </p:grpSpPr>
        <p:grpSp>
          <p:nvGrpSpPr>
            <p:cNvPr id="6" name="Group 5"/>
            <p:cNvGrpSpPr/>
            <p:nvPr/>
          </p:nvGrpSpPr>
          <p:grpSpPr>
            <a:xfrm>
              <a:off x="7656394" y="2852378"/>
              <a:ext cx="1487606" cy="1378428"/>
              <a:chOff x="7656394" y="2852378"/>
              <a:chExt cx="1487606" cy="1378428"/>
            </a:xfrm>
          </p:grpSpPr>
          <p:sp>
            <p:nvSpPr>
              <p:cNvPr id="4" name="Oval 3"/>
              <p:cNvSpPr/>
              <p:nvPr/>
            </p:nvSpPr>
            <p:spPr bwMode="auto">
              <a:xfrm>
                <a:off x="8065827" y="3275463"/>
                <a:ext cx="709683" cy="9553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solidFill>
                    <a:srgbClr val="FFFFFF"/>
                  </a:solidFill>
                  <a:latin typeface="Garamond"/>
                </a:endParaRPr>
              </a:p>
            </p:txBody>
          </p:sp>
          <p:sp>
            <p:nvSpPr>
              <p:cNvPr id="5" name="TextBox 4"/>
              <p:cNvSpPr txBox="1"/>
              <p:nvPr/>
            </p:nvSpPr>
            <p:spPr>
              <a:xfrm>
                <a:off x="7656394" y="2852378"/>
                <a:ext cx="1487606" cy="461665"/>
              </a:xfrm>
              <a:prstGeom prst="rect">
                <a:avLst/>
              </a:prstGeom>
              <a:solidFill>
                <a:srgbClr val="000000">
                  <a:alpha val="60000"/>
                </a:srgbClr>
              </a:solidFill>
            </p:spPr>
            <p:txBody>
              <a:bodyPr wrap="square" rtlCol="0">
                <a:spAutoFit/>
              </a:bodyPr>
              <a:lstStyle/>
              <a:p>
                <a:pPr algn="ctr" eaLnBrk="0" hangingPunct="0"/>
                <a:r>
                  <a:rPr lang="en-US"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Bohr</a:t>
                </a:r>
                <a:endParaRPr lang="en-CA"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8" name="Group 7"/>
            <p:cNvGrpSpPr/>
            <p:nvPr/>
          </p:nvGrpSpPr>
          <p:grpSpPr>
            <a:xfrm>
              <a:off x="1912961" y="2988771"/>
              <a:ext cx="1487606" cy="1378428"/>
              <a:chOff x="7656394" y="2852378"/>
              <a:chExt cx="1487606" cy="1378428"/>
            </a:xfrm>
          </p:grpSpPr>
          <p:sp>
            <p:nvSpPr>
              <p:cNvPr id="9" name="Oval 8"/>
              <p:cNvSpPr/>
              <p:nvPr/>
            </p:nvSpPr>
            <p:spPr bwMode="auto">
              <a:xfrm>
                <a:off x="8065827" y="3275463"/>
                <a:ext cx="709683" cy="9553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solidFill>
                    <a:srgbClr val="FFFFFF"/>
                  </a:solidFill>
                  <a:latin typeface="Garamond"/>
                </a:endParaRPr>
              </a:p>
            </p:txBody>
          </p:sp>
          <p:sp>
            <p:nvSpPr>
              <p:cNvPr id="10" name="TextBox 9"/>
              <p:cNvSpPr txBox="1"/>
              <p:nvPr/>
            </p:nvSpPr>
            <p:spPr>
              <a:xfrm>
                <a:off x="7656394" y="2852378"/>
                <a:ext cx="1487606" cy="461665"/>
              </a:xfrm>
              <a:prstGeom prst="rect">
                <a:avLst/>
              </a:prstGeom>
              <a:solidFill>
                <a:srgbClr val="000000">
                  <a:alpha val="60000"/>
                </a:srgbClr>
              </a:solidFill>
            </p:spPr>
            <p:txBody>
              <a:bodyPr wrap="square" rtlCol="0">
                <a:spAutoFit/>
              </a:bodyPr>
              <a:lstStyle/>
              <a:p>
                <a:pPr algn="ctr" eaLnBrk="0" hangingPunct="0"/>
                <a:r>
                  <a:rPr lang="en-US"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Curie</a:t>
                </a:r>
                <a:endParaRPr lang="en-CA"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1" name="Group 10"/>
            <p:cNvGrpSpPr/>
            <p:nvPr/>
          </p:nvGrpSpPr>
          <p:grpSpPr>
            <a:xfrm>
              <a:off x="4358185" y="3083210"/>
              <a:ext cx="1487606" cy="1337484"/>
              <a:chOff x="7656394" y="2852378"/>
              <a:chExt cx="1487606" cy="1337484"/>
            </a:xfrm>
          </p:grpSpPr>
          <p:sp>
            <p:nvSpPr>
              <p:cNvPr id="12" name="Oval 11"/>
              <p:cNvSpPr/>
              <p:nvPr/>
            </p:nvSpPr>
            <p:spPr bwMode="auto">
              <a:xfrm>
                <a:off x="8065827" y="3234519"/>
                <a:ext cx="709683" cy="9553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solidFill>
                    <a:srgbClr val="FFFFFF"/>
                  </a:solidFill>
                  <a:latin typeface="Garamond"/>
                </a:endParaRPr>
              </a:p>
            </p:txBody>
          </p:sp>
          <p:sp>
            <p:nvSpPr>
              <p:cNvPr id="13" name="TextBox 12"/>
              <p:cNvSpPr txBox="1"/>
              <p:nvPr/>
            </p:nvSpPr>
            <p:spPr>
              <a:xfrm>
                <a:off x="7656394" y="2852378"/>
                <a:ext cx="1487606" cy="461665"/>
              </a:xfrm>
              <a:prstGeom prst="rect">
                <a:avLst/>
              </a:prstGeom>
              <a:solidFill>
                <a:srgbClr val="000000">
                  <a:alpha val="60000"/>
                </a:srgbClr>
              </a:solidFill>
            </p:spPr>
            <p:txBody>
              <a:bodyPr wrap="square" rtlCol="0">
                <a:spAutoFit/>
              </a:bodyPr>
              <a:lstStyle/>
              <a:p>
                <a:pPr algn="ctr" eaLnBrk="0" hangingPunct="0"/>
                <a:r>
                  <a:rPr lang="en-US"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Einstein</a:t>
                </a:r>
                <a:endParaRPr lang="en-CA"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4" name="Group 13"/>
            <p:cNvGrpSpPr/>
            <p:nvPr/>
          </p:nvGrpSpPr>
          <p:grpSpPr>
            <a:xfrm>
              <a:off x="6414448" y="2018601"/>
              <a:ext cx="1985749" cy="1378428"/>
              <a:chOff x="7410733" y="2852378"/>
              <a:chExt cx="1985749" cy="1378428"/>
            </a:xfrm>
          </p:grpSpPr>
          <p:sp>
            <p:nvSpPr>
              <p:cNvPr id="15" name="Oval 14"/>
              <p:cNvSpPr/>
              <p:nvPr/>
            </p:nvSpPr>
            <p:spPr bwMode="auto">
              <a:xfrm>
                <a:off x="8065827" y="3275463"/>
                <a:ext cx="709683" cy="9553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solidFill>
                    <a:srgbClr val="FFFFFF"/>
                  </a:solidFill>
                  <a:latin typeface="Garamond"/>
                </a:endParaRPr>
              </a:p>
            </p:txBody>
          </p:sp>
          <p:sp>
            <p:nvSpPr>
              <p:cNvPr id="16" name="TextBox 15"/>
              <p:cNvSpPr txBox="1"/>
              <p:nvPr/>
            </p:nvSpPr>
            <p:spPr>
              <a:xfrm>
                <a:off x="7410733" y="2852378"/>
                <a:ext cx="1985749" cy="461665"/>
              </a:xfrm>
              <a:prstGeom prst="rect">
                <a:avLst/>
              </a:prstGeom>
              <a:solidFill>
                <a:srgbClr val="000000">
                  <a:alpha val="60000"/>
                </a:srgbClr>
              </a:solidFill>
            </p:spPr>
            <p:txBody>
              <a:bodyPr wrap="square" rtlCol="0">
                <a:spAutoFit/>
              </a:bodyPr>
              <a:lstStyle/>
              <a:p>
                <a:pPr algn="ctr" eaLnBrk="0" hangingPunct="0"/>
                <a:r>
                  <a:rPr lang="en-US"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Heisenberg</a:t>
                </a:r>
                <a:endParaRPr lang="en-CA"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7" name="Group 16"/>
            <p:cNvGrpSpPr/>
            <p:nvPr/>
          </p:nvGrpSpPr>
          <p:grpSpPr>
            <a:xfrm>
              <a:off x="834788" y="3083210"/>
              <a:ext cx="1487606" cy="1378428"/>
              <a:chOff x="7656394" y="2852378"/>
              <a:chExt cx="1487606" cy="1378428"/>
            </a:xfrm>
          </p:grpSpPr>
          <p:sp>
            <p:nvSpPr>
              <p:cNvPr id="18" name="Oval 17"/>
              <p:cNvSpPr/>
              <p:nvPr/>
            </p:nvSpPr>
            <p:spPr bwMode="auto">
              <a:xfrm>
                <a:off x="8065827" y="3275463"/>
                <a:ext cx="709683" cy="95534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solidFill>
                    <a:srgbClr val="FFFFFF"/>
                  </a:solidFill>
                  <a:latin typeface="Garamond"/>
                </a:endParaRPr>
              </a:p>
            </p:txBody>
          </p:sp>
          <p:sp>
            <p:nvSpPr>
              <p:cNvPr id="19" name="TextBox 18"/>
              <p:cNvSpPr txBox="1"/>
              <p:nvPr/>
            </p:nvSpPr>
            <p:spPr>
              <a:xfrm>
                <a:off x="7656394" y="2852378"/>
                <a:ext cx="1487606" cy="461665"/>
              </a:xfrm>
              <a:prstGeom prst="rect">
                <a:avLst/>
              </a:prstGeom>
              <a:solidFill>
                <a:srgbClr val="000000">
                  <a:alpha val="60000"/>
                </a:srgbClr>
              </a:solidFill>
            </p:spPr>
            <p:txBody>
              <a:bodyPr wrap="square" rtlCol="0">
                <a:spAutoFit/>
              </a:bodyPr>
              <a:lstStyle/>
              <a:p>
                <a:pPr algn="ctr" eaLnBrk="0" hangingPunct="0"/>
                <a:r>
                  <a:rPr lang="en-US"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Plank</a:t>
                </a:r>
                <a:endParaRPr lang="en-CA" sz="2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683519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477"/>
            <a:ext cx="9143999" cy="61095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CA" sz="6000" dirty="0" smtClean="0"/>
              <a:t>Diversity is Important</a:t>
            </a:r>
            <a:endParaRPr lang="en-CA" sz="6000" dirty="0"/>
          </a:p>
        </p:txBody>
      </p:sp>
      <p:sp>
        <p:nvSpPr>
          <p:cNvPr id="3" name="Content Placeholder 2"/>
          <p:cNvSpPr>
            <a:spLocks noGrp="1"/>
          </p:cNvSpPr>
          <p:nvPr>
            <p:ph idx="1"/>
          </p:nvPr>
        </p:nvSpPr>
        <p:spPr>
          <a:xfrm>
            <a:off x="457200" y="1340768"/>
            <a:ext cx="8229600" cy="5393407"/>
          </a:xfrm>
          <a:solidFill>
            <a:srgbClr val="000000">
              <a:alpha val="69804"/>
            </a:srgbClr>
          </a:solidFill>
        </p:spPr>
        <p:txBody>
          <a:bodyPr/>
          <a:lstStyle/>
          <a:p>
            <a:pPr marL="0" indent="0" algn="ctr">
              <a:spcBef>
                <a:spcPts val="0"/>
              </a:spcBef>
              <a:buNone/>
            </a:pPr>
            <a:r>
              <a:rPr lang="en-CA" dirty="0" smtClean="0"/>
              <a:t>To find solutions to our world’s problems, we need </a:t>
            </a:r>
          </a:p>
          <a:p>
            <a:pPr marL="0" indent="0" algn="ctr">
              <a:spcBef>
                <a:spcPts val="0"/>
              </a:spcBef>
              <a:buNone/>
            </a:pPr>
            <a:r>
              <a:rPr lang="en-CA" dirty="0" smtClean="0">
                <a:solidFill>
                  <a:srgbClr val="F6DB3C"/>
                </a:solidFill>
              </a:rPr>
              <a:t>diversity of thinking</a:t>
            </a:r>
            <a:r>
              <a:rPr lang="en-CA" dirty="0" smtClean="0"/>
              <a:t>:</a:t>
            </a:r>
          </a:p>
          <a:p>
            <a:pPr algn="ctr"/>
            <a:r>
              <a:rPr lang="en-CA" dirty="0" smtClean="0"/>
              <a:t>Different </a:t>
            </a:r>
            <a:r>
              <a:rPr lang="en-CA" dirty="0" smtClean="0">
                <a:solidFill>
                  <a:srgbClr val="FFFF00"/>
                </a:solidFill>
              </a:rPr>
              <a:t>life experiences</a:t>
            </a:r>
          </a:p>
          <a:p>
            <a:pPr algn="ctr"/>
            <a:r>
              <a:rPr lang="en-CA" dirty="0" smtClean="0"/>
              <a:t>Different </a:t>
            </a:r>
            <a:r>
              <a:rPr lang="en-CA" dirty="0" smtClean="0">
                <a:solidFill>
                  <a:srgbClr val="00B0F0"/>
                </a:solidFill>
              </a:rPr>
              <a:t>priorities and goals</a:t>
            </a:r>
          </a:p>
          <a:p>
            <a:pPr marL="0" indent="0" algn="ctr">
              <a:buNone/>
            </a:pPr>
            <a:r>
              <a:rPr lang="en-CA" sz="6000" dirty="0" smtClean="0"/>
              <a:t>= Different </a:t>
            </a:r>
            <a:r>
              <a:rPr lang="en-CA" sz="6000" dirty="0" smtClean="0">
                <a:solidFill>
                  <a:srgbClr val="92D050"/>
                </a:solidFill>
              </a:rPr>
              <a:t>thinking</a:t>
            </a:r>
            <a:endParaRPr lang="en-CA" sz="6000" dirty="0">
              <a:solidFill>
                <a:srgbClr val="92D050"/>
              </a:solidFill>
            </a:endParaRPr>
          </a:p>
        </p:txBody>
      </p:sp>
    </p:spTree>
    <p:extLst>
      <p:ext uri="{BB962C8B-B14F-4D97-AF65-F5344CB8AC3E}">
        <p14:creationId xmlns:p14="http://schemas.microsoft.com/office/powerpoint/2010/main" val="19639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3" cstate="print"/>
          <a:srcRect l="1464"/>
          <a:stretch>
            <a:fillRect/>
          </a:stretch>
        </p:blipFill>
        <p:spPr bwMode="auto">
          <a:xfrm>
            <a:off x="1" y="1398214"/>
            <a:ext cx="9144000" cy="3565672"/>
          </a:xfrm>
          <a:prstGeom prst="rect">
            <a:avLst/>
          </a:prstGeom>
        </p:spPr>
      </p:pic>
      <p:pic>
        <p:nvPicPr>
          <p:cNvPr id="8" name="Picture 5"/>
          <p:cNvPicPr>
            <a:picLocks noChangeAspect="1" noChangeArrowheads="1"/>
          </p:cNvPicPr>
          <p:nvPr/>
        </p:nvPicPr>
        <p:blipFill>
          <a:blip r:embed="rId3" cstate="print"/>
          <a:srcRect l="34882" t="10244" r="1655" b="9542"/>
          <a:stretch>
            <a:fillRect/>
          </a:stretch>
        </p:blipFill>
        <p:spPr bwMode="auto">
          <a:xfrm>
            <a:off x="2449700" y="1576058"/>
            <a:ext cx="6694299" cy="3251123"/>
          </a:xfrm>
          <a:prstGeom prst="rect">
            <a:avLst/>
          </a:prstGeom>
          <a:noFill/>
          <a:ln w="9525">
            <a:noFill/>
            <a:miter lim="800000"/>
            <a:headEnd/>
            <a:tailEnd/>
          </a:ln>
        </p:spPr>
      </p:pic>
      <p:sp>
        <p:nvSpPr>
          <p:cNvPr id="2" name="Title 1"/>
          <p:cNvSpPr>
            <a:spLocks noGrp="1"/>
          </p:cNvSpPr>
          <p:nvPr>
            <p:ph type="title"/>
          </p:nvPr>
        </p:nvSpPr>
        <p:spPr>
          <a:xfrm>
            <a:off x="0" y="-2588"/>
            <a:ext cx="9144000" cy="1143000"/>
          </a:xfrm>
          <a:solidFill>
            <a:srgbClr val="000000"/>
          </a:solidFill>
        </p:spPr>
        <p:txBody>
          <a:bodyPr/>
          <a:lstStyle/>
          <a:p>
            <a:r>
              <a:rPr lang="en-US" sz="4800" dirty="0"/>
              <a:t>Grey Matter </a:t>
            </a:r>
            <a:r>
              <a:rPr lang="en-US" sz="4800" dirty="0" smtClean="0"/>
              <a:t>Shrinks Without!</a:t>
            </a:r>
            <a:endParaRPr lang="en-CA" sz="4800" dirty="0"/>
          </a:p>
        </p:txBody>
      </p:sp>
      <p:sp>
        <p:nvSpPr>
          <p:cNvPr id="3" name="Content Placeholder 2"/>
          <p:cNvSpPr>
            <a:spLocks noGrp="1"/>
          </p:cNvSpPr>
          <p:nvPr>
            <p:ph idx="1"/>
          </p:nvPr>
        </p:nvSpPr>
        <p:spPr>
          <a:xfrm>
            <a:off x="0" y="5990964"/>
            <a:ext cx="9143999" cy="867036"/>
          </a:xfrm>
          <a:solidFill>
            <a:srgbClr val="000000"/>
          </a:solidFill>
        </p:spPr>
        <p:txBody>
          <a:bodyPr/>
          <a:lstStyle/>
          <a:p>
            <a:pPr marL="0" indent="0" algn="ctr">
              <a:buNone/>
            </a:pPr>
            <a:r>
              <a:rPr lang="en-CA" sz="1600" dirty="0" err="1">
                <a:effectLst>
                  <a:outerShdw blurRad="38100" dist="38100" dir="2700000" algn="tl">
                    <a:srgbClr val="000000">
                      <a:alpha val="43137"/>
                    </a:srgbClr>
                  </a:outerShdw>
                </a:effectLst>
              </a:rPr>
              <a:t>Zatorre</a:t>
            </a:r>
            <a:r>
              <a:rPr lang="en-CA" sz="1600" dirty="0">
                <a:effectLst>
                  <a:outerShdw blurRad="38100" dist="38100" dir="2700000" algn="tl">
                    <a:srgbClr val="000000">
                      <a:alpha val="43137"/>
                    </a:srgbClr>
                  </a:outerShdw>
                </a:effectLst>
              </a:rPr>
              <a:t>, R. J., Fields, R. D., &amp; Johansen-Berg, H. (2012). Plasticity in gray and white: </a:t>
            </a:r>
            <a:r>
              <a:rPr lang="en-CA" sz="1600" dirty="0" err="1">
                <a:effectLst>
                  <a:outerShdw blurRad="38100" dist="38100" dir="2700000" algn="tl">
                    <a:srgbClr val="000000">
                      <a:alpha val="43137"/>
                    </a:srgbClr>
                  </a:outerShdw>
                </a:effectLst>
              </a:rPr>
              <a:t>neuroimaging</a:t>
            </a:r>
            <a:r>
              <a:rPr lang="en-CA" sz="1600" dirty="0">
                <a:effectLst>
                  <a:outerShdw blurRad="38100" dist="38100" dir="2700000" algn="tl">
                    <a:srgbClr val="000000">
                      <a:alpha val="43137"/>
                    </a:srgbClr>
                  </a:outerShdw>
                </a:effectLst>
              </a:rPr>
              <a:t> changes in brain structure during learning. </a:t>
            </a:r>
            <a:r>
              <a:rPr lang="en-CA" sz="1600" i="1" dirty="0">
                <a:effectLst>
                  <a:outerShdw blurRad="38100" dist="38100" dir="2700000" algn="tl">
                    <a:srgbClr val="000000">
                      <a:alpha val="43137"/>
                    </a:srgbClr>
                  </a:outerShdw>
                </a:effectLst>
              </a:rPr>
              <a:t>Nature neuroscience</a:t>
            </a:r>
            <a:r>
              <a:rPr lang="en-CA" sz="1600" dirty="0">
                <a:effectLst>
                  <a:outerShdw blurRad="38100" dist="38100" dir="2700000" algn="tl">
                    <a:srgbClr val="000000">
                      <a:alpha val="43137"/>
                    </a:srgbClr>
                  </a:outerShdw>
                </a:effectLst>
              </a:rPr>
              <a:t>, </a:t>
            </a:r>
            <a:r>
              <a:rPr lang="en-CA" sz="1600" i="1" dirty="0">
                <a:effectLst>
                  <a:outerShdw blurRad="38100" dist="38100" dir="2700000" algn="tl">
                    <a:srgbClr val="000000">
                      <a:alpha val="43137"/>
                    </a:srgbClr>
                  </a:outerShdw>
                </a:effectLst>
              </a:rPr>
              <a:t>15</a:t>
            </a:r>
            <a:r>
              <a:rPr lang="en-CA" sz="1600" dirty="0">
                <a:effectLst>
                  <a:outerShdw blurRad="38100" dist="38100" dir="2700000" algn="tl">
                    <a:srgbClr val="000000">
                      <a:alpha val="43137"/>
                    </a:srgbClr>
                  </a:outerShdw>
                </a:effectLst>
              </a:rPr>
              <a:t>(4), 528-536.</a:t>
            </a:r>
          </a:p>
        </p:txBody>
      </p:sp>
      <p:sp>
        <p:nvSpPr>
          <p:cNvPr id="9" name="Rounded Rectangle 8"/>
          <p:cNvSpPr/>
          <p:nvPr/>
        </p:nvSpPr>
        <p:spPr bwMode="auto">
          <a:xfrm>
            <a:off x="6896394" y="2965102"/>
            <a:ext cx="2034962" cy="11922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CA">
              <a:solidFill>
                <a:srgbClr val="FFFFFF"/>
              </a:solidFill>
            </a:endParaRPr>
          </a:p>
        </p:txBody>
      </p:sp>
    </p:spTree>
    <p:extLst>
      <p:ext uri="{BB962C8B-B14F-4D97-AF65-F5344CB8AC3E}">
        <p14:creationId xmlns:p14="http://schemas.microsoft.com/office/powerpoint/2010/main" val="2043883000"/>
      </p:ext>
    </p:extLst>
  </p:cSld>
  <p:clrMapOvr>
    <a:masterClrMapping/>
  </p:clrMapOvr>
  <p:transition spd="med" advClick="0">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Gender Bias</a:t>
            </a:r>
            <a:endParaRPr lang="en-CA" sz="6000" dirty="0"/>
          </a:p>
        </p:txBody>
      </p:sp>
      <p:sp>
        <p:nvSpPr>
          <p:cNvPr id="3" name="Content Placeholder 2"/>
          <p:cNvSpPr>
            <a:spLocks noGrp="1"/>
          </p:cNvSpPr>
          <p:nvPr>
            <p:ph idx="1"/>
          </p:nvPr>
        </p:nvSpPr>
        <p:spPr>
          <a:xfrm>
            <a:off x="0" y="1276226"/>
            <a:ext cx="3408218" cy="5385831"/>
          </a:xfrm>
        </p:spPr>
        <p:txBody>
          <a:bodyPr/>
          <a:lstStyle/>
          <a:p>
            <a:pPr marL="0" indent="0" algn="ctr">
              <a:buNone/>
            </a:pPr>
            <a:r>
              <a:rPr lang="en-US" dirty="0" smtClean="0"/>
              <a:t>Takes time to change:</a:t>
            </a:r>
          </a:p>
          <a:p>
            <a:pPr marL="0" indent="0" algn="ctr">
              <a:buNone/>
            </a:pPr>
            <a:r>
              <a:rPr lang="en-US" dirty="0" smtClean="0"/>
              <a:t>Physics = </a:t>
            </a:r>
          </a:p>
          <a:p>
            <a:pPr marL="0" indent="0" algn="ctr">
              <a:buNone/>
            </a:pPr>
            <a:r>
              <a:rPr lang="en-US" dirty="0" smtClean="0"/>
              <a:t>old white dudes</a:t>
            </a:r>
            <a:endParaRPr lang="en-CA" dirty="0"/>
          </a:p>
        </p:txBody>
      </p:sp>
      <p:pic>
        <p:nvPicPr>
          <p:cNvPr id="4" name="Picture 2" descr="The Solvay Conference, probably the most intelligent picture ever taken, 1927 (1)"/>
          <p:cNvPicPr>
            <a:picLocks noChangeAspect="1" noChangeArrowheads="1"/>
          </p:cNvPicPr>
          <p:nvPr/>
        </p:nvPicPr>
        <p:blipFill rotWithShape="1">
          <a:blip r:embed="rId2">
            <a:extLst>
              <a:ext uri="{28A0092B-C50C-407E-A947-70E740481C1C}">
                <a14:useLocalDpi xmlns:a14="http://schemas.microsoft.com/office/drawing/2010/main" val="0"/>
              </a:ext>
            </a:extLst>
          </a:blip>
          <a:srcRect l="11155" r="19728" b="5220"/>
          <a:stretch/>
        </p:blipFill>
        <p:spPr bwMode="auto">
          <a:xfrm>
            <a:off x="3500925" y="1258785"/>
            <a:ext cx="5643075" cy="559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4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Undermine the Bias</a:t>
            </a:r>
            <a:endParaRPr lang="en-CA" dirty="0"/>
          </a:p>
        </p:txBody>
      </p:sp>
      <p:sp>
        <p:nvSpPr>
          <p:cNvPr id="3" name="Content Placeholder 2"/>
          <p:cNvSpPr>
            <a:spLocks noGrp="1"/>
          </p:cNvSpPr>
          <p:nvPr>
            <p:ph idx="1"/>
          </p:nvPr>
        </p:nvSpPr>
        <p:spPr/>
        <p:txBody>
          <a:bodyPr/>
          <a:lstStyle/>
          <a:p>
            <a:endParaRPr lang="en-CA"/>
          </a:p>
        </p:txBody>
      </p:sp>
      <p:pic>
        <p:nvPicPr>
          <p:cNvPr id="3074" name="Picture 2" descr="grade 12 m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55" y="986547"/>
            <a:ext cx="8022445" cy="587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68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38"/>
            <a:ext cx="9144000" cy="1143000"/>
          </a:xfrm>
          <a:solidFill>
            <a:srgbClr val="000000">
              <a:alpha val="52157"/>
            </a:srgbClr>
          </a:solidFill>
        </p:spPr>
        <p:txBody>
          <a:bodyPr/>
          <a:lstStyle/>
          <a:p>
            <a:r>
              <a:rPr lang="en-US" dirty="0" smtClean="0"/>
              <a:t>The Physics Community in 2017</a:t>
            </a:r>
            <a:endParaRPr lang="en-CA" dirty="0"/>
          </a:p>
        </p:txBody>
      </p:sp>
      <p:pic>
        <p:nvPicPr>
          <p:cNvPr id="2050" name="Picture 2" descr="brookhav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27" t="14201" r="16777" b="11645"/>
          <a:stretch/>
        </p:blipFill>
        <p:spPr bwMode="auto">
          <a:xfrm>
            <a:off x="0" y="1105468"/>
            <a:ext cx="9144000" cy="645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54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STEM Careers are Rewarding</a:t>
            </a:r>
            <a:endParaRPr lang="en-CA" dirty="0"/>
          </a:p>
        </p:txBody>
      </p:sp>
      <p:pic>
        <p:nvPicPr>
          <p:cNvPr id="4102" name="Picture 6" descr="Image result for women india space 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r="9762"/>
          <a:stretch/>
        </p:blipFill>
        <p:spPr bwMode="auto">
          <a:xfrm>
            <a:off x="0" y="1124744"/>
            <a:ext cx="9144000" cy="5733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78" y="5832003"/>
            <a:ext cx="9144000" cy="1015663"/>
          </a:xfrm>
          <a:prstGeom prst="rect">
            <a:avLst/>
          </a:prstGeom>
          <a:solidFill>
            <a:srgbClr val="000000">
              <a:alpha val="50196"/>
            </a:srgbClr>
          </a:solidFill>
        </p:spPr>
        <p:txBody>
          <a:bodyPr wrap="square">
            <a:spAutoFit/>
          </a:bodyPr>
          <a:lstStyle/>
          <a:p>
            <a:pPr algn="ctr" fontAlgn="auto">
              <a:spcBef>
                <a:spcPts val="0"/>
              </a:spcBef>
              <a:spcAft>
                <a:spcPts val="0"/>
              </a:spcAft>
            </a:pPr>
            <a:r>
              <a:rPr lang="en-CA" sz="2000" b="1" dirty="0">
                <a:solidFill>
                  <a:prstClr val="white"/>
                </a:solidFill>
                <a:effectLst>
                  <a:outerShdw blurRad="38100" dist="38100" dir="2700000" algn="tl">
                    <a:srgbClr val="000000">
                      <a:alpha val="43137"/>
                    </a:srgbClr>
                  </a:outerShdw>
                </a:effectLst>
                <a:latin typeface="Calibri"/>
              </a:rPr>
              <a:t>Staff from the Indian Space Research Organization celebrate at the ISRO Telemetry, Tracking and Command Network in Bangalore after their Mars Orbiter spacecraft successfully entered Mars orbit on September 24, 2014.</a:t>
            </a:r>
          </a:p>
        </p:txBody>
      </p:sp>
    </p:spTree>
    <p:extLst>
      <p:ext uri="{BB962C8B-B14F-4D97-AF65-F5344CB8AC3E}">
        <p14:creationId xmlns:p14="http://schemas.microsoft.com/office/powerpoint/2010/main" val="38866796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STEM Careers are Creative</a:t>
            </a:r>
            <a:endParaRPr lang="en-C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218" y="3356992"/>
            <a:ext cx="65151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514" y="1091976"/>
            <a:ext cx="5587859" cy="576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5435" y="1268760"/>
            <a:ext cx="3023532" cy="2554545"/>
          </a:xfrm>
          <a:prstGeom prst="rect">
            <a:avLst/>
          </a:prstGeom>
          <a:noFill/>
        </p:spPr>
        <p:txBody>
          <a:bodyPr wrap="square" rtlCol="0">
            <a:spAutoFit/>
          </a:bodyPr>
          <a:lstStyle/>
          <a:p>
            <a:pPr fontAlgn="auto">
              <a:spcBef>
                <a:spcPts val="0"/>
              </a:spcBef>
              <a:spcAft>
                <a:spcPts val="0"/>
              </a:spcAft>
            </a:pPr>
            <a:r>
              <a:rPr lang="en-CA" sz="3200" dirty="0">
                <a:solidFill>
                  <a:prstClr val="black"/>
                </a:solidFill>
                <a:latin typeface="Calibri"/>
              </a:rPr>
              <a:t>Dyson Engineering Award Winner: </a:t>
            </a:r>
            <a:r>
              <a:rPr lang="en-CA" sz="3200" b="1" cap="all" dirty="0">
                <a:solidFill>
                  <a:prstClr val="black"/>
                </a:solidFill>
                <a:latin typeface="Calibri"/>
              </a:rPr>
              <a:t>ISIS SHIFFER</a:t>
            </a:r>
          </a:p>
          <a:p>
            <a:pPr fontAlgn="auto">
              <a:spcBef>
                <a:spcPts val="0"/>
              </a:spcBef>
              <a:spcAft>
                <a:spcPts val="0"/>
              </a:spcAft>
            </a:pPr>
            <a:endParaRPr lang="en-CA" sz="3200" dirty="0">
              <a:solidFill>
                <a:prstClr val="black"/>
              </a:solidFill>
              <a:latin typeface="Calibri"/>
            </a:endParaRPr>
          </a:p>
        </p:txBody>
      </p:sp>
    </p:spTree>
    <p:extLst>
      <p:ext uri="{BB962C8B-B14F-4D97-AF65-F5344CB8AC3E}">
        <p14:creationId xmlns:p14="http://schemas.microsoft.com/office/powerpoint/2010/main" val="302231755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Dyson Award Winner Explains</a:t>
            </a:r>
            <a:endParaRPr lang="en-CA" dirty="0"/>
          </a:p>
        </p:txBody>
      </p:sp>
      <p:pic>
        <p:nvPicPr>
          <p:cNvPr id="9218"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39" b="32796"/>
          <a:stretch/>
        </p:blipFill>
        <p:spPr bwMode="auto">
          <a:xfrm>
            <a:off x="-16063" y="1700808"/>
            <a:ext cx="916266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23814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813" r="9133" b="832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484784"/>
          </a:xfrm>
        </p:spPr>
        <p:txBody>
          <a:bodyPr>
            <a:noAutofit/>
          </a:bodyPr>
          <a:lstStyle/>
          <a:p>
            <a:r>
              <a:rPr lang="en-CA" sz="4800" dirty="0" smtClean="0"/>
              <a:t>STEM Careers Can Help Improve Our World</a:t>
            </a:r>
            <a:endParaRPr lang="en-CA" sz="4800" dirty="0"/>
          </a:p>
        </p:txBody>
      </p:sp>
      <p:pic>
        <p:nvPicPr>
          <p:cNvPr id="5126" name="Picture 6"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6360"/>
            <a:ext cx="4355976" cy="225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3841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Careers Pay Well</a:t>
            </a:r>
            <a:endParaRPr lang="en-CA" dirty="0"/>
          </a:p>
        </p:txBody>
      </p:sp>
      <p:sp>
        <p:nvSpPr>
          <p:cNvPr id="3" name="Content Placeholder 2"/>
          <p:cNvSpPr>
            <a:spLocks noGrp="1"/>
          </p:cNvSpPr>
          <p:nvPr>
            <p:ph idx="1"/>
          </p:nvPr>
        </p:nvSpPr>
        <p:spPr/>
        <p:txBody>
          <a:bodyPr/>
          <a:lstStyle/>
          <a:p>
            <a:endParaRPr lang="en-CA" dirty="0"/>
          </a:p>
        </p:txBody>
      </p:sp>
      <p:pic>
        <p:nvPicPr>
          <p:cNvPr id="5122" name="Picture 2" descr="bs_salaries_field"/>
          <p:cNvPicPr>
            <a:picLocks noChangeAspect="1" noChangeArrowheads="1"/>
          </p:cNvPicPr>
          <p:nvPr/>
        </p:nvPicPr>
        <p:blipFill rotWithShape="1">
          <a:blip r:embed="rId2">
            <a:extLst>
              <a:ext uri="{28A0092B-C50C-407E-A947-70E740481C1C}">
                <a14:useLocalDpi xmlns:a14="http://schemas.microsoft.com/office/drawing/2010/main" val="0"/>
              </a:ext>
            </a:extLst>
          </a:blip>
          <a:srcRect l="-65" t="15137" r="65" b="-655"/>
          <a:stretch/>
        </p:blipFill>
        <p:spPr bwMode="auto">
          <a:xfrm>
            <a:off x="1331640" y="1196752"/>
            <a:ext cx="6726937" cy="566124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87624" y="1484784"/>
            <a:ext cx="6264696" cy="151216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a:solidFill>
                <a:prstClr val="white"/>
              </a:solidFill>
            </a:endParaRPr>
          </a:p>
        </p:txBody>
      </p:sp>
      <p:sp>
        <p:nvSpPr>
          <p:cNvPr id="5" name="TextBox 4"/>
          <p:cNvSpPr txBox="1"/>
          <p:nvPr/>
        </p:nvSpPr>
        <p:spPr>
          <a:xfrm>
            <a:off x="1475656" y="3140968"/>
            <a:ext cx="5832648" cy="646331"/>
          </a:xfrm>
          <a:prstGeom prst="rect">
            <a:avLst/>
          </a:prstGeom>
          <a:solidFill>
            <a:srgbClr val="000000">
              <a:alpha val="50196"/>
            </a:srgbClr>
          </a:solidFill>
        </p:spPr>
        <p:txBody>
          <a:bodyPr wrap="square" rtlCol="0">
            <a:spAutoFit/>
          </a:bodyPr>
          <a:lstStyle/>
          <a:p>
            <a:pPr algn="ctr" fontAlgn="auto">
              <a:spcBef>
                <a:spcPts val="0"/>
              </a:spcBef>
              <a:spcAft>
                <a:spcPts val="0"/>
              </a:spcAft>
            </a:pPr>
            <a:r>
              <a:rPr lang="en-CA" sz="3600" b="1" dirty="0">
                <a:solidFill>
                  <a:srgbClr val="FFC000"/>
                </a:solidFill>
                <a:effectLst>
                  <a:outerShdw blurRad="38100" dist="38100" dir="2700000" algn="tl">
                    <a:srgbClr val="000000">
                      <a:alpha val="43137"/>
                    </a:srgbClr>
                  </a:outerShdw>
                </a:effectLst>
                <a:latin typeface="Calibri"/>
              </a:rPr>
              <a:t>Especially Engineering</a:t>
            </a:r>
          </a:p>
        </p:txBody>
      </p:sp>
    </p:spTree>
    <p:extLst>
      <p:ext uri="{BB962C8B-B14F-4D97-AF65-F5344CB8AC3E}">
        <p14:creationId xmlns:p14="http://schemas.microsoft.com/office/powerpoint/2010/main" val="31230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6713236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8800" dirty="0" smtClean="0"/>
              <a:t>Anxiety</a:t>
            </a:r>
            <a:endParaRPr lang="en-CA" sz="88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2936639221"/>
      </p:ext>
    </p:extLst>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8000" dirty="0" smtClean="0"/>
              <a:t>Use it or Lose it!</a:t>
            </a:r>
            <a:endParaRPr lang="en-CA" sz="8000" dirty="0"/>
          </a:p>
        </p:txBody>
      </p:sp>
      <p:sp>
        <p:nvSpPr>
          <p:cNvPr id="5" name="Subtitle 4"/>
          <p:cNvSpPr>
            <a:spLocks noGrp="1"/>
          </p:cNvSpPr>
          <p:nvPr>
            <p:ph idx="1"/>
          </p:nvPr>
        </p:nvSpPr>
        <p:spPr>
          <a:xfrm>
            <a:off x="457200" y="1275907"/>
            <a:ext cx="3885084" cy="5326911"/>
          </a:xfrm>
        </p:spPr>
        <p:txBody>
          <a:bodyPr/>
          <a:lstStyle/>
          <a:p>
            <a:pPr marL="0" indent="0" algn="ctr">
              <a:buNone/>
            </a:pPr>
            <a:r>
              <a:rPr lang="en-CA" sz="4800" dirty="0" smtClean="0"/>
              <a:t>Build those mental muscles through </a:t>
            </a:r>
            <a:r>
              <a:rPr lang="en-CA" sz="4800" dirty="0" smtClean="0">
                <a:solidFill>
                  <a:srgbClr val="F6DB3C"/>
                </a:solidFill>
              </a:rPr>
              <a:t>vigorous</a:t>
            </a:r>
            <a:r>
              <a:rPr lang="en-CA" sz="4800" dirty="0" smtClean="0"/>
              <a:t> work!</a:t>
            </a:r>
            <a:endParaRPr lang="en-CA" sz="4800" dirty="0"/>
          </a:p>
        </p:txBody>
      </p:sp>
      <p:pic>
        <p:nvPicPr>
          <p:cNvPr id="1026" name="Picture 2" descr="Image result for strong brain"/>
          <p:cNvPicPr>
            <a:picLocks noChangeAspect="1" noChangeArrowheads="1"/>
          </p:cNvPicPr>
          <p:nvPr/>
        </p:nvPicPr>
        <p:blipFill rotWithShape="1">
          <a:blip r:embed="rId2">
            <a:extLst>
              <a:ext uri="{28A0092B-C50C-407E-A947-70E740481C1C}">
                <a14:useLocalDpi xmlns:a14="http://schemas.microsoft.com/office/drawing/2010/main" val="0"/>
              </a:ext>
            </a:extLst>
          </a:blip>
          <a:srcRect l="3334" r="6889"/>
          <a:stretch/>
        </p:blipFill>
        <p:spPr bwMode="auto">
          <a:xfrm>
            <a:off x="4330700" y="1451973"/>
            <a:ext cx="4813300" cy="540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45547"/>
      </p:ext>
    </p:extLst>
  </p:cSld>
  <p:clrMapOvr>
    <a:masterClrMapping/>
  </p:clrMapOvr>
  <p:transition spd="med" advClick="0">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a:effectLst/>
              </a:rPr>
              <a:t>Emotions and the Brain</a:t>
            </a:r>
            <a:endParaRPr lang="en-CA" sz="5400" dirty="0">
              <a:effectLst/>
            </a:endParaRPr>
          </a:p>
        </p:txBody>
      </p:sp>
      <p:grpSp>
        <p:nvGrpSpPr>
          <p:cNvPr id="3" name="Group 2"/>
          <p:cNvGrpSpPr/>
          <p:nvPr/>
        </p:nvGrpSpPr>
        <p:grpSpPr>
          <a:xfrm>
            <a:off x="3287259" y="4976038"/>
            <a:ext cx="2664488" cy="1291606"/>
            <a:chOff x="3287259" y="4976038"/>
            <a:chExt cx="2664488" cy="1291606"/>
          </a:xfrm>
        </p:grpSpPr>
        <p:sp>
          <p:nvSpPr>
            <p:cNvPr id="8" name="Rectangle 4"/>
            <p:cNvSpPr>
              <a:spLocks noChangeArrowheads="1"/>
            </p:cNvSpPr>
            <p:nvPr/>
          </p:nvSpPr>
          <p:spPr bwMode="auto">
            <a:xfrm>
              <a:off x="3287259" y="5559758"/>
              <a:ext cx="2664488"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Post-sensory</a:t>
            </a: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1" name="Oval 10"/>
          <p:cNvSpPr/>
          <p:nvPr/>
        </p:nvSpPr>
        <p:spPr bwMode="auto">
          <a:xfrm>
            <a:off x="457200" y="2504729"/>
            <a:ext cx="316850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Executive Functions,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Focus</a:t>
            </a:r>
          </a:p>
        </p:txBody>
      </p:sp>
      <p:sp>
        <p:nvSpPr>
          <p:cNvPr id="10" name="Arrow: Left 9"/>
          <p:cNvSpPr/>
          <p:nvPr/>
        </p:nvSpPr>
        <p:spPr bwMode="auto">
          <a:xfrm rot="525435">
            <a:off x="2483834" y="4889776"/>
            <a:ext cx="1869909"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1469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1" grpId="0" animBg="1"/>
      <p:bldP spid="1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3"/>
            <a:ext cx="3200400" cy="6849546"/>
          </a:xfrm>
        </p:spPr>
        <p:txBody>
          <a:bodyPr/>
          <a:lstStyle/>
          <a:p>
            <a:r>
              <a:rPr lang="en-US" dirty="0"/>
              <a:t>Emotion Can’t Be Separated </a:t>
            </a:r>
            <a:br>
              <a:rPr lang="en-US" dirty="0"/>
            </a:br>
            <a:r>
              <a:rPr lang="en-US" dirty="0"/>
              <a:t>from Cognition</a:t>
            </a:r>
          </a:p>
        </p:txBody>
      </p:sp>
      <p:pic>
        <p:nvPicPr>
          <p:cNvPr id="4" name="Picture 4" descr="Image result for spock leonard nimoy"/>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8427" t="213" r="21898" b="11252"/>
          <a:stretch/>
        </p:blipFill>
        <p:spPr bwMode="auto">
          <a:xfrm>
            <a:off x="3382624" y="-10363"/>
            <a:ext cx="5761376" cy="684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642164"/>
      </p:ext>
    </p:extLst>
  </p:cSld>
  <p:clrMapOvr>
    <a:masterClrMapping/>
  </p:clrMapOvr>
  <p:transition advClick="0">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aptain ki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2"/>
            <a:ext cx="9144000" cy="68650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2612" y="3422155"/>
            <a:ext cx="4633644" cy="2752613"/>
            <a:chOff x="5108456" y="-387192"/>
            <a:chExt cx="4633644" cy="2752613"/>
          </a:xfrm>
        </p:grpSpPr>
        <p:sp>
          <p:nvSpPr>
            <p:cNvPr id="7" name="Rectangle 6"/>
            <p:cNvSpPr/>
            <p:nvPr/>
          </p:nvSpPr>
          <p:spPr bwMode="auto">
            <a:xfrm>
              <a:off x="5108456" y="413331"/>
              <a:ext cx="3011368"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get the humans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8" name="Straight Connector 7"/>
            <p:cNvCxnSpPr>
              <a:cxnSpLocks/>
            </p:cNvCxnSpPr>
            <p:nvPr/>
          </p:nvCxnSpPr>
          <p:spPr bwMode="auto">
            <a:xfrm flipH="1">
              <a:off x="7739992" y="-387192"/>
              <a:ext cx="2002108" cy="800523"/>
            </a:xfrm>
            <a:prstGeom prst="line">
              <a:avLst/>
            </a:prstGeom>
            <a:solidFill>
              <a:schemeClr val="accent1"/>
            </a:solidFill>
            <a:ln w="76200" cap="flat" cmpd="sng" algn="ctr">
              <a:solidFill>
                <a:srgbClr val="00B050"/>
              </a:solidFill>
              <a:prstDash val="solid"/>
              <a:round/>
              <a:headEnd type="arrow" w="med" len="med"/>
              <a:tailEnd type="none" w="med" len="med"/>
            </a:ln>
            <a:effectLst/>
          </p:spPr>
        </p:cxn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Tree>
    <p:extLst>
      <p:ext uri="{BB962C8B-B14F-4D97-AF65-F5344CB8AC3E}">
        <p14:creationId xmlns:p14="http://schemas.microsoft.com/office/powerpoint/2010/main" val="34007353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Anxiety!</a:t>
            </a:r>
          </a:p>
        </p:txBody>
      </p:sp>
      <p:pic>
        <p:nvPicPr>
          <p:cNvPr id="1026"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10" y="1132638"/>
            <a:ext cx="7640053" cy="57253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90635" y="3585411"/>
            <a:ext cx="1371601" cy="1082842"/>
            <a:chOff x="505326" y="1046747"/>
            <a:chExt cx="7844593" cy="5462337"/>
          </a:xfrm>
        </p:grpSpPr>
        <p:pic>
          <p:nvPicPr>
            <p:cNvPr id="6" name="Picture 2" descr="Image result"/>
            <p:cNvPicPr>
              <a:picLocks noChangeAspect="1" noChangeArrowheads="1"/>
            </p:cNvPicPr>
            <p:nvPr/>
          </p:nvPicPr>
          <p:blipFill rotWithShape="1">
            <a:blip r:embed="rId3" cstate="print"/>
            <a:srcRect l="21805" t="15950" r="23796" b="17987"/>
            <a:stretch/>
          </p:blipFill>
          <p:spPr bwMode="auto">
            <a:xfrm>
              <a:off x="505326" y="1046747"/>
              <a:ext cx="7844590" cy="5462337"/>
            </a:xfrm>
            <a:prstGeom prst="rect">
              <a:avLst/>
            </a:prstGeom>
            <a:noFill/>
          </p:spPr>
        </p:pic>
        <p:grpSp>
          <p:nvGrpSpPr>
            <p:cNvPr id="7" name="Group 6"/>
            <p:cNvGrpSpPr/>
            <p:nvPr/>
          </p:nvGrpSpPr>
          <p:grpSpPr>
            <a:xfrm>
              <a:off x="505326" y="2094055"/>
              <a:ext cx="7844593" cy="3519936"/>
              <a:chOff x="505326" y="2094055"/>
              <a:chExt cx="7844593" cy="3519936"/>
            </a:xfrm>
          </p:grpSpPr>
          <p:sp>
            <p:nvSpPr>
              <p:cNvPr id="8" name="Rectangle 4"/>
              <p:cNvSpPr>
                <a:spLocks noChangeArrowheads="1"/>
              </p:cNvSpPr>
              <p:nvPr/>
            </p:nvSpPr>
            <p:spPr bwMode="auto">
              <a:xfrm>
                <a:off x="505326" y="2094055"/>
                <a:ext cx="7844593" cy="2639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Oval 8"/>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spTree>
    <p:extLst>
      <p:ext uri="{BB962C8B-B14F-4D97-AF65-F5344CB8AC3E}">
        <p14:creationId xmlns:p14="http://schemas.microsoft.com/office/powerpoint/2010/main" val="4181461174"/>
      </p:ext>
    </p:extLst>
  </p:cSld>
  <p:clrMapOvr>
    <a:masterClrMapping/>
  </p:clrMapOvr>
  <p:transition advClick="0">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Anxiety!</a:t>
            </a:r>
          </a:p>
        </p:txBody>
      </p:sp>
      <p:sp>
        <p:nvSpPr>
          <p:cNvPr id="3" name="Content Placeholder 2"/>
          <p:cNvSpPr>
            <a:spLocks noGrp="1"/>
          </p:cNvSpPr>
          <p:nvPr>
            <p:ph idx="1"/>
          </p:nvPr>
        </p:nvSpPr>
        <p:spPr>
          <a:xfrm>
            <a:off x="0" y="1151299"/>
            <a:ext cx="3588487" cy="5451520"/>
          </a:xfrm>
        </p:spPr>
        <p:txBody>
          <a:bodyPr/>
          <a:lstStyle/>
          <a:p>
            <a:pPr marL="0" indent="0" algn="ctr">
              <a:buNone/>
            </a:pPr>
            <a:r>
              <a:rPr lang="en-CA" dirty="0"/>
              <a:t>Activation of brain regions associated with </a:t>
            </a:r>
            <a:r>
              <a:rPr lang="en-CA" dirty="0">
                <a:solidFill>
                  <a:srgbClr val="FFD629"/>
                </a:solidFill>
              </a:rPr>
              <a:t>physical pain perception </a:t>
            </a:r>
            <a:r>
              <a:rPr lang="en-CA" dirty="0"/>
              <a:t>is strongest when </a:t>
            </a:r>
            <a:r>
              <a:rPr lang="en-CA" dirty="0">
                <a:solidFill>
                  <a:srgbClr val="92D050"/>
                </a:solidFill>
              </a:rPr>
              <a:t>anticipating</a:t>
            </a:r>
            <a:r>
              <a:rPr lang="en-CA" dirty="0"/>
              <a:t> a math task.</a:t>
            </a:r>
          </a:p>
          <a:p>
            <a:pPr marL="0" indent="0">
              <a:buNone/>
            </a:pPr>
            <a:r>
              <a:rPr lang="en-CA" dirty="0"/>
              <a:t>	</a:t>
            </a:r>
          </a:p>
          <a:p>
            <a:endParaRPr lang="en-US" dirty="0"/>
          </a:p>
        </p:txBody>
      </p:sp>
      <p:sp>
        <p:nvSpPr>
          <p:cNvPr id="6" name="Rectangle 4"/>
          <p:cNvSpPr>
            <a:spLocks noChangeArrowheads="1"/>
          </p:cNvSpPr>
          <p:nvPr/>
        </p:nvSpPr>
        <p:spPr bwMode="auto">
          <a:xfrm>
            <a:off x="1381543" y="6204207"/>
            <a:ext cx="680552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Lyons, I. M., &amp;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Beilock</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S. L. (2012). When math hurts: math anxiety predicts pain network activation in anticipation of doing math.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PloS</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one, 7(10), e48076</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itchFamily="34" charset="0"/>
            </a:endParaRPr>
          </a:p>
        </p:txBody>
      </p:sp>
      <p:pic>
        <p:nvPicPr>
          <p:cNvPr id="8" name="Picture 7"/>
          <p:cNvPicPr>
            <a:picLocks noChangeAspect="1"/>
          </p:cNvPicPr>
          <p:nvPr/>
        </p:nvPicPr>
        <p:blipFill rotWithShape="1">
          <a:blip r:embed="rId3" cstate="print"/>
          <a:srcRect l="3739" t="12093" r="31457" b="17520"/>
          <a:stretch/>
        </p:blipFill>
        <p:spPr>
          <a:xfrm>
            <a:off x="3588487" y="1151298"/>
            <a:ext cx="5555513" cy="4827181"/>
          </a:xfrm>
          <a:prstGeom prst="rect">
            <a:avLst/>
          </a:prstGeom>
        </p:spPr>
      </p:pic>
      <p:cxnSp>
        <p:nvCxnSpPr>
          <p:cNvPr id="5" name="Straight Connector 4"/>
          <p:cNvCxnSpPr>
            <a:cxnSpLocks/>
          </p:cNvCxnSpPr>
          <p:nvPr/>
        </p:nvCxnSpPr>
        <p:spPr bwMode="auto">
          <a:xfrm flipV="1">
            <a:off x="3221665" y="1903229"/>
            <a:ext cx="1329070" cy="960287"/>
          </a:xfrm>
          <a:prstGeom prst="line">
            <a:avLst/>
          </a:prstGeom>
          <a:solidFill>
            <a:schemeClr val="accent1"/>
          </a:solidFill>
          <a:ln w="57150" cap="flat" cmpd="sng" algn="ctr">
            <a:solidFill>
              <a:srgbClr val="FFD629"/>
            </a:solidFill>
            <a:prstDash val="solid"/>
            <a:round/>
            <a:headEnd type="none" w="med" len="med"/>
            <a:tailEnd type="none" w="med" len="med"/>
          </a:ln>
          <a:effectLst/>
        </p:spPr>
      </p:cxnSp>
      <p:cxnSp>
        <p:nvCxnSpPr>
          <p:cNvPr id="9" name="Straight Connector 8"/>
          <p:cNvCxnSpPr>
            <a:cxnSpLocks/>
          </p:cNvCxnSpPr>
          <p:nvPr/>
        </p:nvCxnSpPr>
        <p:spPr bwMode="auto">
          <a:xfrm>
            <a:off x="3221665" y="3031958"/>
            <a:ext cx="1105786" cy="1401819"/>
          </a:xfrm>
          <a:prstGeom prst="line">
            <a:avLst/>
          </a:prstGeom>
          <a:solidFill>
            <a:schemeClr val="accent1"/>
          </a:solidFill>
          <a:ln w="57150" cap="flat" cmpd="sng" algn="ctr">
            <a:solidFill>
              <a:srgbClr val="FFD629"/>
            </a:solidFill>
            <a:prstDash val="solid"/>
            <a:round/>
            <a:headEnd type="none" w="med" len="med"/>
            <a:tailEnd type="none" w="med" len="med"/>
          </a:ln>
          <a:effectLst/>
        </p:spPr>
      </p:cxnSp>
      <p:pic>
        <p:nvPicPr>
          <p:cNvPr id="12" name="Picture 11"/>
          <p:cNvPicPr>
            <a:picLocks noChangeAspect="1"/>
          </p:cNvPicPr>
          <p:nvPr/>
        </p:nvPicPr>
        <p:blipFill rotWithShape="1">
          <a:blip r:embed="rId3" cstate="print"/>
          <a:srcRect l="40307" t="78393" r="25893" b="17270"/>
          <a:stretch/>
        </p:blipFill>
        <p:spPr>
          <a:xfrm>
            <a:off x="5746896" y="5596343"/>
            <a:ext cx="3397104" cy="348653"/>
          </a:xfrm>
          <a:prstGeom prst="rect">
            <a:avLst/>
          </a:prstGeom>
        </p:spPr>
      </p:pic>
      <p:sp>
        <p:nvSpPr>
          <p:cNvPr id="4" name="Rectangle 3"/>
          <p:cNvSpPr/>
          <p:nvPr/>
        </p:nvSpPr>
        <p:spPr bwMode="auto">
          <a:xfrm>
            <a:off x="6921795" y="3700130"/>
            <a:ext cx="2222205" cy="18841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369221067"/>
      </p:ext>
    </p:extLst>
  </p:cSld>
  <p:clrMapOvr>
    <a:masterClrMapping/>
  </p:clrMapOvr>
  <p:transition advClick="0">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Anxiety!</a:t>
            </a:r>
          </a:p>
        </p:txBody>
      </p:sp>
      <p:pic>
        <p:nvPicPr>
          <p:cNvPr id="2050" name="Picture 2" descr="Image result for fear of needle"/>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6765"/>
          <a:stretch/>
        </p:blipFill>
        <p:spPr bwMode="auto">
          <a:xfrm>
            <a:off x="435931" y="1135714"/>
            <a:ext cx="8272130" cy="572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103766"/>
      </p:ext>
    </p:extLst>
  </p:cSld>
  <p:clrMapOvr>
    <a:masterClrMapping/>
  </p:clrMapOvr>
  <p:transition advClick="0">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219812216"/>
      </p:ext>
    </p:extLst>
  </p:cSld>
  <p:clrMapOvr>
    <a:masterClrMapping/>
  </p:clrMapOvr>
  <p:transition advClick="0">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Physics Problem Solving</a:t>
            </a:r>
            <a:endParaRPr lang="en-CA" sz="4800" dirty="0"/>
          </a:p>
        </p:txBody>
      </p:sp>
      <p:pic>
        <p:nvPicPr>
          <p:cNvPr id="4" name="The Karate Kid - MPEG4.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cstate="screen"/>
          <a:stretch>
            <a:fillRect/>
          </a:stretch>
        </p:blipFill>
        <p:spPr>
          <a:xfrm>
            <a:off x="0" y="1147940"/>
            <a:ext cx="9144000" cy="5044722"/>
          </a:xfrm>
          <a:prstGeom prst="rect">
            <a:avLst/>
          </a:prstGeom>
        </p:spPr>
      </p:pic>
    </p:spTree>
    <p:extLst>
      <p:ext uri="{BB962C8B-B14F-4D97-AF65-F5344CB8AC3E}">
        <p14:creationId xmlns:p14="http://schemas.microsoft.com/office/powerpoint/2010/main" val="1103749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Remember Danielson!</a:t>
            </a:r>
            <a:endParaRPr lang="en-CA" dirty="0"/>
          </a:p>
        </p:txBody>
      </p:sp>
      <p:sp>
        <p:nvSpPr>
          <p:cNvPr id="5" name="Content Placeholder 4"/>
          <p:cNvSpPr>
            <a:spLocks noGrp="1"/>
          </p:cNvSpPr>
          <p:nvPr>
            <p:ph idx="1"/>
          </p:nvPr>
        </p:nvSpPr>
        <p:spPr/>
        <p:txBody>
          <a:bodyPr/>
          <a:lstStyle/>
          <a:p>
            <a:pPr marL="0" indent="0" algn="ctr">
              <a:buNone/>
            </a:pPr>
            <a:r>
              <a:rPr lang="en-US" sz="3600" dirty="0" smtClean="0"/>
              <a:t>There is </a:t>
            </a:r>
            <a:r>
              <a:rPr lang="en-US" sz="3600" dirty="0" smtClean="0">
                <a:solidFill>
                  <a:srgbClr val="92D050"/>
                </a:solidFill>
              </a:rPr>
              <a:t>no such thing </a:t>
            </a:r>
          </a:p>
          <a:p>
            <a:pPr marL="0" indent="0" algn="ctr">
              <a:buNone/>
            </a:pPr>
            <a:r>
              <a:rPr lang="en-US" sz="3600" dirty="0" smtClean="0"/>
              <a:t>as studying for a test.</a:t>
            </a:r>
          </a:p>
          <a:p>
            <a:pPr marL="0" indent="0" algn="ctr">
              <a:buNone/>
            </a:pPr>
            <a:endParaRPr lang="en-US" sz="3600" dirty="0"/>
          </a:p>
          <a:p>
            <a:pPr marL="0" indent="0" algn="ctr">
              <a:buNone/>
            </a:pPr>
            <a:r>
              <a:rPr lang="en-US" sz="3600" dirty="0" smtClean="0"/>
              <a:t>What you do </a:t>
            </a:r>
            <a:r>
              <a:rPr lang="en-US" sz="3600" dirty="0" smtClean="0">
                <a:solidFill>
                  <a:srgbClr val="92D050"/>
                </a:solidFill>
              </a:rPr>
              <a:t>each day </a:t>
            </a:r>
            <a:r>
              <a:rPr lang="en-US" sz="3600" dirty="0" smtClean="0"/>
              <a:t>in class </a:t>
            </a:r>
          </a:p>
          <a:p>
            <a:pPr marL="0" indent="0" algn="ctr">
              <a:buNone/>
            </a:pPr>
            <a:r>
              <a:rPr lang="en-US" sz="3600" dirty="0" smtClean="0"/>
              <a:t>and at home makes the difference.</a:t>
            </a:r>
            <a:endParaRPr lang="en-CA" sz="3600" dirty="0"/>
          </a:p>
        </p:txBody>
      </p:sp>
    </p:spTree>
    <p:extLst>
      <p:ext uri="{BB962C8B-B14F-4D97-AF65-F5344CB8AC3E}">
        <p14:creationId xmlns:p14="http://schemas.microsoft.com/office/powerpoint/2010/main" val="1632453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CA" dirty="0" smtClean="0"/>
              <a:t>Changing Habits</a:t>
            </a:r>
            <a:endParaRPr lang="en-CA" dirty="0"/>
          </a:p>
        </p:txBody>
      </p:sp>
      <p:sp>
        <p:nvSpPr>
          <p:cNvPr id="4" name="Subtitle 3"/>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2900176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2708883241"/>
      </p:ext>
    </p:extLst>
  </p:cSld>
  <p:clrMapOvr>
    <a:masterClrMapping/>
  </p:clrMapOvr>
  <p:transition spd="med" advClick="0">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3"/>
            <a:ext cx="9144000" cy="68551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60000"/>
            </a:srgbClr>
          </a:solidFill>
        </p:spPr>
        <p:txBody>
          <a:bodyPr/>
          <a:lstStyle/>
          <a:p>
            <a:r>
              <a:rPr lang="en-US" dirty="0" smtClean="0"/>
              <a:t>You are your brain connections</a:t>
            </a:r>
            <a:endParaRPr lang="en-US" dirty="0"/>
          </a:p>
        </p:txBody>
      </p:sp>
      <p:sp>
        <p:nvSpPr>
          <p:cNvPr id="3" name="Content Placeholder 2"/>
          <p:cNvSpPr>
            <a:spLocks noGrp="1"/>
          </p:cNvSpPr>
          <p:nvPr>
            <p:ph idx="1"/>
          </p:nvPr>
        </p:nvSpPr>
        <p:spPr>
          <a:xfrm>
            <a:off x="457200" y="5076825"/>
            <a:ext cx="8229600" cy="1573214"/>
          </a:xfrm>
          <a:solidFill>
            <a:srgbClr val="000000">
              <a:alpha val="60000"/>
            </a:srgbClr>
          </a:solidFill>
        </p:spPr>
        <p:txBody>
          <a:bodyPr/>
          <a:lstStyle/>
          <a:p>
            <a:pPr marL="0" indent="0" algn="ctr">
              <a:buNone/>
            </a:pPr>
            <a:r>
              <a:rPr lang="en-CA" dirty="0" smtClean="0"/>
              <a:t>All your memories, skills, habits, and thoughts are a result of the connections in your brain.</a:t>
            </a:r>
            <a:endParaRPr lang="en-CA" dirty="0"/>
          </a:p>
        </p:txBody>
      </p:sp>
    </p:spTree>
    <p:extLst>
      <p:ext uri="{BB962C8B-B14F-4D97-AF65-F5344CB8AC3E}">
        <p14:creationId xmlns:p14="http://schemas.microsoft.com/office/powerpoint/2010/main" val="525916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6000" dirty="0" smtClean="0"/>
              <a:t>Habit = Efficiency!</a:t>
            </a:r>
            <a:endParaRPr lang="en-CA" sz="6000" dirty="0"/>
          </a:p>
        </p:txBody>
      </p:sp>
      <p:sp>
        <p:nvSpPr>
          <p:cNvPr id="5" name="Subtitle 4"/>
          <p:cNvSpPr>
            <a:spLocks noGrp="1"/>
          </p:cNvSpPr>
          <p:nvPr>
            <p:ph idx="4294967295"/>
          </p:nvPr>
        </p:nvSpPr>
        <p:spPr>
          <a:xfrm>
            <a:off x="254000" y="3272183"/>
            <a:ext cx="3987800" cy="2348318"/>
          </a:xfrm>
          <a:prstGeom prst="rect">
            <a:avLst/>
          </a:prstGeom>
        </p:spPr>
        <p:txBody>
          <a:bodyPr/>
          <a:lstStyle/>
          <a:p>
            <a:pPr marL="0" indent="0">
              <a:buNone/>
            </a:pPr>
            <a:r>
              <a:rPr lang="en-CA" sz="4800" dirty="0" smtClean="0">
                <a:solidFill>
                  <a:srgbClr val="F6DB3C"/>
                </a:solidFill>
              </a:rPr>
              <a:t>Powerful!</a:t>
            </a:r>
          </a:p>
          <a:p>
            <a:r>
              <a:rPr lang="en-CA" sz="3600" dirty="0" smtClean="0"/>
              <a:t>Saves time and energy</a:t>
            </a:r>
          </a:p>
          <a:p>
            <a:r>
              <a:rPr lang="en-CA" sz="3600" dirty="0" smtClean="0"/>
              <a:t>Happens automatically</a:t>
            </a:r>
            <a:endParaRPr lang="en-CA" sz="3600" dirty="0"/>
          </a:p>
        </p:txBody>
      </p:sp>
      <p:pic>
        <p:nvPicPr>
          <p:cNvPr id="2050" name="Picture 2" descr="Image result for strong brain"/>
          <p:cNvPicPr>
            <a:picLocks noChangeAspect="1" noChangeArrowheads="1"/>
          </p:cNvPicPr>
          <p:nvPr/>
        </p:nvPicPr>
        <p:blipFill rotWithShape="1">
          <a:blip r:embed="rId2">
            <a:extLst>
              <a:ext uri="{28A0092B-C50C-407E-A947-70E740481C1C}">
                <a14:useLocalDpi xmlns:a14="http://schemas.microsoft.com/office/drawing/2010/main" val="0"/>
              </a:ext>
            </a:extLst>
          </a:blip>
          <a:srcRect l="22027" r="17567"/>
          <a:stretch/>
        </p:blipFill>
        <p:spPr bwMode="auto">
          <a:xfrm>
            <a:off x="4241800" y="1295400"/>
            <a:ext cx="4902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1028700" y="1117729"/>
            <a:ext cx="3926191" cy="2154454"/>
          </a:xfrm>
          <a:prstGeom prst="wedgeRoundRectCallout">
            <a:avLst>
              <a:gd name="adj1" fmla="val 41404"/>
              <a:gd name="adj2" fmla="val 76654"/>
              <a:gd name="adj3" fmla="val 16667"/>
            </a:avLst>
          </a:prstGeom>
          <a:solidFill>
            <a:schemeClr val="accent2">
              <a:lumMod val="20000"/>
              <a:lumOff val="80000"/>
            </a:schemeClr>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ts val="1200"/>
              </a:spcAft>
              <a:buClrTx/>
              <a:buSzTx/>
              <a:buFontTx/>
              <a:buNone/>
              <a:tabLst/>
            </a:pPr>
            <a:r>
              <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“I don’t need to figure this out any more.”</a:t>
            </a:r>
            <a:endParaRPr lang="en-CA" sz="3600" b="1" dirty="0" smtClean="0">
              <a:solidFill>
                <a:schemeClr val="bg2"/>
              </a:solidFill>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570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p:txBody>
          <a:bodyPr/>
          <a:lstStyle/>
          <a:p>
            <a:pPr marL="0" indent="0">
              <a:buNone/>
            </a:pPr>
            <a:r>
              <a:rPr lang="en-CA" dirty="0" smtClean="0"/>
              <a:t>To improve any habit, you need to change the connections:</a:t>
            </a:r>
          </a:p>
          <a:p>
            <a:r>
              <a:rPr lang="en-CA" dirty="0" smtClean="0"/>
              <a:t>F = Focus</a:t>
            </a:r>
          </a:p>
          <a:p>
            <a:r>
              <a:rPr lang="en-CA" dirty="0" smtClean="0"/>
              <a:t>E = Effort</a:t>
            </a:r>
          </a:p>
          <a:p>
            <a:r>
              <a:rPr lang="en-CA" dirty="0" smtClean="0"/>
              <a:t>E = Effortlessness</a:t>
            </a:r>
          </a:p>
          <a:p>
            <a:r>
              <a:rPr lang="en-CA" dirty="0" smtClean="0"/>
              <a:t>D = Determination</a:t>
            </a:r>
            <a:endParaRPr lang="en-CA" dirty="0"/>
          </a:p>
        </p:txBody>
      </p:sp>
    </p:spTree>
    <p:extLst>
      <p:ext uri="{BB962C8B-B14F-4D97-AF65-F5344CB8AC3E}">
        <p14:creationId xmlns:p14="http://schemas.microsoft.com/office/powerpoint/2010/main" val="2707270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p:txBody>
          <a:bodyPr/>
          <a:lstStyle/>
          <a:p>
            <a:pPr marL="0" indent="0" algn="ctr">
              <a:buNone/>
            </a:pPr>
            <a:r>
              <a:rPr lang="en-CA" sz="4800" dirty="0" smtClean="0"/>
              <a:t>Focus</a:t>
            </a:r>
          </a:p>
          <a:p>
            <a:r>
              <a:rPr lang="en-CA" dirty="0" smtClean="0"/>
              <a:t>Pay attention to your new or improved habit</a:t>
            </a:r>
          </a:p>
          <a:p>
            <a:r>
              <a:rPr lang="en-CA" dirty="0" smtClean="0"/>
              <a:t>Write notes or reminders</a:t>
            </a:r>
          </a:p>
          <a:p>
            <a:pPr marL="0" indent="0">
              <a:buNone/>
            </a:pPr>
            <a:r>
              <a:rPr lang="en-CA" dirty="0" smtClean="0">
                <a:solidFill>
                  <a:srgbClr val="92D050"/>
                </a:solidFill>
              </a:rPr>
              <a:t>Do this now:</a:t>
            </a:r>
          </a:p>
          <a:p>
            <a:r>
              <a:rPr lang="en-CA" dirty="0" smtClean="0"/>
              <a:t>Use BIG letters to write one goal in your learning log</a:t>
            </a:r>
          </a:p>
          <a:p>
            <a:pPr marL="0" indent="0">
              <a:buNone/>
            </a:pPr>
            <a:endParaRPr lang="en-CA" dirty="0"/>
          </a:p>
        </p:txBody>
      </p:sp>
    </p:spTree>
    <p:extLst>
      <p:ext uri="{BB962C8B-B14F-4D97-AF65-F5344CB8AC3E}">
        <p14:creationId xmlns:p14="http://schemas.microsoft.com/office/powerpoint/2010/main" val="951848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p:txBody>
          <a:bodyPr/>
          <a:lstStyle/>
          <a:p>
            <a:pPr marL="0" indent="0" algn="ctr">
              <a:buNone/>
            </a:pPr>
            <a:r>
              <a:rPr lang="en-CA" sz="4800" dirty="0" smtClean="0"/>
              <a:t>Effort</a:t>
            </a:r>
          </a:p>
          <a:p>
            <a:r>
              <a:rPr lang="en-CA" dirty="0" smtClean="0"/>
              <a:t>Practice your new habit with focus and care</a:t>
            </a:r>
          </a:p>
          <a:p>
            <a:r>
              <a:rPr lang="en-CA" dirty="0" smtClean="0"/>
              <a:t>Your brain will work hard and feel tired</a:t>
            </a:r>
          </a:p>
          <a:p>
            <a:r>
              <a:rPr lang="en-CA" dirty="0" smtClean="0"/>
              <a:t>You are creating new connections in your brain</a:t>
            </a:r>
          </a:p>
          <a:p>
            <a:r>
              <a:rPr lang="en-CA" dirty="0"/>
              <a:t>Find your motivation </a:t>
            </a:r>
            <a:r>
              <a:rPr lang="en-CA" dirty="0" smtClean="0"/>
              <a:t>that will keep you practicing</a:t>
            </a:r>
            <a:endParaRPr lang="en-CA" dirty="0"/>
          </a:p>
          <a:p>
            <a:pPr marL="0" indent="0">
              <a:buNone/>
            </a:pPr>
            <a:endParaRPr lang="en-CA" dirty="0" smtClean="0"/>
          </a:p>
          <a:p>
            <a:pPr algn="ctr"/>
            <a:endParaRPr lang="en-CA" dirty="0" smtClean="0"/>
          </a:p>
          <a:p>
            <a:pPr marL="0" indent="0">
              <a:buNone/>
            </a:pPr>
            <a:endParaRPr lang="en-CA" dirty="0"/>
          </a:p>
        </p:txBody>
      </p:sp>
    </p:spTree>
    <p:extLst>
      <p:ext uri="{BB962C8B-B14F-4D97-AF65-F5344CB8AC3E}">
        <p14:creationId xmlns:p14="http://schemas.microsoft.com/office/powerpoint/2010/main" val="2965190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a:xfrm>
            <a:off x="457200" y="1066800"/>
            <a:ext cx="8229600" cy="5059364"/>
          </a:xfrm>
        </p:spPr>
        <p:txBody>
          <a:bodyPr/>
          <a:lstStyle/>
          <a:p>
            <a:pPr marL="0" indent="0">
              <a:buNone/>
            </a:pPr>
            <a:r>
              <a:rPr lang="en-CA" dirty="0" smtClean="0">
                <a:solidFill>
                  <a:srgbClr val="92D050"/>
                </a:solidFill>
              </a:rPr>
              <a:t>Do this now: </a:t>
            </a:r>
          </a:p>
          <a:p>
            <a:pPr marL="0" indent="0">
              <a:buNone/>
            </a:pPr>
            <a:r>
              <a:rPr lang="en-CA" dirty="0" smtClean="0"/>
              <a:t>On a Post-It note write:</a:t>
            </a:r>
          </a:p>
          <a:p>
            <a:r>
              <a:rPr lang="en-CA" dirty="0" smtClean="0"/>
              <a:t>FEED (Focus, Effort, Effortless, Determination)</a:t>
            </a:r>
            <a:endParaRPr lang="en-CA" dirty="0"/>
          </a:p>
          <a:p>
            <a:r>
              <a:rPr lang="en-CA" dirty="0" smtClean="0"/>
              <a:t> what you should do each day to reach your goal</a:t>
            </a:r>
          </a:p>
          <a:p>
            <a:r>
              <a:rPr lang="en-CA" dirty="0" smtClean="0"/>
              <a:t>Place this note where you will see it each time you need to use the new habit</a:t>
            </a:r>
          </a:p>
          <a:p>
            <a:r>
              <a:rPr lang="en-CA" dirty="0" smtClean="0"/>
              <a:t>Move the note each day if necessary</a:t>
            </a:r>
          </a:p>
          <a:p>
            <a:pPr algn="ctr"/>
            <a:endParaRPr lang="en-CA" dirty="0" smtClean="0"/>
          </a:p>
          <a:p>
            <a:pPr marL="0" indent="0">
              <a:buNone/>
            </a:pPr>
            <a:endParaRPr lang="en-CA" dirty="0"/>
          </a:p>
        </p:txBody>
      </p:sp>
    </p:spTree>
    <p:extLst>
      <p:ext uri="{BB962C8B-B14F-4D97-AF65-F5344CB8AC3E}">
        <p14:creationId xmlns:p14="http://schemas.microsoft.com/office/powerpoint/2010/main" val="3466418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p:txBody>
          <a:bodyPr/>
          <a:lstStyle/>
          <a:p>
            <a:pPr marL="0" indent="0" algn="ctr">
              <a:buNone/>
            </a:pPr>
            <a:r>
              <a:rPr lang="en-CA" sz="4800" dirty="0" smtClean="0"/>
              <a:t>Effortless</a:t>
            </a:r>
          </a:p>
          <a:p>
            <a:r>
              <a:rPr lang="en-CA" dirty="0" smtClean="0"/>
              <a:t>Stay with the new habit until it feels automatic</a:t>
            </a:r>
          </a:p>
          <a:p>
            <a:r>
              <a:rPr lang="en-CA" dirty="0" smtClean="0"/>
              <a:t>Your brain will adapt to work efficiently</a:t>
            </a:r>
          </a:p>
          <a:p>
            <a:r>
              <a:rPr lang="en-CA" dirty="0"/>
              <a:t>You are solidifying the new connections in your brain</a:t>
            </a:r>
          </a:p>
          <a:p>
            <a:r>
              <a:rPr lang="en-CA" dirty="0" smtClean="0"/>
              <a:t>It will begin to feel effortless</a:t>
            </a:r>
          </a:p>
          <a:p>
            <a:pPr algn="ctr"/>
            <a:endParaRPr lang="en-CA" dirty="0" smtClean="0"/>
          </a:p>
          <a:p>
            <a:pPr marL="0" indent="0">
              <a:buNone/>
            </a:pPr>
            <a:endParaRPr lang="en-CA" dirty="0"/>
          </a:p>
        </p:txBody>
      </p:sp>
    </p:spTree>
    <p:extLst>
      <p:ext uri="{BB962C8B-B14F-4D97-AF65-F5344CB8AC3E}">
        <p14:creationId xmlns:p14="http://schemas.microsoft.com/office/powerpoint/2010/main" val="1775761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smtClean="0"/>
              <a:t>FEED Your Brain</a:t>
            </a:r>
            <a:endParaRPr lang="en-US" sz="4800" dirty="0"/>
          </a:p>
        </p:txBody>
      </p:sp>
      <p:sp>
        <p:nvSpPr>
          <p:cNvPr id="3" name="Content Placeholder 2"/>
          <p:cNvSpPr>
            <a:spLocks noGrp="1"/>
          </p:cNvSpPr>
          <p:nvPr>
            <p:ph idx="1"/>
          </p:nvPr>
        </p:nvSpPr>
        <p:spPr/>
        <p:txBody>
          <a:bodyPr/>
          <a:lstStyle/>
          <a:p>
            <a:pPr marL="0" indent="0" algn="ctr">
              <a:buNone/>
            </a:pPr>
            <a:r>
              <a:rPr lang="en-CA" sz="4800" dirty="0" smtClean="0"/>
              <a:t>Determination</a:t>
            </a:r>
          </a:p>
          <a:p>
            <a:r>
              <a:rPr lang="en-CA" dirty="0" smtClean="0"/>
              <a:t>Once a habit becomes effortless, it is easy to forget it or move on</a:t>
            </a:r>
          </a:p>
          <a:p>
            <a:r>
              <a:rPr lang="en-CA" dirty="0"/>
              <a:t>Don’t let yourself </a:t>
            </a:r>
            <a:r>
              <a:rPr lang="en-CA" dirty="0" smtClean="0"/>
              <a:t>say: “Done! I don’t need to practice it now.”</a:t>
            </a:r>
            <a:endParaRPr lang="en-CA" dirty="0"/>
          </a:p>
          <a:p>
            <a:r>
              <a:rPr lang="en-CA" dirty="0" smtClean="0"/>
              <a:t>Maintain your practice of the new habit through a regular routine. This shouldn’t be tough because it is effortless now.</a:t>
            </a:r>
          </a:p>
          <a:p>
            <a:pPr algn="ctr"/>
            <a:endParaRPr lang="en-CA" dirty="0" smtClean="0"/>
          </a:p>
          <a:p>
            <a:pPr marL="0" indent="0">
              <a:buNone/>
            </a:pPr>
            <a:endParaRPr lang="en-CA" dirty="0"/>
          </a:p>
        </p:txBody>
      </p:sp>
    </p:spTree>
    <p:extLst>
      <p:ext uri="{BB962C8B-B14F-4D97-AF65-F5344CB8AC3E}">
        <p14:creationId xmlns:p14="http://schemas.microsoft.com/office/powerpoint/2010/main" val="456164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036304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815879346"/>
      </p:ext>
    </p:extLst>
  </p:cSld>
  <p:clrMapOvr>
    <a:masterClrMapping/>
  </p:clrMapOvr>
  <p:transition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2607"/>
            <a:ext cx="9144000" cy="5326911"/>
          </a:xfrm>
        </p:spPr>
        <p:txBody>
          <a:bodyPr/>
          <a:lstStyle/>
          <a:p>
            <a:pPr marL="0" indent="0" algn="ctr">
              <a:buNone/>
            </a:pPr>
            <a:r>
              <a:rPr lang="en-CA" sz="4000" dirty="0" smtClean="0">
                <a:solidFill>
                  <a:srgbClr val="92D050"/>
                </a:solidFill>
              </a:rPr>
              <a:t>Student asks: </a:t>
            </a:r>
          </a:p>
          <a:p>
            <a:pPr marL="0" indent="0" algn="ctr">
              <a:buNone/>
            </a:pPr>
            <a:r>
              <a:rPr lang="en-CA" sz="4000" dirty="0" smtClean="0"/>
              <a:t>“What is the homework for tonight?”</a:t>
            </a:r>
          </a:p>
          <a:p>
            <a:pPr marL="0" indent="0" algn="ctr">
              <a:buNone/>
            </a:pPr>
            <a:endParaRPr lang="en-CA" sz="4000" dirty="0"/>
          </a:p>
          <a:p>
            <a:pPr marL="0" indent="0" algn="ctr">
              <a:buNone/>
            </a:pPr>
            <a:r>
              <a:rPr lang="en-CA" sz="4000" dirty="0" smtClean="0">
                <a:solidFill>
                  <a:srgbClr val="F6DB3C"/>
                </a:solidFill>
              </a:rPr>
              <a:t>Teacher replies: </a:t>
            </a:r>
          </a:p>
          <a:p>
            <a:pPr marL="0" indent="0" algn="ctr">
              <a:buNone/>
            </a:pPr>
            <a:r>
              <a:rPr lang="en-CA" sz="4000" dirty="0" smtClean="0"/>
              <a:t>“Please check your syllabus”</a:t>
            </a:r>
          </a:p>
          <a:p>
            <a:pPr marL="0" indent="0" algn="ctr">
              <a:buNone/>
            </a:pPr>
            <a:endParaRPr lang="en-CA" sz="4000" dirty="0"/>
          </a:p>
          <a:p>
            <a:pPr marL="0" indent="0" algn="ctr">
              <a:buNone/>
            </a:pPr>
            <a:r>
              <a:rPr lang="en-CA" sz="5400" dirty="0" smtClean="0"/>
              <a:t>Why do teachers do this? It’s so annoying!</a:t>
            </a:r>
          </a:p>
          <a:p>
            <a:pPr marL="0" indent="0">
              <a:buNone/>
            </a:pPr>
            <a:endParaRPr lang="en-CA" sz="4000" dirty="0"/>
          </a:p>
          <a:p>
            <a:pPr marL="0" indent="0">
              <a:buNone/>
            </a:pPr>
            <a:endParaRPr lang="en-CA" sz="4000" dirty="0" smtClean="0"/>
          </a:p>
          <a:p>
            <a:pPr marL="0" indent="0">
              <a:buNone/>
            </a:pPr>
            <a:endParaRPr lang="en-CA" sz="4000" dirty="0"/>
          </a:p>
        </p:txBody>
      </p:sp>
    </p:spTree>
    <p:extLst>
      <p:ext uri="{BB962C8B-B14F-4D97-AF65-F5344CB8AC3E}">
        <p14:creationId xmlns:p14="http://schemas.microsoft.com/office/powerpoint/2010/main" val="23238347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pPr>
              <a:defRPr/>
            </a:pPr>
            <a:r>
              <a:rPr lang="en-US" sz="9600" dirty="0" smtClean="0"/>
              <a:t>Intelligence</a:t>
            </a:r>
            <a:endParaRPr lang="en-US" sz="9600" dirty="0"/>
          </a:p>
        </p:txBody>
      </p:sp>
      <p:sp>
        <p:nvSpPr>
          <p:cNvPr id="5" name="Subtitle 4"/>
          <p:cNvSpPr>
            <a:spLocks noGrp="1"/>
          </p:cNvSpPr>
          <p:nvPr>
            <p:ph type="subTitle" sz="quarter" idx="1"/>
          </p:nvPr>
        </p:nvSpPr>
        <p:spPr/>
        <p:txBody>
          <a:bodyPr/>
          <a:lstStyle/>
          <a:p>
            <a:pPr>
              <a:defRPr/>
            </a:pPr>
            <a:endParaRPr lang="en-US" dirty="0"/>
          </a:p>
        </p:txBody>
      </p:sp>
    </p:spTree>
  </p:cSld>
  <p:clrMapOvr>
    <a:masterClrMapping/>
  </p:clrMapOvr>
  <p:transition advClick="0">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Intelligence</a:t>
            </a:r>
            <a:endParaRPr lang="en-US" dirty="0"/>
          </a:p>
        </p:txBody>
      </p:sp>
      <p:pic>
        <p:nvPicPr>
          <p:cNvPr id="4" name="Picture 2"/>
          <p:cNvPicPr>
            <a:picLocks noGrp="1" noChangeAspect="1" noChangeArrowheads="1"/>
          </p:cNvPicPr>
          <p:nvPr>
            <p:ph idx="1"/>
          </p:nvPr>
        </p:nvPicPr>
        <p:blipFill>
          <a:blip r:embed="rId2"/>
          <a:srcRect/>
          <a:stretch>
            <a:fillRect/>
          </a:stretch>
        </p:blipFill>
        <p:spPr>
          <a:xfrm>
            <a:off x="0" y="1162050"/>
            <a:ext cx="4613275" cy="6053138"/>
          </a:xfrm>
        </p:spPr>
      </p:pic>
      <p:pic>
        <p:nvPicPr>
          <p:cNvPr id="5" name="Picture 9" descr="AlbertEinstein"/>
          <p:cNvPicPr>
            <a:picLocks noChangeAspect="1" noChangeArrowheads="1"/>
          </p:cNvPicPr>
          <p:nvPr/>
        </p:nvPicPr>
        <p:blipFill>
          <a:blip r:embed="rId3"/>
          <a:srcRect l="8109" r="20270"/>
          <a:stretch>
            <a:fillRect/>
          </a:stretch>
        </p:blipFill>
        <p:spPr bwMode="auto">
          <a:xfrm>
            <a:off x="4606925" y="1162050"/>
            <a:ext cx="4537075" cy="6186488"/>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Intelligence</a:t>
            </a:r>
            <a:endParaRPr lang="en-US" dirty="0"/>
          </a:p>
        </p:txBody>
      </p:sp>
      <p:sp>
        <p:nvSpPr>
          <p:cNvPr id="3" name="Content Placeholder 2"/>
          <p:cNvSpPr>
            <a:spLocks noGrp="1"/>
          </p:cNvSpPr>
          <p:nvPr>
            <p:ph idx="1"/>
          </p:nvPr>
        </p:nvSpPr>
        <p:spPr>
          <a:xfrm>
            <a:off x="300038" y="1228725"/>
            <a:ext cx="8624887" cy="4897438"/>
          </a:xfrm>
        </p:spPr>
        <p:txBody>
          <a:bodyPr/>
          <a:lstStyle/>
          <a:p>
            <a:pPr marL="0" indent="0">
              <a:buFont typeface="Wingdings" pitchFamily="2" charset="2"/>
              <a:buNone/>
              <a:defRPr/>
            </a:pPr>
            <a:r>
              <a:rPr lang="en-US" sz="3600" dirty="0" smtClean="0"/>
              <a:t>A person’s intelligence is a fixed thing and essentially does not change.</a:t>
            </a:r>
          </a:p>
          <a:p>
            <a:pPr>
              <a:buFont typeface="Wingdings" pitchFamily="2" charset="2"/>
              <a:buNone/>
              <a:defRPr/>
            </a:pPr>
            <a:endParaRPr lang="en-US" sz="2800" dirty="0" smtClean="0">
              <a:solidFill>
                <a:srgbClr val="F6DB3C"/>
              </a:solidFill>
            </a:endParaRPr>
          </a:p>
          <a:p>
            <a:pPr>
              <a:buFont typeface="Wingdings" pitchFamily="2" charset="2"/>
              <a:buNone/>
              <a:defRPr/>
            </a:pPr>
            <a:r>
              <a:rPr lang="en-US" dirty="0" smtClean="0">
                <a:solidFill>
                  <a:srgbClr val="F6DB3C"/>
                </a:solidFill>
              </a:rPr>
              <a:t>A: </a:t>
            </a:r>
            <a:r>
              <a:rPr lang="en-US" dirty="0" smtClean="0"/>
              <a:t>Strongly Agree</a:t>
            </a:r>
          </a:p>
          <a:p>
            <a:pPr>
              <a:buFont typeface="Wingdings" pitchFamily="2" charset="2"/>
              <a:buNone/>
              <a:defRPr/>
            </a:pPr>
            <a:r>
              <a:rPr lang="en-US" dirty="0" smtClean="0">
                <a:solidFill>
                  <a:srgbClr val="F6DB3C"/>
                </a:solidFill>
              </a:rPr>
              <a:t>B: </a:t>
            </a:r>
            <a:r>
              <a:rPr lang="en-US" dirty="0" smtClean="0"/>
              <a:t>Agree</a:t>
            </a:r>
          </a:p>
          <a:p>
            <a:pPr>
              <a:buFont typeface="Wingdings" pitchFamily="2" charset="2"/>
              <a:buNone/>
              <a:defRPr/>
            </a:pPr>
            <a:r>
              <a:rPr lang="en-US" dirty="0" smtClean="0">
                <a:solidFill>
                  <a:srgbClr val="F6DB3C"/>
                </a:solidFill>
              </a:rPr>
              <a:t>C: </a:t>
            </a:r>
            <a:r>
              <a:rPr lang="en-US" dirty="0" smtClean="0"/>
              <a:t>Neutral</a:t>
            </a:r>
          </a:p>
          <a:p>
            <a:pPr>
              <a:buFont typeface="Wingdings" pitchFamily="2" charset="2"/>
              <a:buNone/>
              <a:defRPr/>
            </a:pPr>
            <a:r>
              <a:rPr lang="en-US" dirty="0" smtClean="0">
                <a:solidFill>
                  <a:srgbClr val="F6DB3C"/>
                </a:solidFill>
              </a:rPr>
              <a:t>D: </a:t>
            </a:r>
            <a:r>
              <a:rPr lang="en-US" dirty="0" smtClean="0"/>
              <a:t>Disagree</a:t>
            </a:r>
          </a:p>
          <a:p>
            <a:pPr>
              <a:buFont typeface="Wingdings" pitchFamily="2" charset="2"/>
              <a:buNone/>
              <a:defRPr/>
            </a:pPr>
            <a:r>
              <a:rPr lang="en-US" dirty="0" smtClean="0">
                <a:solidFill>
                  <a:srgbClr val="F6DB3C"/>
                </a:solidFill>
              </a:rPr>
              <a:t>E: </a:t>
            </a:r>
            <a:r>
              <a:rPr lang="en-US" dirty="0" smtClean="0"/>
              <a:t>Strongly Disagree</a:t>
            </a:r>
          </a:p>
          <a:p>
            <a:pPr>
              <a:buFont typeface="Wingdings" pitchFamily="2" charset="2"/>
              <a:buNone/>
              <a:defRPr/>
            </a:pPr>
            <a:r>
              <a:rPr lang="en-US" dirty="0" smtClean="0">
                <a:solidFill>
                  <a:srgbClr val="F6DB3C"/>
                </a:solidFill>
              </a:rPr>
              <a:t>F: </a:t>
            </a:r>
            <a:r>
              <a:rPr lang="en-US" dirty="0" smtClean="0"/>
              <a:t>Not sure</a:t>
            </a:r>
          </a:p>
          <a:p>
            <a:pPr>
              <a:buFont typeface="Wingdings" pitchFamily="2" charset="2"/>
              <a:buNone/>
              <a:defRPr/>
            </a:pPr>
            <a:endParaRPr lang="en-US" sz="2400" dirty="0"/>
          </a:p>
        </p:txBody>
      </p:sp>
    </p:spTree>
  </p:cSld>
  <p:clrMapOvr>
    <a:masterClrMapping/>
  </p:clrMapOvr>
  <p:transition advClick="0">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Grp="1" noChangeAspect="1" noChangeArrowheads="1"/>
          </p:cNvPicPr>
          <p:nvPr>
            <p:ph idx="4294967295"/>
          </p:nvPr>
        </p:nvPicPr>
        <p:blipFill>
          <a:blip r:embed="rId2"/>
          <a:srcRect/>
          <a:stretch>
            <a:fillRect/>
          </a:stretch>
        </p:blipFill>
        <p:spPr>
          <a:xfrm>
            <a:off x="1787525" y="7938"/>
            <a:ext cx="5648325" cy="6850062"/>
          </a:xfrm>
        </p:spPr>
      </p:pic>
    </p:spTree>
  </p:cSld>
  <p:clrMapOvr>
    <a:masterClrMapping/>
  </p:clrMapOvr>
  <p:transition advClick="0">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Intelligence</a:t>
            </a:r>
            <a:endParaRPr lang="en-US" dirty="0"/>
          </a:p>
        </p:txBody>
      </p:sp>
      <p:sp>
        <p:nvSpPr>
          <p:cNvPr id="3" name="Content Placeholder 2"/>
          <p:cNvSpPr>
            <a:spLocks noGrp="1"/>
          </p:cNvSpPr>
          <p:nvPr>
            <p:ph idx="1"/>
          </p:nvPr>
        </p:nvSpPr>
        <p:spPr>
          <a:xfrm>
            <a:off x="457200" y="1228725"/>
            <a:ext cx="8229600" cy="887413"/>
          </a:xfrm>
        </p:spPr>
        <p:txBody>
          <a:bodyPr/>
          <a:lstStyle/>
          <a:p>
            <a:pPr algn="ctr">
              <a:buFont typeface="Wingdings" pitchFamily="2" charset="2"/>
              <a:buNone/>
              <a:defRPr/>
            </a:pPr>
            <a:r>
              <a:rPr lang="en-US" dirty="0" smtClean="0"/>
              <a:t>What’s the real story? Time for research!</a:t>
            </a:r>
            <a:endParaRPr lang="en-US" dirty="0"/>
          </a:p>
        </p:txBody>
      </p:sp>
      <p:pic>
        <p:nvPicPr>
          <p:cNvPr id="21507" name="Picture 2" descr="http://www.lgdalliance.org/wp-content/uploads/2011/03/science-research.png"/>
          <p:cNvPicPr>
            <a:picLocks noChangeAspect="1" noChangeArrowheads="1"/>
          </p:cNvPicPr>
          <p:nvPr/>
        </p:nvPicPr>
        <p:blipFill>
          <a:blip r:embed="rId2"/>
          <a:srcRect l="10660" r="12540"/>
          <a:stretch>
            <a:fillRect/>
          </a:stretch>
        </p:blipFill>
        <p:spPr bwMode="auto">
          <a:xfrm>
            <a:off x="0" y="1890713"/>
            <a:ext cx="9144000" cy="4967287"/>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Intelligence</a:t>
            </a:r>
            <a:endParaRPr lang="en-US" dirty="0"/>
          </a:p>
        </p:txBody>
      </p:sp>
      <p:pic>
        <p:nvPicPr>
          <p:cNvPr id="22530" name="Picture 2" descr="http://blog.goodlifefitness.com/wp-content/uploads/2012/01/group-ex.jpg"/>
          <p:cNvPicPr>
            <a:picLocks noChangeAspect="1" noChangeArrowheads="1"/>
          </p:cNvPicPr>
          <p:nvPr/>
        </p:nvPicPr>
        <p:blipFill>
          <a:blip r:embed="rId2"/>
          <a:srcRect/>
          <a:stretch>
            <a:fillRect/>
          </a:stretch>
        </p:blipFill>
        <p:spPr bwMode="auto">
          <a:xfrm>
            <a:off x="771525" y="1181100"/>
            <a:ext cx="7610475" cy="5676900"/>
          </a:xfrm>
          <a:prstGeom prst="rect">
            <a:avLst/>
          </a:prstGeom>
          <a:noFill/>
          <a:ln w="9525">
            <a:noFill/>
            <a:miter lim="800000"/>
            <a:headEnd/>
            <a:tailEnd/>
          </a:ln>
        </p:spPr>
      </p:pic>
    </p:spTree>
  </p:cSld>
  <p:clrMapOvr>
    <a:masterClrMapping/>
  </p:clrMapOvr>
  <p:transition advClick="0">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normAutofit/>
          </a:bodyPr>
          <a:lstStyle/>
          <a:p>
            <a:pPr>
              <a:defRPr/>
            </a:pPr>
            <a:r>
              <a:rPr lang="en-US" dirty="0" smtClean="0"/>
              <a:t>Intelligence</a:t>
            </a:r>
            <a:endParaRPr lang="en-US" dirty="0"/>
          </a:p>
        </p:txBody>
      </p:sp>
      <p:sp>
        <p:nvSpPr>
          <p:cNvPr id="3" name="Content Placeholder 2"/>
          <p:cNvSpPr>
            <a:spLocks noGrp="1"/>
          </p:cNvSpPr>
          <p:nvPr>
            <p:ph idx="1"/>
          </p:nvPr>
        </p:nvSpPr>
        <p:spPr>
          <a:xfrm>
            <a:off x="457200" y="1228725"/>
            <a:ext cx="8686800" cy="4897438"/>
          </a:xfrm>
        </p:spPr>
        <p:txBody>
          <a:bodyPr/>
          <a:lstStyle/>
          <a:p>
            <a:pPr>
              <a:buFont typeface="Wingdings" pitchFamily="2" charset="2"/>
              <a:buNone/>
              <a:defRPr/>
            </a:pPr>
            <a:r>
              <a:rPr lang="en-US" dirty="0" smtClean="0"/>
              <a:t>Higher-level learning </a:t>
            </a:r>
            <a:r>
              <a:rPr lang="en-US" dirty="0" smtClean="0">
                <a:sym typeface="Symbol"/>
              </a:rPr>
              <a:t></a:t>
            </a:r>
            <a:r>
              <a:rPr lang="en-US" dirty="0" smtClean="0"/>
              <a:t> brain development</a:t>
            </a:r>
            <a:endParaRPr lang="en-US" dirty="0"/>
          </a:p>
        </p:txBody>
      </p:sp>
      <p:pic>
        <p:nvPicPr>
          <p:cNvPr id="23555" name="Picture 2"/>
          <p:cNvPicPr>
            <a:picLocks noChangeAspect="1" noChangeArrowheads="1"/>
          </p:cNvPicPr>
          <p:nvPr/>
        </p:nvPicPr>
        <p:blipFill>
          <a:blip r:embed="rId3"/>
          <a:srcRect r="12764"/>
          <a:stretch>
            <a:fillRect/>
          </a:stretch>
        </p:blipFill>
        <p:spPr bwMode="auto">
          <a:xfrm>
            <a:off x="0" y="1989138"/>
            <a:ext cx="5267325" cy="3770312"/>
          </a:xfrm>
          <a:prstGeom prst="rect">
            <a:avLst/>
          </a:prstGeom>
          <a:noFill/>
          <a:ln w="9525">
            <a:noFill/>
            <a:miter lim="800000"/>
            <a:headEnd/>
            <a:tailEnd/>
          </a:ln>
        </p:spPr>
      </p:pic>
      <p:sp>
        <p:nvSpPr>
          <p:cNvPr id="7173" name="TextBox 4"/>
          <p:cNvSpPr txBox="1">
            <a:spLocks noChangeArrowheads="1"/>
          </p:cNvSpPr>
          <p:nvPr/>
        </p:nvSpPr>
        <p:spPr bwMode="auto">
          <a:xfrm>
            <a:off x="5459413" y="2178050"/>
            <a:ext cx="3411537" cy="3078163"/>
          </a:xfrm>
          <a:prstGeom prst="rect">
            <a:avLst/>
          </a:prstGeom>
          <a:noFill/>
          <a:ln w="9525">
            <a:solidFill>
              <a:schemeClr val="tx1"/>
            </a:solidFill>
            <a:miter lim="800000"/>
            <a:headEnd/>
            <a:tailEnd/>
          </a:ln>
        </p:spPr>
        <p:txBody>
          <a:bodyPr>
            <a:spAutoFit/>
          </a:bodyPr>
          <a:lstStyle/>
          <a:p>
            <a:pPr algn="ctr" eaLnBrk="0" hangingPunct="0">
              <a:defRPr/>
            </a:pPr>
            <a:r>
              <a:rPr lang="en-US" sz="2800" b="1" dirty="0">
                <a:solidFill>
                  <a:srgbClr val="F6DB3C"/>
                </a:solidFill>
                <a:effectLst>
                  <a:outerShdw blurRad="38100" dist="38100" dir="2700000" algn="tl">
                    <a:srgbClr val="000000">
                      <a:alpha val="43137"/>
                    </a:srgbClr>
                  </a:outerShdw>
                </a:effectLst>
                <a:latin typeface="Arial" pitchFamily="34" charset="0"/>
                <a:cs typeface="Arial" pitchFamily="34" charset="0"/>
              </a:rPr>
              <a:t>Like muscle development!</a:t>
            </a:r>
          </a:p>
          <a:p>
            <a:pPr algn="ctr" eaLnBrk="0" hangingPunct="0">
              <a:defRPr/>
            </a:pPr>
            <a:endParaRPr lang="en-US" b="1" dirty="0">
              <a:effectLst>
                <a:outerShdw blurRad="38100" dist="38100" dir="2700000" algn="tl">
                  <a:srgbClr val="000000">
                    <a:alpha val="43137"/>
                  </a:srgbClr>
                </a:outerShdw>
              </a:effectLst>
              <a:latin typeface="Arial" pitchFamily="34" charset="0"/>
              <a:cs typeface="Arial" pitchFamily="34" charset="0"/>
            </a:endParaRPr>
          </a:p>
          <a:p>
            <a:pPr algn="ctr" eaLnBrk="0" hangingPunct="0">
              <a:defRPr/>
            </a:pPr>
            <a:r>
              <a:rPr lang="en-US" sz="2000" b="1" dirty="0">
                <a:effectLst>
                  <a:outerShdw blurRad="38100" dist="38100" dir="2700000" algn="tl">
                    <a:srgbClr val="000000">
                      <a:alpha val="43137"/>
                    </a:srgbClr>
                  </a:outerShdw>
                </a:effectLst>
                <a:latin typeface="Arial" pitchFamily="34" charset="0"/>
                <a:cs typeface="Arial" pitchFamily="34" charset="0"/>
              </a:rPr>
              <a:t>Strenuous physical effort</a:t>
            </a:r>
          </a:p>
          <a:p>
            <a:pPr algn="ctr" eaLnBrk="0" hangingPunct="0">
              <a:defRPr/>
            </a:pPr>
            <a:r>
              <a:rPr lang="en-US" sz="2000" b="1" dirty="0">
                <a:effectLst>
                  <a:outerShdw blurRad="38100" dist="38100" dir="2700000" algn="tl">
                    <a:srgbClr val="000000">
                      <a:alpha val="43137"/>
                    </a:srgbClr>
                  </a:outerShdw>
                </a:effectLst>
                <a:latin typeface="Arial" pitchFamily="34" charset="0"/>
                <a:cs typeface="Arial" pitchFamily="34" charset="0"/>
              </a:rPr>
              <a:t>= Thicker muscle tissue</a:t>
            </a:r>
          </a:p>
          <a:p>
            <a:pPr algn="ctr" eaLnBrk="0" hangingPunct="0">
              <a:defRPr/>
            </a:pPr>
            <a:endParaRPr lang="en-US" sz="2000" b="1" dirty="0">
              <a:effectLst>
                <a:outerShdw blurRad="38100" dist="38100" dir="2700000" algn="tl">
                  <a:srgbClr val="000000">
                    <a:alpha val="43137"/>
                  </a:srgbClr>
                </a:outerShdw>
              </a:effectLst>
              <a:latin typeface="Arial" pitchFamily="34" charset="0"/>
              <a:cs typeface="Arial" pitchFamily="34" charset="0"/>
            </a:endParaRPr>
          </a:p>
          <a:p>
            <a:pPr algn="ctr" eaLnBrk="0" hangingPunct="0">
              <a:defRPr/>
            </a:pPr>
            <a:r>
              <a:rPr lang="en-US" sz="2000" b="1" dirty="0">
                <a:effectLst>
                  <a:outerShdw blurRad="38100" dist="38100" dir="2700000" algn="tl">
                    <a:srgbClr val="000000">
                      <a:alpha val="43137"/>
                    </a:srgbClr>
                  </a:outerShdw>
                </a:effectLst>
                <a:latin typeface="Arial" pitchFamily="34" charset="0"/>
                <a:cs typeface="Arial" pitchFamily="34" charset="0"/>
              </a:rPr>
              <a:t>Strenuous mental effort </a:t>
            </a:r>
          </a:p>
          <a:p>
            <a:pPr algn="ctr" eaLnBrk="0" hangingPunct="0">
              <a:defRPr/>
            </a:pPr>
            <a:r>
              <a:rPr lang="en-US" sz="2000" b="1" dirty="0">
                <a:effectLst>
                  <a:outerShdw blurRad="38100" dist="38100" dir="2700000" algn="tl">
                    <a:srgbClr val="000000">
                      <a:alpha val="43137"/>
                    </a:srgbClr>
                  </a:outerShdw>
                </a:effectLst>
                <a:latin typeface="Arial" pitchFamily="34" charset="0"/>
                <a:cs typeface="Arial" pitchFamily="34" charset="0"/>
              </a:rPr>
              <a:t>= Thicker brain tissue, more connections</a:t>
            </a:r>
          </a:p>
        </p:txBody>
      </p:sp>
      <p:sp>
        <p:nvSpPr>
          <p:cNvPr id="7174" name="TextBox 6"/>
          <p:cNvSpPr txBox="1">
            <a:spLocks noChangeArrowheads="1"/>
          </p:cNvSpPr>
          <p:nvPr/>
        </p:nvSpPr>
        <p:spPr bwMode="auto">
          <a:xfrm>
            <a:off x="152400" y="5962650"/>
            <a:ext cx="8829675" cy="646113"/>
          </a:xfrm>
          <a:prstGeom prst="rect">
            <a:avLst/>
          </a:prstGeom>
          <a:noFill/>
          <a:ln w="9525">
            <a:noFill/>
            <a:miter lim="800000"/>
            <a:headEnd/>
            <a:tailEnd/>
          </a:ln>
        </p:spPr>
        <p:txBody>
          <a:bodyPr>
            <a:spAutoFit/>
          </a:bodyPr>
          <a:lstStyle/>
          <a:p>
            <a:pPr algn="ctr" eaLnBrk="0" hangingPunct="0">
              <a:defRPr/>
            </a:pPr>
            <a:r>
              <a:rPr lang="en-US" b="1" i="1" dirty="0">
                <a:latin typeface="+mn-lt"/>
              </a:rPr>
              <a:t>Saving new brain cells. </a:t>
            </a:r>
            <a:r>
              <a:rPr lang="en-US" b="1" dirty="0">
                <a:latin typeface="+mn-lt"/>
              </a:rPr>
              <a:t>T. </a:t>
            </a:r>
            <a:r>
              <a:rPr lang="en-US" b="1" dirty="0" err="1">
                <a:latin typeface="+mn-lt"/>
              </a:rPr>
              <a:t>Shors</a:t>
            </a:r>
            <a:r>
              <a:rPr lang="en-US" b="1" dirty="0">
                <a:latin typeface="+mn-lt"/>
              </a:rPr>
              <a:t>, Sci. Amer. Mar 09 </a:t>
            </a:r>
            <a:endParaRPr lang="en-CA" b="1" dirty="0">
              <a:latin typeface="+mn-lt"/>
            </a:endParaRPr>
          </a:p>
          <a:p>
            <a:pPr eaLnBrk="0" hangingPunct="0">
              <a:defRPr/>
            </a:pPr>
            <a:endParaRPr lang="en-US" dirty="0">
              <a:latin typeface="+mn-lt"/>
            </a:endParaRPr>
          </a:p>
        </p:txBody>
      </p:sp>
    </p:spTree>
  </p:cSld>
  <p:clrMapOvr>
    <a:masterClrMapping/>
  </p:clrMapOvr>
  <p:transition advClick="0">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dirty="0" smtClean="0"/>
              <a:t>Intelligence</a:t>
            </a:r>
            <a:endParaRPr lang="en-US"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sz="3600" dirty="0" smtClean="0"/>
              <a:t>I like doing schoolwork best when I can do it perfectly without any mistakes.</a:t>
            </a:r>
          </a:p>
          <a:p>
            <a:pPr lvl="1">
              <a:buFont typeface="Wingdings" pitchFamily="2" charset="2"/>
              <a:buNone/>
              <a:defRPr/>
            </a:pPr>
            <a:r>
              <a:rPr lang="en-US" sz="3200" dirty="0" smtClean="0">
                <a:solidFill>
                  <a:srgbClr val="F6DB3C"/>
                </a:solidFill>
              </a:rPr>
              <a:t>A: </a:t>
            </a:r>
            <a:r>
              <a:rPr lang="en-US" sz="3200" dirty="0" smtClean="0"/>
              <a:t>Strongly Agree</a:t>
            </a:r>
          </a:p>
          <a:p>
            <a:pPr lvl="1">
              <a:buFont typeface="Wingdings" pitchFamily="2" charset="2"/>
              <a:buNone/>
              <a:defRPr/>
            </a:pPr>
            <a:r>
              <a:rPr lang="en-US" sz="3200" dirty="0" smtClean="0">
                <a:solidFill>
                  <a:srgbClr val="F6DB3C"/>
                </a:solidFill>
              </a:rPr>
              <a:t>B: </a:t>
            </a:r>
            <a:r>
              <a:rPr lang="en-US" sz="3200" dirty="0" smtClean="0"/>
              <a:t>Agree</a:t>
            </a:r>
          </a:p>
          <a:p>
            <a:pPr lvl="1">
              <a:buFont typeface="Wingdings" pitchFamily="2" charset="2"/>
              <a:buNone/>
              <a:defRPr/>
            </a:pPr>
            <a:r>
              <a:rPr lang="en-US" sz="3200" dirty="0" smtClean="0">
                <a:solidFill>
                  <a:srgbClr val="F6DB3C"/>
                </a:solidFill>
              </a:rPr>
              <a:t>C: </a:t>
            </a:r>
            <a:r>
              <a:rPr lang="en-US" sz="3200" dirty="0" smtClean="0"/>
              <a:t>Neutral</a:t>
            </a:r>
          </a:p>
          <a:p>
            <a:pPr lvl="1">
              <a:buFont typeface="Wingdings" pitchFamily="2" charset="2"/>
              <a:buNone/>
              <a:defRPr/>
            </a:pPr>
            <a:r>
              <a:rPr lang="en-US" sz="3200" dirty="0" smtClean="0">
                <a:solidFill>
                  <a:srgbClr val="F6DB3C"/>
                </a:solidFill>
              </a:rPr>
              <a:t>D: </a:t>
            </a:r>
            <a:r>
              <a:rPr lang="en-US" sz="3200" dirty="0" smtClean="0"/>
              <a:t>Disagree</a:t>
            </a:r>
          </a:p>
          <a:p>
            <a:pPr lvl="1">
              <a:buFont typeface="Wingdings" pitchFamily="2" charset="2"/>
              <a:buNone/>
              <a:defRPr/>
            </a:pPr>
            <a:r>
              <a:rPr lang="en-US" sz="3200" dirty="0" smtClean="0">
                <a:solidFill>
                  <a:srgbClr val="F6DB3C"/>
                </a:solidFill>
              </a:rPr>
              <a:t>E: </a:t>
            </a:r>
            <a:r>
              <a:rPr lang="en-US" sz="3200" dirty="0" smtClean="0"/>
              <a:t>Strongly Disagree</a:t>
            </a:r>
          </a:p>
          <a:p>
            <a:pPr lvl="1">
              <a:buFont typeface="Wingdings" pitchFamily="2" charset="2"/>
              <a:buNone/>
              <a:defRPr/>
            </a:pPr>
            <a:r>
              <a:rPr lang="en-US" sz="3200" dirty="0" smtClean="0">
                <a:solidFill>
                  <a:srgbClr val="F6DB3C"/>
                </a:solidFill>
              </a:rPr>
              <a:t>F: </a:t>
            </a:r>
            <a:r>
              <a:rPr lang="en-US" sz="3200" dirty="0" smtClean="0"/>
              <a:t>Not sure</a:t>
            </a:r>
          </a:p>
          <a:p>
            <a:pPr>
              <a:buFont typeface="Wingdings" pitchFamily="2" charset="2"/>
              <a:buNone/>
              <a:defRPr/>
            </a:pPr>
            <a:endParaRPr lang="en-US" sz="2400" dirty="0"/>
          </a:p>
        </p:txBody>
      </p:sp>
    </p:spTree>
  </p:cSld>
  <p:clrMapOvr>
    <a:masterClrMapping/>
  </p:clrMapOvr>
  <p:transition advClick="0">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Slide for growth zone vs. comfort zone</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179625148"/>
      </p:ext>
    </p:extLst>
  </p:cSld>
  <p:clrMapOvr>
    <a:masterClrMapping/>
  </p:clrMapOvr>
  <p:transition advClick="0">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Slide showing growth / atrophy</a:t>
            </a:r>
            <a:endParaRPr lang="en-CA" dirty="0"/>
          </a:p>
        </p:txBody>
      </p:sp>
    </p:spTree>
    <p:extLst>
      <p:ext uri="{BB962C8B-B14F-4D97-AF65-F5344CB8AC3E}">
        <p14:creationId xmlns:p14="http://schemas.microsoft.com/office/powerpoint/2010/main" val="3431920882"/>
      </p:ext>
    </p:extLst>
  </p:cSld>
  <p:clrMapOvr>
    <a:masterClrMapping/>
  </p:clrMapOvr>
  <p:transition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7200" dirty="0" smtClean="0"/>
              <a:t>Habits!</a:t>
            </a:r>
            <a:endParaRPr lang="en-CA" sz="7200" dirty="0"/>
          </a:p>
        </p:txBody>
      </p:sp>
      <p:sp>
        <p:nvSpPr>
          <p:cNvPr id="5" name="Subtitle 4"/>
          <p:cNvSpPr>
            <a:spLocks noGrp="1"/>
          </p:cNvSpPr>
          <p:nvPr>
            <p:ph idx="1"/>
          </p:nvPr>
        </p:nvSpPr>
        <p:spPr/>
        <p:txBody>
          <a:bodyPr/>
          <a:lstStyle/>
          <a:p>
            <a:pPr marL="0" indent="0" algn="ctr">
              <a:buNone/>
            </a:pPr>
            <a:r>
              <a:rPr lang="en-CA" sz="5400" dirty="0" smtClean="0"/>
              <a:t>What </a:t>
            </a:r>
            <a:r>
              <a:rPr lang="en-CA" sz="5400" dirty="0"/>
              <a:t>is a habit?</a:t>
            </a:r>
          </a:p>
          <a:p>
            <a:endParaRPr lang="en-CA" sz="4000" dirty="0" smtClean="0"/>
          </a:p>
          <a:p>
            <a:pPr algn="ctr"/>
            <a:r>
              <a:rPr lang="en-CA" sz="4000" dirty="0" smtClean="0">
                <a:solidFill>
                  <a:srgbClr val="92D050"/>
                </a:solidFill>
              </a:rPr>
              <a:t>Discuss in your groups</a:t>
            </a:r>
          </a:p>
          <a:p>
            <a:pPr algn="ctr"/>
            <a:r>
              <a:rPr lang="en-CA" sz="4000" dirty="0" smtClean="0">
                <a:solidFill>
                  <a:srgbClr val="92D050"/>
                </a:solidFill>
              </a:rPr>
              <a:t>Be prepared to share</a:t>
            </a:r>
            <a:endParaRPr lang="en-CA" sz="4000" dirty="0">
              <a:solidFill>
                <a:srgbClr val="92D050"/>
              </a:solidFill>
            </a:endParaRPr>
          </a:p>
        </p:txBody>
      </p:sp>
    </p:spTree>
    <p:extLst>
      <p:ext uri="{BB962C8B-B14F-4D97-AF65-F5344CB8AC3E}">
        <p14:creationId xmlns:p14="http://schemas.microsoft.com/office/powerpoint/2010/main" val="3584148241"/>
      </p:ext>
    </p:extLst>
  </p:cSld>
  <p:clrMapOvr>
    <a:masterClrMapping/>
  </p:clrMapOvr>
  <p:transition spd="med" advClick="0">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557280614"/>
      </p:ext>
    </p:extLst>
  </p:cSld>
  <p:clrMapOvr>
    <a:masterClrMapping/>
  </p:clrMapOvr>
  <p:transition advClick="0">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CA" sz="9600" dirty="0" smtClean="0"/>
              <a:t>Why Sleep?</a:t>
            </a:r>
            <a:endParaRPr lang="en-CA" sz="9600" dirty="0"/>
          </a:p>
        </p:txBody>
      </p:sp>
      <p:sp>
        <p:nvSpPr>
          <p:cNvPr id="4" name="Subtitle 3"/>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2985306155"/>
      </p:ext>
    </p:extLst>
  </p:cSld>
  <p:clrMapOvr>
    <a:masterClrMapping/>
  </p:clrMapOvr>
  <p:transition advClick="0">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265282992"/>
      </p:ext>
    </p:extLst>
  </p:cSld>
  <p:clrMapOvr>
    <a:masterClrMapping/>
  </p:clrMapOvr>
  <p:transition advClick="0">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8800" dirty="0" smtClean="0"/>
              <a:t>Taking Tests</a:t>
            </a:r>
            <a:endParaRPr lang="en-CA" sz="88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769018966"/>
      </p:ext>
    </p:extLst>
  </p:cSld>
  <p:clrMapOvr>
    <a:masterClrMapping/>
  </p:clrMapOvr>
  <p:transition advClick="0">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Reflection</a:t>
            </a:r>
            <a:endParaRPr lang="en-CA" sz="6000" dirty="0"/>
          </a:p>
        </p:txBody>
      </p:sp>
      <p:sp>
        <p:nvSpPr>
          <p:cNvPr id="3" name="Content Placeholder 2"/>
          <p:cNvSpPr>
            <a:spLocks noGrp="1"/>
          </p:cNvSpPr>
          <p:nvPr>
            <p:ph idx="1"/>
          </p:nvPr>
        </p:nvSpPr>
        <p:spPr/>
        <p:txBody>
          <a:bodyPr/>
          <a:lstStyle/>
          <a:p>
            <a:pPr marL="0" indent="0">
              <a:buNone/>
            </a:pPr>
            <a:r>
              <a:rPr lang="en-CA" dirty="0" smtClean="0"/>
              <a:t>During this unit, I feel that my skills drawing IDs and FDs, and my understanding of Newton’s Three Laws has:</a:t>
            </a:r>
          </a:p>
          <a:p>
            <a:pPr marL="0" indent="0">
              <a:buNone/>
            </a:pPr>
            <a:r>
              <a:rPr lang="en-CA" dirty="0" smtClean="0">
                <a:solidFill>
                  <a:srgbClr val="FFFF00"/>
                </a:solidFill>
              </a:rPr>
              <a:t>(A) </a:t>
            </a:r>
            <a:r>
              <a:rPr lang="en-CA" dirty="0" smtClean="0"/>
              <a:t>Improved a lot</a:t>
            </a:r>
          </a:p>
          <a:p>
            <a:pPr marL="0" indent="0">
              <a:buNone/>
            </a:pPr>
            <a:r>
              <a:rPr lang="en-CA" dirty="0" smtClean="0">
                <a:solidFill>
                  <a:srgbClr val="FFFF00"/>
                </a:solidFill>
              </a:rPr>
              <a:t>(B) </a:t>
            </a:r>
            <a:r>
              <a:rPr lang="en-CA" dirty="0" smtClean="0"/>
              <a:t>Improved a bit</a:t>
            </a:r>
          </a:p>
          <a:p>
            <a:pPr marL="0" indent="0">
              <a:buNone/>
            </a:pPr>
            <a:r>
              <a:rPr lang="en-CA" dirty="0" smtClean="0">
                <a:solidFill>
                  <a:srgbClr val="FFFF00"/>
                </a:solidFill>
              </a:rPr>
              <a:t>(C) </a:t>
            </a:r>
            <a:r>
              <a:rPr lang="en-CA" dirty="0" smtClean="0"/>
              <a:t>Stayed about the same</a:t>
            </a:r>
          </a:p>
          <a:p>
            <a:pPr marL="0" indent="0">
              <a:buNone/>
            </a:pPr>
            <a:r>
              <a:rPr lang="en-CA" dirty="0" smtClean="0">
                <a:solidFill>
                  <a:srgbClr val="FFFF00"/>
                </a:solidFill>
              </a:rPr>
              <a:t>(D) </a:t>
            </a:r>
            <a:r>
              <a:rPr lang="en-CA" dirty="0" smtClean="0"/>
              <a:t>Become a bit worse</a:t>
            </a:r>
            <a:endParaRPr lang="en-CA" dirty="0"/>
          </a:p>
        </p:txBody>
      </p:sp>
    </p:spTree>
    <p:extLst>
      <p:ext uri="{BB962C8B-B14F-4D97-AF65-F5344CB8AC3E}">
        <p14:creationId xmlns:p14="http://schemas.microsoft.com/office/powerpoint/2010/main" val="1826694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Reflection</a:t>
            </a:r>
            <a:endParaRPr lang="en-CA" sz="6000" dirty="0"/>
          </a:p>
        </p:txBody>
      </p:sp>
      <p:sp>
        <p:nvSpPr>
          <p:cNvPr id="3" name="Content Placeholder 2"/>
          <p:cNvSpPr>
            <a:spLocks noGrp="1"/>
          </p:cNvSpPr>
          <p:nvPr>
            <p:ph idx="1"/>
          </p:nvPr>
        </p:nvSpPr>
        <p:spPr/>
        <p:txBody>
          <a:bodyPr/>
          <a:lstStyle/>
          <a:p>
            <a:pPr marL="0" indent="0">
              <a:buNone/>
            </a:pPr>
            <a:r>
              <a:rPr lang="en-CA" dirty="0" smtClean="0"/>
              <a:t>For this unit’s test, I feel:</a:t>
            </a:r>
          </a:p>
          <a:p>
            <a:pPr marL="0" indent="0">
              <a:buNone/>
            </a:pPr>
            <a:r>
              <a:rPr lang="en-CA" dirty="0" smtClean="0">
                <a:solidFill>
                  <a:srgbClr val="FFFF00"/>
                </a:solidFill>
              </a:rPr>
              <a:t>(A) </a:t>
            </a:r>
            <a:r>
              <a:rPr lang="en-CA" dirty="0" smtClean="0"/>
              <a:t>Quite confident and well-prepared</a:t>
            </a:r>
          </a:p>
          <a:p>
            <a:pPr marL="0" indent="0">
              <a:buNone/>
            </a:pPr>
            <a:r>
              <a:rPr lang="en-CA" dirty="0" smtClean="0">
                <a:solidFill>
                  <a:srgbClr val="FFFF00"/>
                </a:solidFill>
              </a:rPr>
              <a:t>(B) </a:t>
            </a:r>
            <a:r>
              <a:rPr lang="en-CA" dirty="0" smtClean="0"/>
              <a:t>OK and decently prepared</a:t>
            </a:r>
          </a:p>
          <a:p>
            <a:pPr marL="0" indent="0">
              <a:buNone/>
            </a:pPr>
            <a:r>
              <a:rPr lang="en-CA" dirty="0" smtClean="0">
                <a:solidFill>
                  <a:srgbClr val="FFFF00"/>
                </a:solidFill>
              </a:rPr>
              <a:t>(C) </a:t>
            </a:r>
            <a:r>
              <a:rPr lang="en-CA" dirty="0" smtClean="0"/>
              <a:t>Not sure and a bit worried</a:t>
            </a:r>
          </a:p>
          <a:p>
            <a:pPr marL="0" indent="0">
              <a:buNone/>
            </a:pPr>
            <a:r>
              <a:rPr lang="en-CA" dirty="0" smtClean="0">
                <a:solidFill>
                  <a:srgbClr val="FFFF00"/>
                </a:solidFill>
              </a:rPr>
              <a:t>(D) </a:t>
            </a:r>
            <a:r>
              <a:rPr lang="en-CA" dirty="0" smtClean="0"/>
              <a:t>Unprepared, I know my skills are not ready</a:t>
            </a:r>
            <a:endParaRPr lang="en-CA" dirty="0"/>
          </a:p>
        </p:txBody>
      </p:sp>
    </p:spTree>
    <p:extLst>
      <p:ext uri="{BB962C8B-B14F-4D97-AF65-F5344CB8AC3E}">
        <p14:creationId xmlns:p14="http://schemas.microsoft.com/office/powerpoint/2010/main" val="1704235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smtClean="0">
                <a:effectLst/>
              </a:rPr>
              <a:t>Your Brain Protects You</a:t>
            </a:r>
            <a:endParaRPr lang="en-CA" sz="5400" dirty="0">
              <a:effectLst/>
            </a:endParaRPr>
          </a:p>
        </p:txBody>
      </p:sp>
      <p:grpSp>
        <p:nvGrpSpPr>
          <p:cNvPr id="3" name="Group 2"/>
          <p:cNvGrpSpPr/>
          <p:nvPr/>
        </p:nvGrpSpPr>
        <p:grpSpPr>
          <a:xfrm>
            <a:off x="2463977" y="4976038"/>
            <a:ext cx="4087633" cy="1315313"/>
            <a:chOff x="2463977" y="4976038"/>
            <a:chExt cx="4087633" cy="1315313"/>
          </a:xfrm>
        </p:grpSpPr>
        <p:sp>
          <p:nvSpPr>
            <p:cNvPr id="8" name="Rectangle 4"/>
            <p:cNvSpPr>
              <a:spLocks noChangeArrowheads="1"/>
            </p:cNvSpPr>
            <p:nvPr/>
          </p:nvSpPr>
          <p:spPr bwMode="auto">
            <a:xfrm>
              <a:off x="2463977" y="5583465"/>
              <a:ext cx="4087633"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Amygdala</a:t>
              </a: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4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Input</a:t>
            </a:r>
            <a:endParaRPr lang="en-US" sz="4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11" name="Oval 10"/>
          <p:cNvSpPr/>
          <p:nvPr/>
        </p:nvSpPr>
        <p:spPr bwMode="auto">
          <a:xfrm>
            <a:off x="457200" y="2504729"/>
            <a:ext cx="316850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36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Decision Making</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Arrow: Left 9"/>
          <p:cNvSpPr/>
          <p:nvPr/>
        </p:nvSpPr>
        <p:spPr bwMode="auto">
          <a:xfrm rot="525435">
            <a:off x="2483834" y="4889776"/>
            <a:ext cx="1869909"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13" name="Rectangle 4"/>
          <p:cNvSpPr>
            <a:spLocks noChangeArrowheads="1"/>
          </p:cNvSpPr>
          <p:nvPr/>
        </p:nvSpPr>
        <p:spPr bwMode="auto">
          <a:xfrm>
            <a:off x="2335450" y="6155118"/>
            <a:ext cx="4087633"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serious </a:t>
            </a:r>
            <a:r>
              <a:rPr lang="en-US" sz="4000" b="1" dirty="0" err="1"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mofo</a:t>
            </a:r>
            <a:endPar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1520783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1" grpId="0" animBg="1"/>
      <p:bldP spid="10" grpId="0" animBg="1"/>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smtClean="0">
                <a:effectLst/>
              </a:rPr>
              <a:t>Your Brain Protects You</a:t>
            </a:r>
            <a:endParaRPr lang="en-CA" sz="5400" dirty="0">
              <a:effectLst/>
            </a:endParaRPr>
          </a:p>
        </p:txBody>
      </p:sp>
      <p:grpSp>
        <p:nvGrpSpPr>
          <p:cNvPr id="3" name="Group 2"/>
          <p:cNvGrpSpPr/>
          <p:nvPr/>
        </p:nvGrpSpPr>
        <p:grpSpPr>
          <a:xfrm>
            <a:off x="2528183" y="4976038"/>
            <a:ext cx="4087633" cy="1353434"/>
            <a:chOff x="2528183" y="4976038"/>
            <a:chExt cx="4087633" cy="1353434"/>
          </a:xfrm>
        </p:grpSpPr>
        <p:sp>
          <p:nvSpPr>
            <p:cNvPr id="8" name="Rectangle 4"/>
            <p:cNvSpPr>
              <a:spLocks noChangeArrowheads="1"/>
            </p:cNvSpPr>
            <p:nvPr/>
          </p:nvSpPr>
          <p:spPr bwMode="auto">
            <a:xfrm>
              <a:off x="2528183" y="5621586"/>
              <a:ext cx="4087633"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Amygdala</a:t>
              </a: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44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Physics test prep.</a:t>
            </a:r>
            <a:endParaRPr lang="en-US"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10" name="Arrow: Left 9"/>
          <p:cNvSpPr/>
          <p:nvPr/>
        </p:nvSpPr>
        <p:spPr bwMode="auto">
          <a:xfrm rot="525435">
            <a:off x="3291454" y="4951616"/>
            <a:ext cx="1057554"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nvGrpSpPr>
          <p:cNvPr id="6" name="Group 5"/>
          <p:cNvGrpSpPr/>
          <p:nvPr/>
        </p:nvGrpSpPr>
        <p:grpSpPr>
          <a:xfrm>
            <a:off x="449943" y="2504729"/>
            <a:ext cx="3367314" cy="3098967"/>
            <a:chOff x="449943" y="2504729"/>
            <a:chExt cx="3367314" cy="3098967"/>
          </a:xfrm>
        </p:grpSpPr>
        <p:sp>
          <p:nvSpPr>
            <p:cNvPr id="11" name="Oval 10"/>
            <p:cNvSpPr/>
            <p:nvPr/>
          </p:nvSpPr>
          <p:spPr bwMode="auto">
            <a:xfrm>
              <a:off x="449943" y="2504729"/>
              <a:ext cx="3367314"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ectangle 4"/>
            <p:cNvSpPr>
              <a:spLocks noChangeArrowheads="1"/>
            </p:cNvSpPr>
            <p:nvPr/>
          </p:nvSpPr>
          <p:spPr bwMode="auto">
            <a:xfrm>
              <a:off x="624114" y="2837140"/>
              <a:ext cx="297543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 not doing well”</a:t>
              </a:r>
            </a:p>
            <a:p>
              <a:pPr algn="ctr" eaLnBrk="0" hangingPunct="0">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feel anxious”</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8747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smtClean="0">
                <a:effectLst/>
              </a:rPr>
              <a:t>Your Brain Protects You</a:t>
            </a:r>
            <a:endParaRPr lang="en-CA" sz="5400" dirty="0">
              <a:effectLst/>
            </a:endParaRPr>
          </a:p>
        </p:txBody>
      </p:sp>
      <p:grpSp>
        <p:nvGrpSpPr>
          <p:cNvPr id="3" name="Group 2"/>
          <p:cNvGrpSpPr/>
          <p:nvPr/>
        </p:nvGrpSpPr>
        <p:grpSpPr>
          <a:xfrm>
            <a:off x="2458310" y="4976038"/>
            <a:ext cx="4087633" cy="1565093"/>
            <a:chOff x="2458310" y="4976038"/>
            <a:chExt cx="4087633" cy="1565093"/>
          </a:xfrm>
        </p:grpSpPr>
        <p:sp>
          <p:nvSpPr>
            <p:cNvPr id="8" name="Rectangle 4"/>
            <p:cNvSpPr>
              <a:spLocks noChangeArrowheads="1"/>
            </p:cNvSpPr>
            <p:nvPr/>
          </p:nvSpPr>
          <p:spPr bwMode="auto">
            <a:xfrm>
              <a:off x="2458310" y="5833245"/>
              <a:ext cx="4087633"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Amygdala</a:t>
              </a: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7" name="Oval 6"/>
          <p:cNvSpPr/>
          <p:nvPr/>
        </p:nvSpPr>
        <p:spPr bwMode="auto">
          <a:xfrm>
            <a:off x="4325257" y="2275235"/>
            <a:ext cx="4818743"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endParaRPr lang="en-US"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Arrow: Left 4"/>
          <p:cNvSpPr/>
          <p:nvPr/>
        </p:nvSpPr>
        <p:spPr bwMode="auto">
          <a:xfrm rot="21096631">
            <a:off x="4805229" y="504316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nvGrpSpPr>
          <p:cNvPr id="9" name="Group 8"/>
          <p:cNvGrpSpPr/>
          <p:nvPr/>
        </p:nvGrpSpPr>
        <p:grpSpPr>
          <a:xfrm>
            <a:off x="449942" y="2504729"/>
            <a:ext cx="3367315" cy="3098967"/>
            <a:chOff x="449942" y="2504729"/>
            <a:chExt cx="3367315" cy="3098967"/>
          </a:xfrm>
        </p:grpSpPr>
        <p:sp>
          <p:nvSpPr>
            <p:cNvPr id="11" name="Oval 10"/>
            <p:cNvSpPr/>
            <p:nvPr/>
          </p:nvSpPr>
          <p:spPr bwMode="auto">
            <a:xfrm>
              <a:off x="449943" y="2504729"/>
              <a:ext cx="3367314"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ectangle 4"/>
            <p:cNvSpPr>
              <a:spLocks noChangeArrowheads="1"/>
            </p:cNvSpPr>
            <p:nvPr/>
          </p:nvSpPr>
          <p:spPr bwMode="auto">
            <a:xfrm>
              <a:off x="449942" y="3161643"/>
              <a:ext cx="319314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defRPr/>
              </a:pPr>
              <a:r>
                <a:rPr lang="en-US" sz="4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guess I’m actually doing OK!”</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3" name="Rectangle 4"/>
          <p:cNvSpPr>
            <a:spLocks noChangeArrowheads="1"/>
          </p:cNvSpPr>
          <p:nvPr/>
        </p:nvSpPr>
        <p:spPr bwMode="auto">
          <a:xfrm>
            <a:off x="4441370" y="3038532"/>
            <a:ext cx="478971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a:rPr>
              <a:t>Group discussions</a:t>
            </a:r>
          </a:p>
          <a:p>
            <a:pPr algn="ctr" eaLnBrk="0" hangingPunct="0">
              <a:defRPr/>
            </a:pPr>
            <a:r>
              <a:rPr lang="en-US" sz="32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a:rPr>
              <a:t>Homework problems</a:t>
            </a:r>
          </a:p>
          <a:p>
            <a:pPr algn="ctr" eaLnBrk="0" hangingPunct="0">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Physics challenges</a:t>
            </a: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a:rPr>
              <a:t></a:t>
            </a:r>
          </a:p>
          <a:p>
            <a:pPr algn="ctr" eaLnBrk="0" hangingPunct="0">
              <a:defRPr/>
            </a:pPr>
            <a:r>
              <a:rPr lang="en-US" sz="32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a:rPr>
              <a:t>Practice Tests</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54018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smtClean="0">
                <a:effectLst/>
              </a:rPr>
              <a:t>Your Brain Protects You</a:t>
            </a:r>
            <a:endParaRPr lang="en-CA" sz="5400" dirty="0">
              <a:effectLst/>
            </a:endParaRPr>
          </a:p>
        </p:txBody>
      </p:sp>
      <p:grpSp>
        <p:nvGrpSpPr>
          <p:cNvPr id="3" name="Group 2"/>
          <p:cNvGrpSpPr/>
          <p:nvPr/>
        </p:nvGrpSpPr>
        <p:grpSpPr>
          <a:xfrm>
            <a:off x="2458310" y="4976038"/>
            <a:ext cx="4087633" cy="1565093"/>
            <a:chOff x="2458310" y="4976038"/>
            <a:chExt cx="4087633" cy="1565093"/>
          </a:xfrm>
        </p:grpSpPr>
        <p:sp>
          <p:nvSpPr>
            <p:cNvPr id="8" name="Rectangle 4"/>
            <p:cNvSpPr>
              <a:spLocks noChangeArrowheads="1"/>
            </p:cNvSpPr>
            <p:nvPr/>
          </p:nvSpPr>
          <p:spPr bwMode="auto">
            <a:xfrm>
              <a:off x="2458310" y="5833245"/>
              <a:ext cx="4087633"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defRPr/>
              </a:pPr>
              <a:r>
                <a:rPr lang="en-US" sz="4000" b="1" dirty="0" smtClean="0">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Amygdala</a:t>
              </a: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ectangle 4"/>
          <p:cNvSpPr>
            <a:spLocks noChangeArrowheads="1"/>
          </p:cNvSpPr>
          <p:nvPr/>
        </p:nvSpPr>
        <p:spPr bwMode="auto">
          <a:xfrm>
            <a:off x="609601" y="1683343"/>
            <a:ext cx="7678056" cy="3046988"/>
          </a:xfrm>
          <a:prstGeom prst="rect">
            <a:avLst/>
          </a:prstGeom>
          <a:solidFill>
            <a:srgbClr val="000000">
              <a:alpha val="69804"/>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defRPr/>
            </a:pPr>
            <a:r>
              <a:rPr lang="en-US" sz="4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amygdala causes us to focus on </a:t>
            </a:r>
          </a:p>
          <a:p>
            <a:pPr algn="ctr" eaLnBrk="0" hangingPunct="0">
              <a:defRPr/>
            </a:pPr>
            <a:r>
              <a:rPr lang="en-US" sz="4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4800" b="1" dirty="0" smtClean="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bad things</a:t>
            </a:r>
            <a:r>
              <a:rPr lang="en-US" sz="48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to forget the </a:t>
            </a:r>
            <a:r>
              <a:rPr lang="en-US" sz="4800" b="1" dirty="0" smtClean="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 things</a:t>
            </a:r>
            <a:endParaRPr lang="en-US" sz="4800" b="1"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64311"/>
      </p:ext>
    </p:extLst>
  </p:cSld>
  <p:clrMapOvr>
    <a:masterClrMapping/>
  </p:clrMapOvr>
  <p:transition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488" y="8298"/>
            <a:ext cx="8229600" cy="1143000"/>
          </a:xfrm>
        </p:spPr>
        <p:txBody>
          <a:bodyPr/>
          <a:lstStyle/>
          <a:p>
            <a:endParaRPr lang="en-CA"/>
          </a:p>
        </p:txBody>
      </p:sp>
      <p:sp>
        <p:nvSpPr>
          <p:cNvPr id="3" name="Content Placeholder 2"/>
          <p:cNvSpPr>
            <a:spLocks noGrp="1"/>
          </p:cNvSpPr>
          <p:nvPr>
            <p:ph idx="1"/>
          </p:nvPr>
        </p:nvSpPr>
        <p:spPr>
          <a:xfrm>
            <a:off x="1384488" y="1275907"/>
            <a:ext cx="8229600" cy="5326911"/>
          </a:xfrm>
        </p:spPr>
        <p:txBody>
          <a:bodyPr/>
          <a:lstStyle/>
          <a:p>
            <a:endParaRPr lang="en-CA" dirty="0"/>
          </a:p>
        </p:txBody>
      </p:sp>
      <p:pic>
        <p:nvPicPr>
          <p:cNvPr id="4" name="Picture 3" descr="http://static-www.icr.org/i/articles/imp/imp-200a.gif"/>
          <p:cNvPicPr/>
          <p:nvPr/>
        </p:nvPicPr>
        <p:blipFill rotWithShape="1">
          <a:blip r:embed="rId2" cstate="print">
            <a:extLst>
              <a:ext uri="{28A0092B-C50C-407E-A947-70E740481C1C}">
                <a14:useLocalDpi xmlns:a14="http://schemas.microsoft.com/office/drawing/2010/main" val="0"/>
              </a:ext>
            </a:extLst>
          </a:blip>
          <a:srcRect l="31" t="3171" b="657"/>
          <a:stretch/>
        </p:blipFill>
        <p:spPr bwMode="auto">
          <a:xfrm rot="20580040">
            <a:off x="-154537" y="-734096"/>
            <a:ext cx="10071279" cy="6639059"/>
          </a:xfrm>
          <a:prstGeom prst="rect">
            <a:avLst/>
          </a:prstGeom>
          <a:noFill/>
          <a:ln>
            <a:noFill/>
          </a:ln>
        </p:spPr>
      </p:pic>
      <p:grpSp>
        <p:nvGrpSpPr>
          <p:cNvPr id="7" name="Group 6"/>
          <p:cNvGrpSpPr/>
          <p:nvPr/>
        </p:nvGrpSpPr>
        <p:grpSpPr>
          <a:xfrm>
            <a:off x="90170" y="798490"/>
            <a:ext cx="3425780" cy="2266682"/>
            <a:chOff x="309103" y="798490"/>
            <a:chExt cx="3425780" cy="2266682"/>
          </a:xfrm>
        </p:grpSpPr>
        <p:sp>
          <p:nvSpPr>
            <p:cNvPr id="5" name="Oval 4"/>
            <p:cNvSpPr/>
            <p:nvPr/>
          </p:nvSpPr>
          <p:spPr bwMode="auto">
            <a:xfrm>
              <a:off x="618194" y="798490"/>
              <a:ext cx="2743200" cy="2266682"/>
            </a:xfrm>
            <a:prstGeom prst="ellipse">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309103" y="1378041"/>
              <a:ext cx="3425780" cy="1569660"/>
            </a:xfrm>
            <a:prstGeom prst="rect">
              <a:avLst/>
            </a:prstGeom>
            <a:noFill/>
          </p:spPr>
          <p:txBody>
            <a:bodyPr wrap="square" rtlCol="0">
              <a:spAutoFit/>
            </a:bodyPr>
            <a:lstStyle/>
            <a:p>
              <a:pPr algn="ctr"/>
              <a:r>
                <a:rPr lang="en-CA" sz="3200" b="1" dirty="0">
                  <a:solidFill>
                    <a:schemeClr val="bg2"/>
                  </a:solidFill>
                  <a:latin typeface="Arial" panose="020B0604020202020204" pitchFamily="34" charset="0"/>
                  <a:cs typeface="Arial" panose="020B0604020202020204" pitchFamily="34" charset="0"/>
                </a:rPr>
                <a:t>What’s the homework?</a:t>
              </a:r>
            </a:p>
            <a:p>
              <a:pPr algn="ctr"/>
              <a:endParaRPr lang="en-CA" sz="3200" dirty="0">
                <a:solidFill>
                  <a:schemeClr val="bg2"/>
                </a:solidFill>
              </a:endParaRPr>
            </a:p>
          </p:txBody>
        </p:sp>
      </p:grpSp>
      <p:sp>
        <p:nvSpPr>
          <p:cNvPr id="8" name="Line Callout 1 7"/>
          <p:cNvSpPr/>
          <p:nvPr/>
        </p:nvSpPr>
        <p:spPr bwMode="auto">
          <a:xfrm>
            <a:off x="7041859" y="2127394"/>
            <a:ext cx="2102141" cy="1876572"/>
          </a:xfrm>
          <a:prstGeom prst="borderCallout1">
            <a:avLst>
              <a:gd name="adj1" fmla="val 100826"/>
              <a:gd name="adj2" fmla="val 17157"/>
              <a:gd name="adj3" fmla="val 98349"/>
              <a:gd name="adj4" fmla="val 17549"/>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Check with teacher</a:t>
            </a:r>
          </a:p>
        </p:txBody>
      </p:sp>
      <p:pic>
        <p:nvPicPr>
          <p:cNvPr id="13" name="Picture 12" descr="http://static-www.icr.org/i/articles/imp/imp-200a.gif"/>
          <p:cNvPicPr/>
          <p:nvPr/>
        </p:nvPicPr>
        <p:blipFill rotWithShape="1">
          <a:blip r:embed="rId2" cstate="print">
            <a:extLst>
              <a:ext uri="{28A0092B-C50C-407E-A947-70E740481C1C}">
                <a14:useLocalDpi xmlns:a14="http://schemas.microsoft.com/office/drawing/2010/main" val="0"/>
              </a:ext>
            </a:extLst>
          </a:blip>
          <a:srcRect l="59683" t="51165" r="-1" b="6809"/>
          <a:stretch/>
        </p:blipFill>
        <p:spPr bwMode="auto">
          <a:xfrm rot="14891317">
            <a:off x="1485050" y="4500312"/>
            <a:ext cx="4061800" cy="2901243"/>
          </a:xfrm>
          <a:prstGeom prst="rect">
            <a:avLst/>
          </a:prstGeom>
          <a:noFill/>
          <a:ln>
            <a:noFill/>
          </a:ln>
        </p:spPr>
      </p:pic>
      <p:sp>
        <p:nvSpPr>
          <p:cNvPr id="9" name="Line Callout 1 8"/>
          <p:cNvSpPr/>
          <p:nvPr/>
        </p:nvSpPr>
        <p:spPr bwMode="auto">
          <a:xfrm>
            <a:off x="2253813" y="5119285"/>
            <a:ext cx="2627289" cy="1365158"/>
          </a:xfrm>
          <a:prstGeom prst="borderCallout1">
            <a:avLst>
              <a:gd name="adj1" fmla="val -118"/>
              <a:gd name="adj2" fmla="val 78922"/>
              <a:gd name="adj3" fmla="val -334"/>
              <a:gd name="adj4" fmla="val 79001"/>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Look in syllabus</a:t>
            </a:r>
          </a:p>
        </p:txBody>
      </p:sp>
      <p:sp>
        <p:nvSpPr>
          <p:cNvPr id="11" name="Freeform 10"/>
          <p:cNvSpPr/>
          <p:nvPr/>
        </p:nvSpPr>
        <p:spPr bwMode="auto">
          <a:xfrm>
            <a:off x="3116712" y="2815111"/>
            <a:ext cx="1713661" cy="1056117"/>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4" name="Oval 13"/>
          <p:cNvSpPr/>
          <p:nvPr/>
        </p:nvSpPr>
        <p:spPr bwMode="auto">
          <a:xfrm>
            <a:off x="2992688" y="3720662"/>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grpSp>
        <p:nvGrpSpPr>
          <p:cNvPr id="15" name="Group 14"/>
          <p:cNvGrpSpPr/>
          <p:nvPr/>
        </p:nvGrpSpPr>
        <p:grpSpPr>
          <a:xfrm>
            <a:off x="3388659" y="3871228"/>
            <a:ext cx="4573473" cy="2267190"/>
            <a:chOff x="2752164" y="-396707"/>
            <a:chExt cx="4573473" cy="2267190"/>
          </a:xfrm>
        </p:grpSpPr>
        <p:sp>
          <p:nvSpPr>
            <p:cNvPr id="16" name="TextBox 15"/>
            <p:cNvSpPr txBox="1"/>
            <p:nvPr/>
          </p:nvSpPr>
          <p:spPr>
            <a:xfrm>
              <a:off x="4704522" y="300823"/>
              <a:ext cx="2621115" cy="1569660"/>
            </a:xfrm>
            <a:prstGeom prst="rect">
              <a:avLst/>
            </a:prstGeom>
            <a:solidFill>
              <a:schemeClr val="accent1">
                <a:lumMod val="20000"/>
                <a:lumOff val="80000"/>
              </a:schemeClr>
            </a:solidFill>
            <a:ln w="38100">
              <a:solidFill>
                <a:schemeClr val="bg2"/>
              </a:solidFill>
            </a:ln>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Want to strengthen this!</a:t>
              </a:r>
              <a:endParaRPr lang="en-CA" sz="3200" b="1" dirty="0">
                <a:solidFill>
                  <a:schemeClr val="bg2"/>
                </a:solidFill>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flipH="1" flipV="1">
              <a:off x="2752164" y="-396707"/>
              <a:ext cx="2317379" cy="69753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grpSp>
      <p:sp>
        <p:nvSpPr>
          <p:cNvPr id="10" name="TextBox 9"/>
          <p:cNvSpPr txBox="1"/>
          <p:nvPr/>
        </p:nvSpPr>
        <p:spPr>
          <a:xfrm>
            <a:off x="16611" y="3555562"/>
            <a:ext cx="2489200" cy="1200329"/>
          </a:xfrm>
          <a:prstGeom prst="rect">
            <a:avLst/>
          </a:prstGeom>
          <a:noFill/>
        </p:spPr>
        <p:txBody>
          <a:bodyPr wrap="square" rtlCol="0">
            <a:spAutoFit/>
          </a:bodyPr>
          <a:lstStyle/>
          <a:p>
            <a:pPr algn="ctr"/>
            <a:r>
              <a:rPr lang="en-CA" sz="2400" b="1" dirty="0" smtClean="0">
                <a:solidFill>
                  <a:schemeClr val="bg2"/>
                </a:solidFill>
                <a:latin typeface="Arial" panose="020B0604020202020204" pitchFamily="34" charset="0"/>
                <a:cs typeface="Arial" panose="020B0604020202020204" pitchFamily="34" charset="0"/>
              </a:rPr>
              <a:t>Large collections of neurons!</a:t>
            </a:r>
            <a:endParaRPr lang="en-CA" sz="24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04163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6000" dirty="0" smtClean="0"/>
              <a:t>Test Time!</a:t>
            </a:r>
            <a:endParaRPr lang="en-CA" sz="6000" dirty="0"/>
          </a:p>
        </p:txBody>
      </p:sp>
      <p:sp>
        <p:nvSpPr>
          <p:cNvPr id="5" name="Content Placeholder 4"/>
          <p:cNvSpPr>
            <a:spLocks noGrp="1"/>
          </p:cNvSpPr>
          <p:nvPr>
            <p:ph idx="1"/>
          </p:nvPr>
        </p:nvSpPr>
        <p:spPr/>
        <p:txBody>
          <a:bodyPr/>
          <a:lstStyle/>
          <a:p>
            <a:r>
              <a:rPr lang="en-CA" dirty="0" smtClean="0"/>
              <a:t>Put away books and notes</a:t>
            </a:r>
          </a:p>
          <a:p>
            <a:r>
              <a:rPr lang="en-CA" dirty="0" smtClean="0"/>
              <a:t>Only need pencil and calculator</a:t>
            </a:r>
          </a:p>
          <a:p>
            <a:r>
              <a:rPr lang="en-CA" dirty="0" smtClean="0"/>
              <a:t>Sit in group work positions</a:t>
            </a:r>
            <a:endParaRPr lang="en-CA" dirty="0"/>
          </a:p>
        </p:txBody>
      </p:sp>
    </p:spTree>
    <p:extLst>
      <p:ext uri="{BB962C8B-B14F-4D97-AF65-F5344CB8AC3E}">
        <p14:creationId xmlns:p14="http://schemas.microsoft.com/office/powerpoint/2010/main" val="1210045912"/>
      </p:ext>
    </p:extLst>
  </p:cSld>
  <p:clrMapOvr>
    <a:masterClrMapping/>
  </p:clrMapOvr>
  <p:transition advClick="0">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Group Discussion</a:t>
            </a:r>
            <a:endParaRPr lang="en-CA" sz="6000" dirty="0"/>
          </a:p>
        </p:txBody>
      </p:sp>
      <p:sp>
        <p:nvSpPr>
          <p:cNvPr id="3" name="Content Placeholder 2"/>
          <p:cNvSpPr>
            <a:spLocks noGrp="1"/>
          </p:cNvSpPr>
          <p:nvPr>
            <p:ph idx="1"/>
          </p:nvPr>
        </p:nvSpPr>
        <p:spPr/>
        <p:txBody>
          <a:bodyPr/>
          <a:lstStyle/>
          <a:p>
            <a:pPr marL="0" indent="0">
              <a:buNone/>
            </a:pPr>
            <a:r>
              <a:rPr lang="en-CA" dirty="0" smtClean="0">
                <a:solidFill>
                  <a:srgbClr val="F6DB3C"/>
                </a:solidFill>
              </a:rPr>
              <a:t>Did you participate enough </a:t>
            </a:r>
            <a:r>
              <a:rPr lang="en-CA" dirty="0" smtClean="0"/>
              <a:t>in the group discussion to </a:t>
            </a:r>
            <a:r>
              <a:rPr lang="en-CA" dirty="0" smtClean="0">
                <a:solidFill>
                  <a:srgbClr val="92D050"/>
                </a:solidFill>
              </a:rPr>
              <a:t>feel confident about your understanding</a:t>
            </a:r>
            <a:r>
              <a:rPr lang="en-CA" dirty="0" smtClean="0"/>
              <a:t> of the questions?</a:t>
            </a:r>
          </a:p>
          <a:p>
            <a:pPr marL="0" indent="0">
              <a:buNone/>
            </a:pPr>
            <a:r>
              <a:rPr lang="en-CA" dirty="0" smtClean="0">
                <a:solidFill>
                  <a:srgbClr val="FFFF00"/>
                </a:solidFill>
              </a:rPr>
              <a:t>(A) </a:t>
            </a:r>
            <a:r>
              <a:rPr lang="en-CA" dirty="0" smtClean="0"/>
              <a:t>Yes, quite confident</a:t>
            </a:r>
          </a:p>
          <a:p>
            <a:pPr marL="0" indent="0">
              <a:buNone/>
            </a:pPr>
            <a:r>
              <a:rPr lang="en-CA" dirty="0" smtClean="0">
                <a:solidFill>
                  <a:srgbClr val="FFFF00"/>
                </a:solidFill>
              </a:rPr>
              <a:t>(B) </a:t>
            </a:r>
            <a:r>
              <a:rPr lang="en-CA" dirty="0" smtClean="0"/>
              <a:t>I think so, fairly confident</a:t>
            </a:r>
          </a:p>
          <a:p>
            <a:pPr marL="0" indent="0">
              <a:buNone/>
            </a:pPr>
            <a:r>
              <a:rPr lang="en-CA" dirty="0" smtClean="0">
                <a:solidFill>
                  <a:srgbClr val="FFFF00"/>
                </a:solidFill>
              </a:rPr>
              <a:t>(C) </a:t>
            </a:r>
            <a:r>
              <a:rPr lang="en-CA" dirty="0" smtClean="0"/>
              <a:t>Maybe, I’ll need to see how the rest of question goes</a:t>
            </a:r>
          </a:p>
          <a:p>
            <a:pPr marL="0" indent="0">
              <a:buNone/>
            </a:pPr>
            <a:r>
              <a:rPr lang="en-CA" dirty="0" smtClean="0">
                <a:solidFill>
                  <a:srgbClr val="FFFF00"/>
                </a:solidFill>
              </a:rPr>
              <a:t>(D) </a:t>
            </a:r>
            <a:r>
              <a:rPr lang="en-CA" dirty="0" smtClean="0"/>
              <a:t>No, I’m still unsure about important parts of the question</a:t>
            </a:r>
            <a:endParaRPr lang="en-CA" dirty="0"/>
          </a:p>
        </p:txBody>
      </p:sp>
    </p:spTree>
    <p:extLst>
      <p:ext uri="{BB962C8B-B14F-4D97-AF65-F5344CB8AC3E}">
        <p14:creationId xmlns:p14="http://schemas.microsoft.com/office/powerpoint/2010/main" val="3881028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Mental Focus</a:t>
            </a:r>
            <a:endParaRPr lang="en-CA" sz="6000" dirty="0"/>
          </a:p>
        </p:txBody>
      </p:sp>
      <p:sp>
        <p:nvSpPr>
          <p:cNvPr id="3" name="Content Placeholder 2"/>
          <p:cNvSpPr>
            <a:spLocks noGrp="1"/>
          </p:cNvSpPr>
          <p:nvPr>
            <p:ph idx="1"/>
          </p:nvPr>
        </p:nvSpPr>
        <p:spPr>
          <a:xfrm>
            <a:off x="204716" y="1228726"/>
            <a:ext cx="8830102" cy="4897438"/>
          </a:xfrm>
        </p:spPr>
        <p:txBody>
          <a:bodyPr/>
          <a:lstStyle/>
          <a:p>
            <a:pPr marL="0" indent="0">
              <a:buNone/>
            </a:pPr>
            <a:r>
              <a:rPr lang="en-CA" dirty="0" smtClean="0"/>
              <a:t>So far during the test, my mental focus has been:</a:t>
            </a:r>
          </a:p>
          <a:p>
            <a:pPr marL="0" indent="0">
              <a:buNone/>
            </a:pPr>
            <a:r>
              <a:rPr lang="en-CA" dirty="0" smtClean="0">
                <a:solidFill>
                  <a:srgbClr val="FFFF00"/>
                </a:solidFill>
              </a:rPr>
              <a:t>(A) </a:t>
            </a:r>
            <a:r>
              <a:rPr lang="en-CA" dirty="0" smtClean="0"/>
              <a:t>High – I thought very productively and almost all about problem </a:t>
            </a:r>
          </a:p>
          <a:p>
            <a:pPr marL="0" indent="0">
              <a:buNone/>
            </a:pPr>
            <a:r>
              <a:rPr lang="en-CA" dirty="0" smtClean="0">
                <a:solidFill>
                  <a:srgbClr val="FFFF00"/>
                </a:solidFill>
              </a:rPr>
              <a:t>(B) </a:t>
            </a:r>
            <a:r>
              <a:rPr lang="en-CA" dirty="0" smtClean="0"/>
              <a:t>Medium – I thoughts were mostly helpful and often about the problem </a:t>
            </a:r>
          </a:p>
          <a:p>
            <a:pPr marL="0" indent="0">
              <a:buNone/>
            </a:pPr>
            <a:r>
              <a:rPr lang="en-CA" dirty="0" smtClean="0">
                <a:solidFill>
                  <a:srgbClr val="FFFF00"/>
                </a:solidFill>
              </a:rPr>
              <a:t>(C) </a:t>
            </a:r>
            <a:r>
              <a:rPr lang="en-CA" dirty="0" smtClean="0"/>
              <a:t>Low – My thoughts were mostly about other things: my mark in physics, how well prepared I feel, when I will find time to study, what I will eat tonight …</a:t>
            </a:r>
            <a:endParaRPr lang="en-CA" dirty="0"/>
          </a:p>
        </p:txBody>
      </p:sp>
    </p:spTree>
    <p:extLst>
      <p:ext uri="{BB962C8B-B14F-4D97-AF65-F5344CB8AC3E}">
        <p14:creationId xmlns:p14="http://schemas.microsoft.com/office/powerpoint/2010/main" val="23394342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Negative “Self Talk”</a:t>
            </a:r>
            <a:endParaRPr lang="en-CA" sz="6000" dirty="0"/>
          </a:p>
        </p:txBody>
      </p:sp>
      <p:sp>
        <p:nvSpPr>
          <p:cNvPr id="3" name="Content Placeholder 2"/>
          <p:cNvSpPr>
            <a:spLocks noGrp="1"/>
          </p:cNvSpPr>
          <p:nvPr>
            <p:ph idx="1"/>
          </p:nvPr>
        </p:nvSpPr>
        <p:spPr/>
        <p:txBody>
          <a:bodyPr/>
          <a:lstStyle/>
          <a:p>
            <a:r>
              <a:rPr lang="en-CA" dirty="0" smtClean="0"/>
              <a:t>I am not doing well</a:t>
            </a:r>
          </a:p>
          <a:p>
            <a:r>
              <a:rPr lang="en-CA" dirty="0" smtClean="0"/>
              <a:t>This is going badly</a:t>
            </a:r>
          </a:p>
          <a:p>
            <a:r>
              <a:rPr lang="en-CA" dirty="0"/>
              <a:t>I can’t figure this out</a:t>
            </a:r>
          </a:p>
          <a:p>
            <a:r>
              <a:rPr lang="en-CA" dirty="0" smtClean="0"/>
              <a:t>The others are getting it, but I’m not</a:t>
            </a:r>
          </a:p>
          <a:p>
            <a:r>
              <a:rPr lang="en-CA" dirty="0" smtClean="0"/>
              <a:t>This is going to sink my physics mark</a:t>
            </a:r>
          </a:p>
          <a:p>
            <a:r>
              <a:rPr lang="en-CA" dirty="0" smtClean="0"/>
              <a:t>I feel dumb</a:t>
            </a:r>
          </a:p>
          <a:p>
            <a:endParaRPr lang="en-CA" dirty="0"/>
          </a:p>
        </p:txBody>
      </p:sp>
    </p:spTree>
    <p:extLst>
      <p:ext uri="{BB962C8B-B14F-4D97-AF65-F5344CB8AC3E}">
        <p14:creationId xmlns:p14="http://schemas.microsoft.com/office/powerpoint/2010/main" val="2630107128"/>
      </p:ext>
    </p:extLst>
  </p:cSld>
  <p:clrMapOvr>
    <a:masterClrMapping/>
  </p:clrMapOvr>
  <p:transition advClick="0">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Feelings About Yourself</a:t>
            </a:r>
            <a:endParaRPr lang="en-CA" sz="6000" dirty="0"/>
          </a:p>
        </p:txBody>
      </p:sp>
      <p:sp>
        <p:nvSpPr>
          <p:cNvPr id="3" name="Content Placeholder 2"/>
          <p:cNvSpPr>
            <a:spLocks noGrp="1"/>
          </p:cNvSpPr>
          <p:nvPr>
            <p:ph idx="1"/>
          </p:nvPr>
        </p:nvSpPr>
        <p:spPr>
          <a:xfrm>
            <a:off x="504966" y="1228726"/>
            <a:ext cx="8529851" cy="2647238"/>
          </a:xfrm>
        </p:spPr>
        <p:txBody>
          <a:bodyPr/>
          <a:lstStyle/>
          <a:p>
            <a:pPr marL="0" indent="0">
              <a:buNone/>
            </a:pPr>
            <a:r>
              <a:rPr lang="en-CA" dirty="0" smtClean="0"/>
              <a:t>So far during the test:</a:t>
            </a:r>
          </a:p>
          <a:p>
            <a:pPr marL="0" indent="0">
              <a:buNone/>
            </a:pPr>
            <a:r>
              <a:rPr lang="en-CA" dirty="0" smtClean="0">
                <a:solidFill>
                  <a:srgbClr val="FFFF00"/>
                </a:solidFill>
              </a:rPr>
              <a:t>(A) </a:t>
            </a:r>
            <a:r>
              <a:rPr lang="en-CA" dirty="0" smtClean="0"/>
              <a:t>I feel good about myself – very little negative “self talk” in my head</a:t>
            </a:r>
          </a:p>
          <a:p>
            <a:pPr marL="0" indent="0">
              <a:buNone/>
            </a:pPr>
            <a:r>
              <a:rPr lang="en-CA" dirty="0" smtClean="0">
                <a:solidFill>
                  <a:srgbClr val="FFFF00"/>
                </a:solidFill>
              </a:rPr>
              <a:t>(B) </a:t>
            </a:r>
            <a:r>
              <a:rPr lang="en-CA" dirty="0" smtClean="0"/>
              <a:t>I feel OK about myself – only a bit of negative “self talk” in my head</a:t>
            </a:r>
          </a:p>
          <a:p>
            <a:pPr marL="0" indent="0">
              <a:buNone/>
            </a:pPr>
            <a:r>
              <a:rPr lang="en-CA" dirty="0" smtClean="0">
                <a:solidFill>
                  <a:srgbClr val="FFFF00"/>
                </a:solidFill>
              </a:rPr>
              <a:t>(C) </a:t>
            </a:r>
            <a:r>
              <a:rPr lang="en-CA" dirty="0" smtClean="0"/>
              <a:t>I feel unsure about myself – some negative “self talk” in my head</a:t>
            </a:r>
            <a:endParaRPr lang="en-CA" dirty="0"/>
          </a:p>
        </p:txBody>
      </p:sp>
    </p:spTree>
    <p:extLst>
      <p:ext uri="{BB962C8B-B14F-4D97-AF65-F5344CB8AC3E}">
        <p14:creationId xmlns:p14="http://schemas.microsoft.com/office/powerpoint/2010/main" val="2006640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Mental Strategies for Tests</a:t>
            </a:r>
            <a:endParaRPr lang="en-CA" sz="5400" dirty="0"/>
          </a:p>
        </p:txBody>
      </p:sp>
      <p:sp>
        <p:nvSpPr>
          <p:cNvPr id="3" name="Content Placeholder 2"/>
          <p:cNvSpPr>
            <a:spLocks noGrp="1"/>
          </p:cNvSpPr>
          <p:nvPr>
            <p:ph idx="1"/>
          </p:nvPr>
        </p:nvSpPr>
        <p:spPr>
          <a:xfrm>
            <a:off x="259307" y="1228726"/>
            <a:ext cx="8761863" cy="4897438"/>
          </a:xfrm>
        </p:spPr>
        <p:txBody>
          <a:bodyPr/>
          <a:lstStyle/>
          <a:p>
            <a:pPr marL="0" indent="0">
              <a:buNone/>
            </a:pPr>
            <a:r>
              <a:rPr lang="en-CA" dirty="0" smtClean="0"/>
              <a:t>Coach yourself into a productive mindset:</a:t>
            </a:r>
          </a:p>
          <a:p>
            <a:r>
              <a:rPr lang="en-CA" dirty="0" smtClean="0">
                <a:sym typeface="Symbol"/>
              </a:rPr>
              <a:t>Direct your mind towards </a:t>
            </a:r>
            <a:r>
              <a:rPr lang="en-CA" dirty="0" smtClean="0">
                <a:solidFill>
                  <a:srgbClr val="92D050"/>
                </a:solidFill>
                <a:sym typeface="Symbol"/>
              </a:rPr>
              <a:t>productive thoughts, </a:t>
            </a:r>
            <a:r>
              <a:rPr lang="en-CA" dirty="0" smtClean="0">
                <a:sym typeface="Symbol"/>
              </a:rPr>
              <a:t>ignore any </a:t>
            </a:r>
            <a:r>
              <a:rPr lang="en-CA" dirty="0" smtClean="0">
                <a:solidFill>
                  <a:srgbClr val="F6DB3C"/>
                </a:solidFill>
              </a:rPr>
              <a:t>negative self talk</a:t>
            </a:r>
            <a:endParaRPr lang="en-CA" dirty="0" smtClean="0">
              <a:sym typeface="Symbol"/>
            </a:endParaRPr>
          </a:p>
          <a:p>
            <a:r>
              <a:rPr lang="en-CA" dirty="0" smtClean="0">
                <a:sym typeface="Symbol"/>
              </a:rPr>
              <a:t>Focus </a:t>
            </a:r>
            <a:r>
              <a:rPr lang="en-CA" dirty="0">
                <a:sym typeface="Symbol"/>
              </a:rPr>
              <a:t>on </a:t>
            </a:r>
            <a:r>
              <a:rPr lang="en-CA" dirty="0">
                <a:solidFill>
                  <a:srgbClr val="92D050"/>
                </a:solidFill>
                <a:sym typeface="Symbol"/>
              </a:rPr>
              <a:t>showing the best </a:t>
            </a:r>
            <a:r>
              <a:rPr lang="en-CA" dirty="0">
                <a:sym typeface="Symbol"/>
              </a:rPr>
              <a:t>of your </a:t>
            </a:r>
            <a:r>
              <a:rPr lang="en-CA" dirty="0" smtClean="0">
                <a:sym typeface="Symbol"/>
              </a:rPr>
              <a:t>skills. </a:t>
            </a:r>
            <a:r>
              <a:rPr lang="en-CA" dirty="0" smtClean="0">
                <a:solidFill>
                  <a:srgbClr val="F6DB3C"/>
                </a:solidFill>
                <a:sym typeface="Symbol"/>
              </a:rPr>
              <a:t>Don’t </a:t>
            </a:r>
            <a:r>
              <a:rPr lang="en-CA" dirty="0" smtClean="0">
                <a:solidFill>
                  <a:srgbClr val="F6DB3C"/>
                </a:solidFill>
                <a:sym typeface="Symbol"/>
              </a:rPr>
              <a:t>be angry </a:t>
            </a:r>
            <a:r>
              <a:rPr lang="en-CA" dirty="0" smtClean="0">
                <a:sym typeface="Symbol"/>
              </a:rPr>
              <a:t>with yourself </a:t>
            </a:r>
            <a:r>
              <a:rPr lang="en-CA" dirty="0" smtClean="0">
                <a:sym typeface="Symbol"/>
              </a:rPr>
              <a:t>for lack of </a:t>
            </a:r>
            <a:r>
              <a:rPr lang="en-CA" dirty="0" smtClean="0">
                <a:sym typeface="Symbol"/>
              </a:rPr>
              <a:t>preparation or having self-doubts. </a:t>
            </a:r>
            <a:endParaRPr lang="en-CA" dirty="0" smtClean="0">
              <a:sym typeface="Symbol"/>
            </a:endParaRPr>
          </a:p>
          <a:p>
            <a:r>
              <a:rPr lang="en-CA" dirty="0" smtClean="0">
                <a:solidFill>
                  <a:srgbClr val="92D050"/>
                </a:solidFill>
                <a:sym typeface="Symbol"/>
              </a:rPr>
              <a:t>You </a:t>
            </a:r>
            <a:r>
              <a:rPr lang="en-CA" dirty="0">
                <a:solidFill>
                  <a:srgbClr val="92D050"/>
                </a:solidFill>
                <a:sym typeface="Symbol"/>
              </a:rPr>
              <a:t>have learned and improved a lot</a:t>
            </a:r>
            <a:r>
              <a:rPr lang="en-CA" dirty="0">
                <a:sym typeface="Symbol"/>
              </a:rPr>
              <a:t> during this unit. You have a lot to </a:t>
            </a:r>
            <a:r>
              <a:rPr lang="en-CA" dirty="0" smtClean="0">
                <a:sym typeface="Symbol"/>
              </a:rPr>
              <a:t>show!</a:t>
            </a:r>
          </a:p>
          <a:p>
            <a:r>
              <a:rPr lang="en-CA" sz="4400" dirty="0" smtClean="0">
                <a:solidFill>
                  <a:srgbClr val="92D050"/>
                </a:solidFill>
                <a:sym typeface="Symbol"/>
              </a:rPr>
              <a:t>You are young! Life </a:t>
            </a:r>
            <a:r>
              <a:rPr lang="en-CA" sz="4400" dirty="0" smtClean="0">
                <a:solidFill>
                  <a:srgbClr val="92D050"/>
                </a:solidFill>
                <a:sym typeface="Symbol"/>
              </a:rPr>
              <a:t>is good!</a:t>
            </a:r>
          </a:p>
        </p:txBody>
      </p:sp>
    </p:spTree>
    <p:extLst>
      <p:ext uri="{BB962C8B-B14F-4D97-AF65-F5344CB8AC3E}">
        <p14:creationId xmlns:p14="http://schemas.microsoft.com/office/powerpoint/2010/main" val="29404024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Mental Strategies for Tests</a:t>
            </a:r>
            <a:endParaRPr lang="en-CA" sz="5400" dirty="0"/>
          </a:p>
        </p:txBody>
      </p:sp>
      <p:sp>
        <p:nvSpPr>
          <p:cNvPr id="3" name="Content Placeholder 2"/>
          <p:cNvSpPr>
            <a:spLocks noGrp="1"/>
          </p:cNvSpPr>
          <p:nvPr>
            <p:ph idx="1"/>
          </p:nvPr>
        </p:nvSpPr>
        <p:spPr>
          <a:xfrm>
            <a:off x="259307" y="1228726"/>
            <a:ext cx="8761863" cy="4897438"/>
          </a:xfrm>
        </p:spPr>
        <p:txBody>
          <a:bodyPr/>
          <a:lstStyle/>
          <a:p>
            <a:pPr marL="0" indent="0">
              <a:buNone/>
            </a:pPr>
            <a:r>
              <a:rPr lang="en-CA" dirty="0" smtClean="0">
                <a:sym typeface="Symbol"/>
              </a:rPr>
              <a:t>When stuck:</a:t>
            </a:r>
          </a:p>
          <a:p>
            <a:r>
              <a:rPr lang="en-CA" dirty="0" smtClean="0">
                <a:solidFill>
                  <a:srgbClr val="92D050"/>
                </a:solidFill>
                <a:sym typeface="Symbol"/>
              </a:rPr>
              <a:t>Draw pictures </a:t>
            </a:r>
            <a:r>
              <a:rPr lang="en-CA" dirty="0" smtClean="0">
                <a:sym typeface="Symbol"/>
              </a:rPr>
              <a:t>about everything you can</a:t>
            </a:r>
          </a:p>
          <a:p>
            <a:r>
              <a:rPr lang="en-CA" dirty="0" smtClean="0">
                <a:solidFill>
                  <a:srgbClr val="92D050"/>
                </a:solidFill>
                <a:sym typeface="Symbol"/>
              </a:rPr>
              <a:t>Explain to yourself, </a:t>
            </a:r>
            <a:r>
              <a:rPr lang="en-CA" dirty="0" smtClean="0">
                <a:sym typeface="Symbol"/>
              </a:rPr>
              <a:t>as if you were talking about the problem with a </a:t>
            </a:r>
            <a:r>
              <a:rPr lang="en-CA" dirty="0" smtClean="0">
                <a:sym typeface="Symbol"/>
              </a:rPr>
              <a:t>friend. </a:t>
            </a:r>
            <a:endParaRPr lang="en-CA" dirty="0" smtClean="0">
              <a:sym typeface="Symbol"/>
            </a:endParaRPr>
          </a:p>
          <a:p>
            <a:r>
              <a:rPr lang="en-CA" dirty="0" smtClean="0">
                <a:solidFill>
                  <a:srgbClr val="92D050"/>
                </a:solidFill>
                <a:sym typeface="Symbol"/>
              </a:rPr>
              <a:t>Keep your focus. </a:t>
            </a:r>
            <a:r>
              <a:rPr lang="en-CA" dirty="0" smtClean="0">
                <a:sym typeface="Symbol"/>
              </a:rPr>
              <a:t>Close </a:t>
            </a:r>
            <a:r>
              <a:rPr lang="en-CA" dirty="0" smtClean="0">
                <a:sym typeface="Symbol"/>
              </a:rPr>
              <a:t>your eyes, take a 20 s break, </a:t>
            </a:r>
            <a:r>
              <a:rPr lang="en-CA" dirty="0" smtClean="0">
                <a:sym typeface="Symbol"/>
              </a:rPr>
              <a:t>deep</a:t>
            </a:r>
            <a:r>
              <a:rPr lang="en-CA" dirty="0">
                <a:sym typeface="Symbol"/>
              </a:rPr>
              <a:t> </a:t>
            </a:r>
            <a:r>
              <a:rPr lang="en-CA" dirty="0" smtClean="0">
                <a:sym typeface="Symbol"/>
              </a:rPr>
              <a:t>and</a:t>
            </a:r>
            <a:r>
              <a:rPr lang="en-CA" dirty="0" smtClean="0">
                <a:sym typeface="Symbol"/>
              </a:rPr>
              <a:t> </a:t>
            </a:r>
            <a:r>
              <a:rPr lang="en-CA" dirty="0" smtClean="0">
                <a:sym typeface="Symbol"/>
              </a:rPr>
              <a:t>steady breathing</a:t>
            </a:r>
          </a:p>
          <a:p>
            <a:r>
              <a:rPr lang="en-CA" dirty="0" smtClean="0">
                <a:sym typeface="Symbol"/>
              </a:rPr>
              <a:t>Ask yourself, “</a:t>
            </a:r>
            <a:r>
              <a:rPr lang="en-CA" dirty="0" smtClean="0">
                <a:solidFill>
                  <a:srgbClr val="92D050"/>
                </a:solidFill>
                <a:sym typeface="Symbol"/>
              </a:rPr>
              <a:t>what would my teacher say </a:t>
            </a:r>
            <a:r>
              <a:rPr lang="en-CA" dirty="0" smtClean="0">
                <a:sym typeface="Symbol"/>
              </a:rPr>
              <a:t>to help me if this was not a test and I called him over for help.”</a:t>
            </a:r>
          </a:p>
          <a:p>
            <a:r>
              <a:rPr lang="en-CA" dirty="0" smtClean="0">
                <a:solidFill>
                  <a:srgbClr val="92D050"/>
                </a:solidFill>
                <a:sym typeface="Symbol"/>
              </a:rPr>
              <a:t>Move on </a:t>
            </a:r>
            <a:r>
              <a:rPr lang="en-CA" dirty="0" smtClean="0">
                <a:sym typeface="Symbol"/>
              </a:rPr>
              <a:t>to the next </a:t>
            </a:r>
            <a:r>
              <a:rPr lang="en-CA" dirty="0" smtClean="0">
                <a:sym typeface="Symbol"/>
              </a:rPr>
              <a:t>part! Don’t bog down!</a:t>
            </a:r>
            <a:endParaRPr lang="en-CA" dirty="0" smtClean="0"/>
          </a:p>
          <a:p>
            <a:endParaRPr lang="en-CA" dirty="0"/>
          </a:p>
        </p:txBody>
      </p:sp>
    </p:spTree>
    <p:extLst>
      <p:ext uri="{BB962C8B-B14F-4D97-AF65-F5344CB8AC3E}">
        <p14:creationId xmlns:p14="http://schemas.microsoft.com/office/powerpoint/2010/main" val="1750555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Brain Lessons</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0138711"/>
              </p:ext>
            </p:extLst>
          </p:nvPr>
        </p:nvGraphicFramePr>
        <p:xfrm>
          <a:off x="457200" y="1228725"/>
          <a:ext cx="8229600" cy="5303520"/>
        </p:xfrm>
        <a:graphic>
          <a:graphicData uri="http://schemas.openxmlformats.org/drawingml/2006/table">
            <a:tbl>
              <a:tblPr firstRow="1" bandRow="1">
                <a:tableStyleId>{2D5ABB26-0587-4C30-8999-92F81FD0307C}</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400" b="1" dirty="0" smtClean="0">
                          <a:effectLst/>
                          <a:latin typeface="Arial" panose="020B0604020202020204" pitchFamily="34" charset="0"/>
                          <a:cs typeface="Arial" panose="020B0604020202020204" pitchFamily="34" charset="0"/>
                          <a:hlinkClick r:id="rId2" action="ppaction://hlinksldjump"/>
                        </a:rPr>
                        <a:t>Diversity in Thinking</a:t>
                      </a:r>
                      <a:endParaRPr lang="en-CA" sz="2400" b="1" dirty="0" smtClean="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hlinkClick r:id="rId3" action="ppaction://hlinksldjump"/>
                        </a:rPr>
                        <a:t>Learning from Evaluations</a:t>
                      </a:r>
                      <a:endParaRPr lang="en-CA" sz="2400" b="1" dirty="0">
                        <a:effectLst/>
                        <a:latin typeface="Arial" panose="020B0604020202020204" pitchFamily="34" charset="0"/>
                        <a:cs typeface="Arial" panose="020B0604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400" b="1" dirty="0" smtClean="0">
                          <a:effectLst/>
                          <a:latin typeface="Arial" panose="020B0604020202020204" pitchFamily="34" charset="0"/>
                          <a:cs typeface="Arial" panose="020B0604020202020204" pitchFamily="34" charset="0"/>
                          <a:hlinkClick r:id="rId4" action="ppaction://hlinksldjump"/>
                        </a:rPr>
                        <a:t>Neurons and Muscles</a:t>
                      </a:r>
                      <a:endParaRPr lang="en-CA" sz="2400" b="1" dirty="0" smtClean="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hlinkClick r:id="rId5" action="ppaction://hlinksldjump"/>
                        </a:rPr>
                        <a:t>Give me lots of practice!</a:t>
                      </a:r>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hlinkClick r:id="rId6" action="ppaction://hlinksldjump"/>
                        </a:rPr>
                        <a:t>Habits</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Changing Habits</a:t>
                      </a:r>
                      <a:endParaRPr lang="en-CA" sz="2400" b="1" dirty="0">
                        <a:effectLst/>
                        <a:latin typeface="Arial" panose="020B0604020202020204" pitchFamily="34" charset="0"/>
                        <a:cs typeface="Arial" panose="020B0604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400" b="1" dirty="0" smtClean="0">
                          <a:effectLst/>
                          <a:latin typeface="Arial" panose="020B0604020202020204" pitchFamily="34" charset="0"/>
                          <a:cs typeface="Arial" panose="020B0604020202020204" pitchFamily="34" charset="0"/>
                          <a:hlinkClick r:id="rId4" action="ppaction://hlinksldjump"/>
                        </a:rPr>
                        <a:t>How Learning Feels</a:t>
                      </a:r>
                      <a:endParaRPr lang="en-CA" sz="2400" b="1" dirty="0" smtClean="0">
                        <a:effectLst/>
                        <a:latin typeface="Arial" panose="020B0604020202020204" pitchFamily="34" charset="0"/>
                        <a:cs typeface="Arial" panose="020B0604020202020204" pitchFamily="34" charset="0"/>
                      </a:endParaRPr>
                    </a:p>
                  </a:txBody>
                  <a:tcPr/>
                </a:tc>
                <a:tc>
                  <a:txBody>
                    <a:bodyPr/>
                    <a:lstStyle/>
                    <a:p>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hlinkClick r:id="rId7" action="ppaction://hlinksldjump"/>
                        </a:rPr>
                        <a:t>Finding the Growth Zone</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Fast vs. Slow Thinking</a:t>
                      </a:r>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hlinkClick r:id="rId8" action="ppaction://hlinksldjump"/>
                        </a:rPr>
                        <a:t>Sense-Making</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Executive Function</a:t>
                      </a:r>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rPr>
                        <a:t>Attention / Focus</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Intelligence</a:t>
                      </a:r>
                      <a:endParaRPr lang="en-CA" sz="16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rPr>
                        <a:t>Why Sleep?</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Grit</a:t>
                      </a:r>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rPr>
                        <a:t>Good Sleep Habits</a:t>
                      </a:r>
                      <a:endParaRPr lang="en-CA" sz="2400" b="1" dirty="0">
                        <a:effectLst/>
                        <a:latin typeface="Arial" panose="020B0604020202020204" pitchFamily="34" charset="0"/>
                        <a:cs typeface="Arial" panose="020B0604020202020204" pitchFamily="34" charset="0"/>
                      </a:endParaRPr>
                    </a:p>
                  </a:txBody>
                  <a:tcPr/>
                </a:tc>
                <a:tc>
                  <a:txBody>
                    <a:bodyPr/>
                    <a:lstStyle/>
                    <a:p>
                      <a:r>
                        <a:rPr lang="en-CA" sz="2400" b="1" dirty="0" smtClean="0">
                          <a:effectLst/>
                          <a:latin typeface="Arial" panose="020B0604020202020204" pitchFamily="34" charset="0"/>
                          <a:cs typeface="Arial" panose="020B0604020202020204" pitchFamily="34" charset="0"/>
                        </a:rPr>
                        <a:t>Anxiety</a:t>
                      </a:r>
                      <a:endParaRPr lang="en-CA" sz="2400" b="1" dirty="0">
                        <a:effectLst/>
                        <a:latin typeface="Arial" panose="020B0604020202020204" pitchFamily="34" charset="0"/>
                        <a:cs typeface="Arial" panose="020B0604020202020204" pitchFamily="34" charset="0"/>
                      </a:endParaRPr>
                    </a:p>
                  </a:txBody>
                  <a:tcPr/>
                </a:tc>
              </a:tr>
              <a:tr h="370840">
                <a:tc>
                  <a:txBody>
                    <a:bodyPr/>
                    <a:lstStyle/>
                    <a:p>
                      <a:r>
                        <a:rPr lang="en-CA" sz="2400" b="1" dirty="0" smtClean="0">
                          <a:effectLst/>
                          <a:latin typeface="Arial" panose="020B0604020202020204" pitchFamily="34" charset="0"/>
                          <a:cs typeface="Arial" panose="020B0604020202020204" pitchFamily="34" charset="0"/>
                          <a:hlinkClick r:id="rId9" action="ppaction://hlinksldjump"/>
                        </a:rPr>
                        <a:t>Taking Tests</a:t>
                      </a:r>
                      <a:endParaRPr lang="en-CA" sz="2400" b="1" dirty="0">
                        <a:effectLst/>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400" b="1" dirty="0" smtClean="0">
                          <a:effectLst/>
                          <a:latin typeface="Arial" panose="020B0604020202020204" pitchFamily="34" charset="0"/>
                          <a:cs typeface="Arial" panose="020B0604020202020204" pitchFamily="34" charset="0"/>
                        </a:rPr>
                        <a:t>Cognition Hierarchy – from effortful to automatic</a:t>
                      </a:r>
                    </a:p>
                    <a:p>
                      <a:endParaRPr lang="en-CA" sz="2400" b="1" dirty="0">
                        <a:effectLst/>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348431145"/>
      </p:ext>
    </p:extLst>
  </p:cSld>
  <p:clrMapOvr>
    <a:masterClrMapping/>
  </p:clrMapOvr>
  <p:transition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6000" dirty="0" smtClean="0"/>
              <a:t>Habit = Efficiency!</a:t>
            </a:r>
            <a:endParaRPr lang="en-CA" sz="6000" dirty="0"/>
          </a:p>
        </p:txBody>
      </p:sp>
      <p:sp>
        <p:nvSpPr>
          <p:cNvPr id="5" name="Subtitle 4"/>
          <p:cNvSpPr>
            <a:spLocks noGrp="1"/>
          </p:cNvSpPr>
          <p:nvPr>
            <p:ph idx="1"/>
          </p:nvPr>
        </p:nvSpPr>
        <p:spPr>
          <a:xfrm>
            <a:off x="254000" y="3272183"/>
            <a:ext cx="3987800" cy="2348318"/>
          </a:xfrm>
        </p:spPr>
        <p:txBody>
          <a:bodyPr/>
          <a:lstStyle/>
          <a:p>
            <a:pPr marL="0" indent="0">
              <a:buNone/>
            </a:pPr>
            <a:r>
              <a:rPr lang="en-CA" sz="4800" dirty="0" smtClean="0">
                <a:solidFill>
                  <a:srgbClr val="F6DB3C"/>
                </a:solidFill>
              </a:rPr>
              <a:t>Powerful!</a:t>
            </a:r>
          </a:p>
          <a:p>
            <a:r>
              <a:rPr lang="en-CA" sz="3600" dirty="0" smtClean="0"/>
              <a:t>Saves time and energy</a:t>
            </a:r>
          </a:p>
          <a:p>
            <a:r>
              <a:rPr lang="en-CA" sz="3600" dirty="0" smtClean="0"/>
              <a:t>Happens automatically</a:t>
            </a:r>
            <a:endParaRPr lang="en-CA" sz="3600" dirty="0"/>
          </a:p>
        </p:txBody>
      </p:sp>
      <p:pic>
        <p:nvPicPr>
          <p:cNvPr id="2050" name="Picture 2" descr="Image result for strong brain"/>
          <p:cNvPicPr>
            <a:picLocks noChangeAspect="1" noChangeArrowheads="1"/>
          </p:cNvPicPr>
          <p:nvPr/>
        </p:nvPicPr>
        <p:blipFill rotWithShape="1">
          <a:blip r:embed="rId2">
            <a:extLst>
              <a:ext uri="{28A0092B-C50C-407E-A947-70E740481C1C}">
                <a14:useLocalDpi xmlns:a14="http://schemas.microsoft.com/office/drawing/2010/main" val="0"/>
              </a:ext>
            </a:extLst>
          </a:blip>
          <a:srcRect l="22027" r="17567"/>
          <a:stretch/>
        </p:blipFill>
        <p:spPr bwMode="auto">
          <a:xfrm>
            <a:off x="4241800" y="1295400"/>
            <a:ext cx="4902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1028700" y="1117729"/>
            <a:ext cx="3926191" cy="2154454"/>
          </a:xfrm>
          <a:prstGeom prst="wedgeRoundRectCallout">
            <a:avLst>
              <a:gd name="adj1" fmla="val 41404"/>
              <a:gd name="adj2" fmla="val 76654"/>
              <a:gd name="adj3" fmla="val 16667"/>
            </a:avLst>
          </a:prstGeom>
          <a:solidFill>
            <a:schemeClr val="accent2">
              <a:lumMod val="20000"/>
              <a:lumOff val="80000"/>
            </a:schemeClr>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ts val="1200"/>
              </a:spcAft>
              <a:buClrTx/>
              <a:buSzTx/>
              <a:buFontTx/>
              <a:buNone/>
              <a:tabLst/>
            </a:pPr>
            <a:r>
              <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“I don’t need to figure this out any more.”</a:t>
            </a:r>
            <a:endParaRPr lang="en-CA" sz="3600" b="1" dirty="0" smtClean="0">
              <a:solidFill>
                <a:schemeClr val="bg2"/>
              </a:solidFill>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87488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CA" sz="4800" dirty="0" smtClean="0"/>
              <a:t>Our Daily Work Creates Habits</a:t>
            </a:r>
            <a:endParaRPr lang="en-CA" sz="4800" dirty="0"/>
          </a:p>
        </p:txBody>
      </p:sp>
      <p:sp>
        <p:nvSpPr>
          <p:cNvPr id="3" name="Content Placeholder 2"/>
          <p:cNvSpPr>
            <a:spLocks noGrp="1"/>
          </p:cNvSpPr>
          <p:nvPr>
            <p:ph idx="1"/>
          </p:nvPr>
        </p:nvSpPr>
        <p:spPr/>
        <p:txBody>
          <a:bodyPr/>
          <a:lstStyle/>
          <a:p>
            <a:pPr marL="0" indent="0" algn="ctr">
              <a:buNone/>
            </a:pPr>
            <a:r>
              <a:rPr lang="en-CA" dirty="0" smtClean="0">
                <a:solidFill>
                  <a:srgbClr val="92D050"/>
                </a:solidFill>
              </a:rPr>
              <a:t>High-quality</a:t>
            </a:r>
            <a:r>
              <a:rPr lang="en-CA" dirty="0" smtClean="0"/>
              <a:t> or </a:t>
            </a:r>
            <a:r>
              <a:rPr lang="en-CA" dirty="0" smtClean="0">
                <a:solidFill>
                  <a:srgbClr val="FF0000"/>
                </a:solidFill>
              </a:rPr>
              <a:t>Sloppy</a:t>
            </a:r>
            <a:r>
              <a:rPr lang="en-CA" dirty="0" smtClean="0"/>
              <a:t> work reinforces different brain connections</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3860982991"/>
              </p:ext>
            </p:extLst>
          </p:nvPr>
        </p:nvGraphicFramePr>
        <p:xfrm>
          <a:off x="-1" y="2488820"/>
          <a:ext cx="9144000" cy="4114800"/>
        </p:xfrm>
        <a:graphic>
          <a:graphicData uri="http://schemas.openxmlformats.org/drawingml/2006/table">
            <a:tbl>
              <a:tblPr firstRow="1" bandRow="1">
                <a:tableStyleId>{5C22544A-7EE6-4342-B048-85BDC9FD1C3A}</a:tableStyleId>
              </a:tblPr>
              <a:tblGrid>
                <a:gridCol w="4572000"/>
                <a:gridCol w="4572000"/>
              </a:tblGrid>
              <a:tr h="3884683">
                <a:tc>
                  <a:txBody>
                    <a:bodyPr/>
                    <a:lstStyle/>
                    <a:p>
                      <a:r>
                        <a:rPr lang="en-CA" sz="2400" b="1" u="sng" dirty="0" smtClean="0">
                          <a:solidFill>
                            <a:sysClr val="windowText" lastClr="000000"/>
                          </a:solidFill>
                          <a:latin typeface="Arial" panose="020B0604020202020204" pitchFamily="34" charset="0"/>
                          <a:cs typeface="Arial" panose="020B0604020202020204" pitchFamily="34" charset="0"/>
                        </a:rPr>
                        <a:t>High Quality Work</a:t>
                      </a:r>
                    </a:p>
                    <a:p>
                      <a:endParaRPr lang="en-CA" sz="2400" b="1" dirty="0" smtClean="0">
                        <a:solidFill>
                          <a:sysClr val="windowText" lastClr="000000"/>
                        </a:solidFill>
                        <a:latin typeface="Arial" panose="020B0604020202020204" pitchFamily="34" charset="0"/>
                        <a:cs typeface="Arial" panose="020B0604020202020204" pitchFamily="34" charset="0"/>
                      </a:endParaRPr>
                    </a:p>
                    <a:p>
                      <a:r>
                        <a:rPr lang="en-CA" sz="2400" b="1" dirty="0" smtClean="0">
                          <a:solidFill>
                            <a:sysClr val="windowText" lastClr="000000"/>
                          </a:solidFill>
                          <a:latin typeface="Arial" panose="020B0604020202020204" pitchFamily="34" charset="0"/>
                          <a:cs typeface="Arial" panose="020B0604020202020204" pitchFamily="34" charset="0"/>
                        </a:rPr>
                        <a:t>Find the displacement of the falling pebble.</a:t>
                      </a:r>
                    </a:p>
                    <a:p>
                      <a:endParaRPr lang="en-CA" sz="2400" b="1" dirty="0" smtClean="0">
                        <a:solidFill>
                          <a:sysClr val="windowText" lastClr="000000"/>
                        </a:solidFill>
                        <a:latin typeface="Arial" panose="020B0604020202020204" pitchFamily="34" charset="0"/>
                        <a:cs typeface="Arial" panose="020B0604020202020204" pitchFamily="34" charset="0"/>
                      </a:endParaRPr>
                    </a:p>
                    <a:p>
                      <a:r>
                        <a:rPr lang="en-CA" sz="2400" b="1" dirty="0" smtClean="0">
                          <a:solidFill>
                            <a:sysClr val="windowText" lastClr="000000"/>
                          </a:solidFill>
                          <a:latin typeface="Arial" panose="020B0604020202020204" pitchFamily="34" charset="0"/>
                          <a:cs typeface="Arial" panose="020B0604020202020204" pitchFamily="34" charset="0"/>
                          <a:sym typeface="Symbol"/>
                        </a:rPr>
                        <a:t>y = v</a:t>
                      </a:r>
                      <a:r>
                        <a:rPr lang="en-CA" sz="2400" b="1" baseline="-25000" dirty="0" smtClean="0">
                          <a:solidFill>
                            <a:sysClr val="windowText" lastClr="000000"/>
                          </a:solidFill>
                          <a:latin typeface="Arial" panose="020B0604020202020204" pitchFamily="34" charset="0"/>
                          <a:cs typeface="Arial" panose="020B0604020202020204" pitchFamily="34" charset="0"/>
                          <a:sym typeface="Symbol"/>
                        </a:rPr>
                        <a:t>1</a:t>
                      </a:r>
                      <a:r>
                        <a:rPr lang="en-CA" sz="2400" b="1" baseline="0" dirty="0" smtClean="0">
                          <a:solidFill>
                            <a:sysClr val="windowText" lastClr="000000"/>
                          </a:solidFill>
                          <a:latin typeface="Arial" panose="020B0604020202020204" pitchFamily="34" charset="0"/>
                          <a:cs typeface="Arial" panose="020B0604020202020204" pitchFamily="34" charset="0"/>
                          <a:sym typeface="Symbol"/>
                        </a:rPr>
                        <a:t>t + ½at</a:t>
                      </a:r>
                      <a:r>
                        <a:rPr lang="en-CA" sz="2400" b="1" baseline="30000" dirty="0" smtClean="0">
                          <a:solidFill>
                            <a:sysClr val="windowText" lastClr="000000"/>
                          </a:solidFill>
                          <a:latin typeface="Arial" panose="020B0604020202020204" pitchFamily="34" charset="0"/>
                          <a:cs typeface="Arial" panose="020B0604020202020204" pitchFamily="34" charset="0"/>
                          <a:sym typeface="Symbol"/>
                        </a:rPr>
                        <a:t>2</a:t>
                      </a:r>
                      <a:endParaRPr lang="en-CA" sz="2400" b="1"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baseline="0" dirty="0" smtClean="0">
                          <a:solidFill>
                            <a:sysClr val="windowText" lastClr="000000"/>
                          </a:solidFill>
                          <a:latin typeface="Arial" panose="020B0604020202020204" pitchFamily="34" charset="0"/>
                          <a:cs typeface="Arial" panose="020B0604020202020204" pitchFamily="34" charset="0"/>
                          <a:sym typeface="Symbol"/>
                        </a:rPr>
                        <a:t>     = 0 + ½ (9.8 m/s</a:t>
                      </a:r>
                      <a:r>
                        <a:rPr lang="en-CA" sz="2400" b="1" baseline="30000" dirty="0" smtClean="0">
                          <a:solidFill>
                            <a:sysClr val="windowText" lastClr="000000"/>
                          </a:solidFill>
                          <a:latin typeface="Arial" panose="020B0604020202020204" pitchFamily="34" charset="0"/>
                          <a:cs typeface="Arial" panose="020B0604020202020204" pitchFamily="34" charset="0"/>
                          <a:sym typeface="Symbol"/>
                        </a:rPr>
                        <a:t>2</a:t>
                      </a:r>
                      <a:r>
                        <a:rPr lang="en-CA" sz="2400" b="1" baseline="0" dirty="0" smtClean="0">
                          <a:solidFill>
                            <a:sysClr val="windowText" lastClr="000000"/>
                          </a:solidFill>
                          <a:latin typeface="Arial" panose="020B0604020202020204" pitchFamily="34" charset="0"/>
                          <a:cs typeface="Arial" panose="020B0604020202020204" pitchFamily="34" charset="0"/>
                          <a:sym typeface="Symbol"/>
                        </a:rPr>
                        <a:t>)(1.76 s)</a:t>
                      </a:r>
                      <a:r>
                        <a:rPr lang="en-CA" sz="2400" b="1" baseline="30000" dirty="0" smtClean="0">
                          <a:solidFill>
                            <a:sysClr val="windowText" lastClr="000000"/>
                          </a:solidFill>
                          <a:latin typeface="Arial" panose="020B0604020202020204" pitchFamily="34" charset="0"/>
                          <a:cs typeface="Arial" panose="020B0604020202020204" pitchFamily="34" charset="0"/>
                          <a:sym typeface="Symbol"/>
                        </a:rPr>
                        <a:t>2</a:t>
                      </a:r>
                      <a:endParaRPr lang="en-CA" sz="2400" b="1"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baseline="0" dirty="0" smtClean="0">
                          <a:solidFill>
                            <a:sysClr val="windowText" lastClr="000000"/>
                          </a:solidFill>
                          <a:latin typeface="Arial" panose="020B0604020202020204" pitchFamily="34" charset="0"/>
                          <a:cs typeface="Arial" panose="020B0604020202020204" pitchFamily="34" charset="0"/>
                          <a:sym typeface="Symbol"/>
                        </a:rPr>
                        <a:t>     = 15.18 m</a:t>
                      </a:r>
                    </a:p>
                    <a:p>
                      <a:endParaRPr lang="en-CA" sz="2400" b="1"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baseline="0" dirty="0" smtClean="0">
                          <a:solidFill>
                            <a:sysClr val="windowText" lastClr="000000"/>
                          </a:solidFill>
                          <a:latin typeface="Arial" panose="020B0604020202020204" pitchFamily="34" charset="0"/>
                          <a:cs typeface="Arial" panose="020B0604020202020204" pitchFamily="34" charset="0"/>
                          <a:sym typeface="Symbol"/>
                        </a:rPr>
                        <a:t>The pebble falls 15.2 m, which gives the height of the bridge. </a:t>
                      </a:r>
                      <a:endParaRPr lang="en-CA" sz="2400" b="1" dirty="0">
                        <a:solidFill>
                          <a:sysClr val="windowText" lastClr="000000"/>
                        </a:solidFill>
                        <a:latin typeface="Arial" panose="020B0604020202020204" pitchFamily="34" charset="0"/>
                        <a:cs typeface="Arial" panose="020B0604020202020204" pitchFamily="34" charset="0"/>
                      </a:endParaRPr>
                    </a:p>
                  </a:txBody>
                  <a:tcPr>
                    <a:solidFill>
                      <a:schemeClr val="tx1"/>
                    </a:solidFill>
                  </a:tcPr>
                </a:tc>
                <a:tc>
                  <a:txBody>
                    <a:bodyPr/>
                    <a:lstStyle/>
                    <a:p>
                      <a:r>
                        <a:rPr lang="en-CA" sz="2400" b="1" u="sng" dirty="0" smtClean="0">
                          <a:solidFill>
                            <a:sysClr val="windowText" lastClr="000000"/>
                          </a:solidFill>
                          <a:latin typeface="Arial" panose="020B0604020202020204" pitchFamily="34" charset="0"/>
                          <a:cs typeface="Arial" panose="020B0604020202020204" pitchFamily="34" charset="0"/>
                        </a:rPr>
                        <a:t>    Sloppy, Incomplete Work</a:t>
                      </a:r>
                      <a:endParaRPr lang="en-CA" sz="2400" b="1" u="none" dirty="0" smtClean="0">
                        <a:solidFill>
                          <a:sysClr val="windowText" lastClr="000000"/>
                        </a:solidFill>
                        <a:latin typeface="Arial" panose="020B0604020202020204" pitchFamily="34" charset="0"/>
                        <a:cs typeface="Arial" panose="020B0604020202020204" pitchFamily="34" charset="0"/>
                      </a:endParaRPr>
                    </a:p>
                    <a:p>
                      <a:endParaRPr lang="en-CA" sz="2400" b="1" u="none" dirty="0" smtClean="0">
                        <a:solidFill>
                          <a:sysClr val="windowText" lastClr="000000"/>
                        </a:solidFill>
                        <a:latin typeface="Arial" panose="020B0604020202020204" pitchFamily="34" charset="0"/>
                        <a:cs typeface="Arial" panose="020B0604020202020204" pitchFamily="34" charset="0"/>
                      </a:endParaRPr>
                    </a:p>
                    <a:p>
                      <a:r>
                        <a:rPr lang="en-CA" sz="2400" b="1" u="none" dirty="0" smtClean="0">
                          <a:solidFill>
                            <a:sysClr val="windowText" lastClr="000000"/>
                          </a:solidFill>
                          <a:latin typeface="Arial" panose="020B0604020202020204" pitchFamily="34" charset="0"/>
                          <a:cs typeface="Arial" panose="020B0604020202020204" pitchFamily="34" charset="0"/>
                        </a:rPr>
                        <a:t>    Calculate</a:t>
                      </a:r>
                      <a:r>
                        <a:rPr lang="en-CA" sz="2400" b="1" u="none" baseline="0" dirty="0" smtClean="0">
                          <a:solidFill>
                            <a:sysClr val="windowText" lastClr="000000"/>
                          </a:solidFill>
                          <a:latin typeface="Arial" panose="020B0604020202020204" pitchFamily="34" charset="0"/>
                          <a:cs typeface="Arial" panose="020B0604020202020204" pitchFamily="34" charset="0"/>
                        </a:rPr>
                        <a:t> </a:t>
                      </a:r>
                      <a:r>
                        <a:rPr lang="en-CA" sz="2400" b="1" u="none" baseline="0" dirty="0" smtClean="0">
                          <a:solidFill>
                            <a:sysClr val="windowText" lastClr="000000"/>
                          </a:solidFill>
                          <a:latin typeface="Arial" panose="020B0604020202020204" pitchFamily="34" charset="0"/>
                          <a:cs typeface="Arial" panose="020B0604020202020204" pitchFamily="34" charset="0"/>
                          <a:sym typeface="Symbol"/>
                        </a:rPr>
                        <a:t>y</a:t>
                      </a:r>
                    </a:p>
                    <a:p>
                      <a:endParaRPr lang="en-CA" sz="2400" b="1" u="none"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u="none" baseline="0" dirty="0" smtClean="0">
                          <a:solidFill>
                            <a:sysClr val="windowText" lastClr="000000"/>
                          </a:solidFill>
                          <a:latin typeface="Arial" panose="020B0604020202020204" pitchFamily="34" charset="0"/>
                          <a:cs typeface="Arial" panose="020B0604020202020204" pitchFamily="34" charset="0"/>
                          <a:sym typeface="Symbol"/>
                        </a:rPr>
                        <a:t>      = 0 + ½ x 9.8 x 1.76</a:t>
                      </a:r>
                      <a:r>
                        <a:rPr lang="en-CA" sz="2400" b="1" u="none" baseline="30000" dirty="0" smtClean="0">
                          <a:solidFill>
                            <a:sysClr val="windowText" lastClr="000000"/>
                          </a:solidFill>
                          <a:latin typeface="Arial" panose="020B0604020202020204" pitchFamily="34" charset="0"/>
                          <a:cs typeface="Arial" panose="020B0604020202020204" pitchFamily="34" charset="0"/>
                          <a:sym typeface="Symbol"/>
                        </a:rPr>
                        <a:t>2</a:t>
                      </a:r>
                      <a:endParaRPr lang="en-CA" sz="2400" b="1" u="none"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u="none" baseline="0" dirty="0" smtClean="0">
                          <a:solidFill>
                            <a:sysClr val="windowText" lastClr="000000"/>
                          </a:solidFill>
                          <a:latin typeface="Arial" panose="020B0604020202020204" pitchFamily="34" charset="0"/>
                          <a:cs typeface="Arial" panose="020B0604020202020204" pitchFamily="34" charset="0"/>
                          <a:sym typeface="Symbol"/>
                        </a:rPr>
                        <a:t>      = 15.17824</a:t>
                      </a:r>
                    </a:p>
                    <a:p>
                      <a:endParaRPr lang="en-CA" sz="2400" b="1" u="none" baseline="0" dirty="0" smtClean="0">
                        <a:solidFill>
                          <a:sysClr val="windowText" lastClr="000000"/>
                        </a:solidFill>
                        <a:latin typeface="Arial" panose="020B0604020202020204" pitchFamily="34" charset="0"/>
                        <a:cs typeface="Arial" panose="020B0604020202020204" pitchFamily="34" charset="0"/>
                        <a:sym typeface="Symbol"/>
                      </a:endParaRPr>
                    </a:p>
                    <a:p>
                      <a:r>
                        <a:rPr lang="en-CA" sz="2400" b="1" u="none" baseline="0" dirty="0" smtClean="0">
                          <a:solidFill>
                            <a:sysClr val="windowText" lastClr="000000"/>
                          </a:solidFill>
                          <a:latin typeface="Arial" panose="020B0604020202020204" pitchFamily="34" charset="0"/>
                          <a:cs typeface="Arial" panose="020B0604020202020204" pitchFamily="34" charset="0"/>
                          <a:sym typeface="Symbol"/>
                        </a:rPr>
                        <a:t>    It is 15.2 m.</a:t>
                      </a:r>
                      <a:endParaRPr lang="en-CA" sz="2400" b="1" u="sng" dirty="0">
                        <a:solidFill>
                          <a:sysClr val="windowText" lastClr="000000"/>
                        </a:solidFill>
                        <a:latin typeface="Arial" panose="020B0604020202020204" pitchFamily="34" charset="0"/>
                        <a:cs typeface="Arial" panose="020B0604020202020204" pitchFamily="34" charset="0"/>
                      </a:endParaRPr>
                    </a:p>
                  </a:txBody>
                  <a:tcPr>
                    <a:solidFill>
                      <a:schemeClr val="tx1"/>
                    </a:solidFill>
                  </a:tcPr>
                </a:tc>
              </a:tr>
            </a:tbl>
          </a:graphicData>
        </a:graphic>
      </p:graphicFrame>
    </p:spTree>
    <p:extLst>
      <p:ext uri="{BB962C8B-B14F-4D97-AF65-F5344CB8AC3E}">
        <p14:creationId xmlns:p14="http://schemas.microsoft.com/office/powerpoint/2010/main" val="1611798440"/>
      </p:ext>
    </p:extLst>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488" y="8298"/>
            <a:ext cx="8229600" cy="1143000"/>
          </a:xfrm>
        </p:spPr>
        <p:txBody>
          <a:bodyPr/>
          <a:lstStyle/>
          <a:p>
            <a:endParaRPr lang="en-CA"/>
          </a:p>
        </p:txBody>
      </p:sp>
      <p:pic>
        <p:nvPicPr>
          <p:cNvPr id="4" name="Picture 3" descr="http://static-www.icr.org/i/articles/imp/imp-200a.gif"/>
          <p:cNvPicPr/>
          <p:nvPr/>
        </p:nvPicPr>
        <p:blipFill rotWithShape="1">
          <a:blip r:embed="rId2" cstate="print">
            <a:extLst>
              <a:ext uri="{28A0092B-C50C-407E-A947-70E740481C1C}">
                <a14:useLocalDpi xmlns:a14="http://schemas.microsoft.com/office/drawing/2010/main" val="0"/>
              </a:ext>
            </a:extLst>
          </a:blip>
          <a:srcRect l="31" t="3171" b="657"/>
          <a:stretch/>
        </p:blipFill>
        <p:spPr bwMode="auto">
          <a:xfrm rot="20580040">
            <a:off x="-154537" y="-734096"/>
            <a:ext cx="10071279" cy="6639059"/>
          </a:xfrm>
          <a:prstGeom prst="rect">
            <a:avLst/>
          </a:prstGeom>
          <a:noFill/>
          <a:ln>
            <a:noFill/>
          </a:ln>
        </p:spPr>
      </p:pic>
      <p:grpSp>
        <p:nvGrpSpPr>
          <p:cNvPr id="7" name="Group 6"/>
          <p:cNvGrpSpPr/>
          <p:nvPr/>
        </p:nvGrpSpPr>
        <p:grpSpPr>
          <a:xfrm>
            <a:off x="-161618" y="1067439"/>
            <a:ext cx="3425780" cy="1707986"/>
            <a:chOff x="309103" y="1239715"/>
            <a:chExt cx="3425780" cy="1707986"/>
          </a:xfrm>
        </p:grpSpPr>
        <p:sp>
          <p:nvSpPr>
            <p:cNvPr id="5" name="Oval 4"/>
            <p:cNvSpPr/>
            <p:nvPr/>
          </p:nvSpPr>
          <p:spPr bwMode="auto">
            <a:xfrm>
              <a:off x="762661" y="1239715"/>
              <a:ext cx="2518664" cy="1464987"/>
            </a:xfrm>
            <a:prstGeom prst="ellipse">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309103" y="1378041"/>
              <a:ext cx="3425780" cy="1569660"/>
            </a:xfrm>
            <a:prstGeom prst="rect">
              <a:avLst/>
            </a:prstGeom>
            <a:noFill/>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Solve </a:t>
              </a:r>
              <a:r>
                <a:rPr lang="en-CA" sz="3200" b="1" dirty="0">
                  <a:solidFill>
                    <a:schemeClr val="bg2"/>
                  </a:solidFill>
                  <a:latin typeface="Arial" panose="020B0604020202020204" pitchFamily="34" charset="0"/>
                  <a:cs typeface="Arial" panose="020B0604020202020204" pitchFamily="34" charset="0"/>
                </a:rPr>
                <a:t>the </a:t>
              </a:r>
              <a:r>
                <a:rPr lang="en-CA" sz="3200" b="1" dirty="0" smtClean="0">
                  <a:solidFill>
                    <a:schemeClr val="bg2"/>
                  </a:solidFill>
                  <a:latin typeface="Arial" panose="020B0604020202020204" pitchFamily="34" charset="0"/>
                  <a:cs typeface="Arial" panose="020B0604020202020204" pitchFamily="34" charset="0"/>
                </a:rPr>
                <a:t>problem</a:t>
              </a:r>
              <a:endParaRPr lang="en-CA" sz="3200" b="1" dirty="0">
                <a:solidFill>
                  <a:schemeClr val="bg2"/>
                </a:solidFill>
                <a:latin typeface="Arial" panose="020B0604020202020204" pitchFamily="34" charset="0"/>
                <a:cs typeface="Arial" panose="020B0604020202020204" pitchFamily="34" charset="0"/>
              </a:endParaRPr>
            </a:p>
            <a:p>
              <a:pPr algn="ctr"/>
              <a:endParaRPr lang="en-CA" sz="3200" dirty="0">
                <a:solidFill>
                  <a:schemeClr val="bg2"/>
                </a:solidFill>
              </a:endParaRPr>
            </a:p>
          </p:txBody>
        </p:sp>
      </p:grpSp>
      <p:sp>
        <p:nvSpPr>
          <p:cNvPr id="8" name="Line Callout 1 7"/>
          <p:cNvSpPr/>
          <p:nvPr/>
        </p:nvSpPr>
        <p:spPr bwMode="auto">
          <a:xfrm>
            <a:off x="7325637" y="2540656"/>
            <a:ext cx="1786832" cy="1188855"/>
          </a:xfrm>
          <a:prstGeom prst="borderCallout1">
            <a:avLst>
              <a:gd name="adj1" fmla="val 100826"/>
              <a:gd name="adj2" fmla="val 17157"/>
              <a:gd name="adj3" fmla="val 98349"/>
              <a:gd name="adj4" fmla="val 17549"/>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Sloppy work</a:t>
            </a:r>
          </a:p>
        </p:txBody>
      </p:sp>
      <p:pic>
        <p:nvPicPr>
          <p:cNvPr id="13" name="Picture 12" descr="http://static-www.icr.org/i/articles/imp/imp-200a.gif"/>
          <p:cNvPicPr/>
          <p:nvPr/>
        </p:nvPicPr>
        <p:blipFill rotWithShape="1">
          <a:blip r:embed="rId2" cstate="print">
            <a:extLst>
              <a:ext uri="{28A0092B-C50C-407E-A947-70E740481C1C}">
                <a14:useLocalDpi xmlns:a14="http://schemas.microsoft.com/office/drawing/2010/main" val="0"/>
              </a:ext>
            </a:extLst>
          </a:blip>
          <a:srcRect l="59683" t="51165" r="-1" b="6809"/>
          <a:stretch/>
        </p:blipFill>
        <p:spPr bwMode="auto">
          <a:xfrm rot="14891317">
            <a:off x="1485050" y="4500312"/>
            <a:ext cx="4061800" cy="2901243"/>
          </a:xfrm>
          <a:prstGeom prst="rect">
            <a:avLst/>
          </a:prstGeom>
          <a:noFill/>
          <a:ln>
            <a:noFill/>
          </a:ln>
        </p:spPr>
      </p:pic>
      <p:sp>
        <p:nvSpPr>
          <p:cNvPr id="9" name="Line Callout 1 8"/>
          <p:cNvSpPr/>
          <p:nvPr/>
        </p:nvSpPr>
        <p:spPr bwMode="auto">
          <a:xfrm>
            <a:off x="2694275" y="4933295"/>
            <a:ext cx="1811460" cy="1738715"/>
          </a:xfrm>
          <a:prstGeom prst="borderCallout1">
            <a:avLst>
              <a:gd name="adj1" fmla="val -118"/>
              <a:gd name="adj2" fmla="val 78922"/>
              <a:gd name="adj3" fmla="val -334"/>
              <a:gd name="adj4" fmla="val 79001"/>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High quality work</a:t>
            </a:r>
          </a:p>
        </p:txBody>
      </p:sp>
      <p:sp>
        <p:nvSpPr>
          <p:cNvPr id="11" name="Freeform 10"/>
          <p:cNvSpPr/>
          <p:nvPr/>
        </p:nvSpPr>
        <p:spPr bwMode="auto">
          <a:xfrm>
            <a:off x="3116712" y="2815111"/>
            <a:ext cx="1713661" cy="1056117"/>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4" name="Oval 13"/>
          <p:cNvSpPr/>
          <p:nvPr/>
        </p:nvSpPr>
        <p:spPr bwMode="auto">
          <a:xfrm>
            <a:off x="2992688" y="3720662"/>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grpSp>
        <p:nvGrpSpPr>
          <p:cNvPr id="19" name="Group 18"/>
          <p:cNvGrpSpPr/>
          <p:nvPr/>
        </p:nvGrpSpPr>
        <p:grpSpPr>
          <a:xfrm>
            <a:off x="4704522" y="300823"/>
            <a:ext cx="2621115" cy="2764349"/>
            <a:chOff x="4704522" y="300823"/>
            <a:chExt cx="2621115" cy="2764349"/>
          </a:xfrm>
        </p:grpSpPr>
        <p:sp>
          <p:nvSpPr>
            <p:cNvPr id="16" name="TextBox 15"/>
            <p:cNvSpPr txBox="1"/>
            <p:nvPr/>
          </p:nvSpPr>
          <p:spPr>
            <a:xfrm>
              <a:off x="4704522" y="300823"/>
              <a:ext cx="2621115" cy="1077218"/>
            </a:xfrm>
            <a:prstGeom prst="rect">
              <a:avLst/>
            </a:prstGeom>
            <a:solidFill>
              <a:schemeClr val="accent1">
                <a:lumMod val="20000"/>
                <a:lumOff val="80000"/>
              </a:schemeClr>
            </a:solidFill>
            <a:ln w="38100">
              <a:solidFill>
                <a:schemeClr val="bg2"/>
              </a:solidFill>
            </a:ln>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Very strong connections</a:t>
              </a:r>
              <a:endParaRPr lang="en-CA" sz="3200" b="1" dirty="0">
                <a:solidFill>
                  <a:schemeClr val="bg2"/>
                </a:solidFill>
                <a:latin typeface="Arial" panose="020B0604020202020204" pitchFamily="34" charset="0"/>
                <a:cs typeface="Arial" panose="020B0604020202020204" pitchFamily="34" charset="0"/>
              </a:endParaRPr>
            </a:p>
          </p:txBody>
        </p:sp>
        <p:cxnSp>
          <p:nvCxnSpPr>
            <p:cNvPr id="18" name="Straight Arrow Connector 17"/>
            <p:cNvCxnSpPr/>
            <p:nvPr/>
          </p:nvCxnSpPr>
          <p:spPr bwMode="auto">
            <a:xfrm>
              <a:off x="6172201" y="1378041"/>
              <a:ext cx="181303" cy="1687131"/>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grpSp>
      <p:grpSp>
        <p:nvGrpSpPr>
          <p:cNvPr id="15" name="Group 14"/>
          <p:cNvGrpSpPr/>
          <p:nvPr/>
        </p:nvGrpSpPr>
        <p:grpSpPr>
          <a:xfrm>
            <a:off x="3067697" y="2835356"/>
            <a:ext cx="3979489" cy="1005521"/>
            <a:chOff x="3067697" y="2835356"/>
            <a:chExt cx="3979489" cy="1005521"/>
          </a:xfrm>
        </p:grpSpPr>
        <p:cxnSp>
          <p:nvCxnSpPr>
            <p:cNvPr id="12" name="Straight Arrow Connector 11"/>
            <p:cNvCxnSpPr/>
            <p:nvPr/>
          </p:nvCxnSpPr>
          <p:spPr bwMode="auto">
            <a:xfrm>
              <a:off x="3067697" y="2835356"/>
              <a:ext cx="3979489" cy="691083"/>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17" name="TextBox 16"/>
            <p:cNvSpPr txBox="1"/>
            <p:nvPr/>
          </p:nvSpPr>
          <p:spPr>
            <a:xfrm rot="576943">
              <a:off x="4029340" y="3256102"/>
              <a:ext cx="1774443" cy="584775"/>
            </a:xfrm>
            <a:prstGeom prst="rect">
              <a:avLst/>
            </a:prstGeom>
            <a:solidFill>
              <a:srgbClr val="FFFF00"/>
            </a:solidFill>
            <a:ln w="38100">
              <a:solidFill>
                <a:schemeClr val="bg2"/>
              </a:solidFill>
            </a:ln>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Signal!</a:t>
              </a:r>
              <a:endParaRPr lang="en-CA" sz="3200" b="1" dirty="0">
                <a:solidFill>
                  <a:schemeClr val="bg2"/>
                </a:solidFill>
                <a:latin typeface="Arial" panose="020B0604020202020204" pitchFamily="34" charset="0"/>
                <a:cs typeface="Arial" panose="020B0604020202020204" pitchFamily="34" charset="0"/>
              </a:endParaRPr>
            </a:p>
          </p:txBody>
        </p:sp>
      </p:grpSp>
      <p:sp>
        <p:nvSpPr>
          <p:cNvPr id="20" name="TextBox 19"/>
          <p:cNvSpPr txBox="1"/>
          <p:nvPr/>
        </p:nvSpPr>
        <p:spPr>
          <a:xfrm>
            <a:off x="16611" y="3555562"/>
            <a:ext cx="2489200" cy="1200329"/>
          </a:xfrm>
          <a:prstGeom prst="rect">
            <a:avLst/>
          </a:prstGeom>
          <a:noFill/>
        </p:spPr>
        <p:txBody>
          <a:bodyPr wrap="square" rtlCol="0">
            <a:spAutoFit/>
          </a:bodyPr>
          <a:lstStyle/>
          <a:p>
            <a:pPr algn="ctr"/>
            <a:r>
              <a:rPr lang="en-CA" sz="2400" b="1" dirty="0" smtClean="0">
                <a:solidFill>
                  <a:schemeClr val="bg2"/>
                </a:solidFill>
                <a:latin typeface="Arial" panose="020B0604020202020204" pitchFamily="34" charset="0"/>
                <a:cs typeface="Arial" panose="020B0604020202020204" pitchFamily="34" charset="0"/>
              </a:rPr>
              <a:t>Large collections of neurons!</a:t>
            </a:r>
            <a:endParaRPr lang="en-CA" sz="24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25520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488" y="8298"/>
            <a:ext cx="8229600" cy="1143000"/>
          </a:xfrm>
        </p:spPr>
        <p:txBody>
          <a:bodyPr/>
          <a:lstStyle/>
          <a:p>
            <a:endParaRPr lang="en-CA"/>
          </a:p>
        </p:txBody>
      </p:sp>
      <p:pic>
        <p:nvPicPr>
          <p:cNvPr id="4" name="Picture 3" descr="http://static-www.icr.org/i/articles/imp/imp-200a.gif"/>
          <p:cNvPicPr/>
          <p:nvPr/>
        </p:nvPicPr>
        <p:blipFill rotWithShape="1">
          <a:blip r:embed="rId2" cstate="print">
            <a:extLst>
              <a:ext uri="{28A0092B-C50C-407E-A947-70E740481C1C}">
                <a14:useLocalDpi xmlns:a14="http://schemas.microsoft.com/office/drawing/2010/main" val="0"/>
              </a:ext>
            </a:extLst>
          </a:blip>
          <a:srcRect l="31" t="3171" b="657"/>
          <a:stretch/>
        </p:blipFill>
        <p:spPr bwMode="auto">
          <a:xfrm rot="20580040">
            <a:off x="-154537" y="-734096"/>
            <a:ext cx="10071279" cy="6639059"/>
          </a:xfrm>
          <a:prstGeom prst="rect">
            <a:avLst/>
          </a:prstGeom>
          <a:noFill/>
          <a:ln>
            <a:noFill/>
          </a:ln>
        </p:spPr>
      </p:pic>
      <p:grpSp>
        <p:nvGrpSpPr>
          <p:cNvPr id="7" name="Group 6"/>
          <p:cNvGrpSpPr/>
          <p:nvPr/>
        </p:nvGrpSpPr>
        <p:grpSpPr>
          <a:xfrm>
            <a:off x="-161618" y="1067439"/>
            <a:ext cx="3425780" cy="1707986"/>
            <a:chOff x="309103" y="1239715"/>
            <a:chExt cx="3425780" cy="1707986"/>
          </a:xfrm>
        </p:grpSpPr>
        <p:sp>
          <p:nvSpPr>
            <p:cNvPr id="5" name="Oval 4"/>
            <p:cNvSpPr/>
            <p:nvPr/>
          </p:nvSpPr>
          <p:spPr bwMode="auto">
            <a:xfrm>
              <a:off x="762661" y="1239715"/>
              <a:ext cx="2518664" cy="1464987"/>
            </a:xfrm>
            <a:prstGeom prst="ellipse">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309103" y="1378041"/>
              <a:ext cx="3425780" cy="1569660"/>
            </a:xfrm>
            <a:prstGeom prst="rect">
              <a:avLst/>
            </a:prstGeom>
            <a:noFill/>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Solve </a:t>
              </a:r>
              <a:r>
                <a:rPr lang="en-CA" sz="3200" b="1" dirty="0">
                  <a:solidFill>
                    <a:schemeClr val="bg2"/>
                  </a:solidFill>
                  <a:latin typeface="Arial" panose="020B0604020202020204" pitchFamily="34" charset="0"/>
                  <a:cs typeface="Arial" panose="020B0604020202020204" pitchFamily="34" charset="0"/>
                </a:rPr>
                <a:t>the </a:t>
              </a:r>
              <a:r>
                <a:rPr lang="en-CA" sz="3200" b="1" dirty="0" smtClean="0">
                  <a:solidFill>
                    <a:schemeClr val="bg2"/>
                  </a:solidFill>
                  <a:latin typeface="Arial" panose="020B0604020202020204" pitchFamily="34" charset="0"/>
                  <a:cs typeface="Arial" panose="020B0604020202020204" pitchFamily="34" charset="0"/>
                </a:rPr>
                <a:t>problem</a:t>
              </a:r>
              <a:endParaRPr lang="en-CA" sz="3200" b="1" dirty="0">
                <a:solidFill>
                  <a:schemeClr val="bg2"/>
                </a:solidFill>
                <a:latin typeface="Arial" panose="020B0604020202020204" pitchFamily="34" charset="0"/>
                <a:cs typeface="Arial" panose="020B0604020202020204" pitchFamily="34" charset="0"/>
              </a:endParaRPr>
            </a:p>
            <a:p>
              <a:pPr algn="ctr"/>
              <a:endParaRPr lang="en-CA" sz="3200" dirty="0">
                <a:solidFill>
                  <a:schemeClr val="bg2"/>
                </a:solidFill>
              </a:endParaRPr>
            </a:p>
          </p:txBody>
        </p:sp>
      </p:grpSp>
      <p:sp>
        <p:nvSpPr>
          <p:cNvPr id="8" name="Line Callout 1 7"/>
          <p:cNvSpPr/>
          <p:nvPr/>
        </p:nvSpPr>
        <p:spPr bwMode="auto">
          <a:xfrm>
            <a:off x="7325637" y="2540656"/>
            <a:ext cx="1786832" cy="1188855"/>
          </a:xfrm>
          <a:prstGeom prst="borderCallout1">
            <a:avLst>
              <a:gd name="adj1" fmla="val 100826"/>
              <a:gd name="adj2" fmla="val 17157"/>
              <a:gd name="adj3" fmla="val 98349"/>
              <a:gd name="adj4" fmla="val 17549"/>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Sloppy work</a:t>
            </a:r>
          </a:p>
        </p:txBody>
      </p:sp>
      <p:pic>
        <p:nvPicPr>
          <p:cNvPr id="13" name="Picture 12" descr="http://static-www.icr.org/i/articles/imp/imp-200a.gif"/>
          <p:cNvPicPr/>
          <p:nvPr/>
        </p:nvPicPr>
        <p:blipFill rotWithShape="1">
          <a:blip r:embed="rId2" cstate="print">
            <a:extLst>
              <a:ext uri="{28A0092B-C50C-407E-A947-70E740481C1C}">
                <a14:useLocalDpi xmlns:a14="http://schemas.microsoft.com/office/drawing/2010/main" val="0"/>
              </a:ext>
            </a:extLst>
          </a:blip>
          <a:srcRect l="59683" t="51165" r="-1" b="6809"/>
          <a:stretch/>
        </p:blipFill>
        <p:spPr bwMode="auto">
          <a:xfrm rot="14891317">
            <a:off x="1485050" y="4500312"/>
            <a:ext cx="4061800" cy="2901243"/>
          </a:xfrm>
          <a:prstGeom prst="rect">
            <a:avLst/>
          </a:prstGeom>
          <a:noFill/>
          <a:ln>
            <a:noFill/>
          </a:ln>
        </p:spPr>
      </p:pic>
      <p:sp>
        <p:nvSpPr>
          <p:cNvPr id="9" name="Line Callout 1 8"/>
          <p:cNvSpPr/>
          <p:nvPr/>
        </p:nvSpPr>
        <p:spPr bwMode="auto">
          <a:xfrm>
            <a:off x="2694275" y="4933295"/>
            <a:ext cx="1811460" cy="1738715"/>
          </a:xfrm>
          <a:prstGeom prst="borderCallout1">
            <a:avLst>
              <a:gd name="adj1" fmla="val -118"/>
              <a:gd name="adj2" fmla="val 78922"/>
              <a:gd name="adj3" fmla="val -334"/>
              <a:gd name="adj4" fmla="val 79001"/>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High quality work</a:t>
            </a:r>
          </a:p>
        </p:txBody>
      </p:sp>
      <p:sp>
        <p:nvSpPr>
          <p:cNvPr id="11" name="Freeform 10"/>
          <p:cNvSpPr/>
          <p:nvPr/>
        </p:nvSpPr>
        <p:spPr bwMode="auto">
          <a:xfrm>
            <a:off x="3116712" y="2815111"/>
            <a:ext cx="1713661" cy="1056117"/>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4" name="Oval 13"/>
          <p:cNvSpPr/>
          <p:nvPr/>
        </p:nvSpPr>
        <p:spPr bwMode="auto">
          <a:xfrm>
            <a:off x="2992688" y="3720662"/>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5" name="TextBox 14"/>
          <p:cNvSpPr txBox="1"/>
          <p:nvPr/>
        </p:nvSpPr>
        <p:spPr>
          <a:xfrm>
            <a:off x="16611" y="3555562"/>
            <a:ext cx="2489200" cy="1200329"/>
          </a:xfrm>
          <a:prstGeom prst="rect">
            <a:avLst/>
          </a:prstGeom>
          <a:noFill/>
        </p:spPr>
        <p:txBody>
          <a:bodyPr wrap="square" rtlCol="0">
            <a:spAutoFit/>
          </a:bodyPr>
          <a:lstStyle/>
          <a:p>
            <a:pPr algn="ctr"/>
            <a:r>
              <a:rPr lang="en-CA" sz="2400" b="1" dirty="0" smtClean="0">
                <a:solidFill>
                  <a:schemeClr val="bg2"/>
                </a:solidFill>
                <a:latin typeface="Arial" panose="020B0604020202020204" pitchFamily="34" charset="0"/>
                <a:cs typeface="Arial" panose="020B0604020202020204" pitchFamily="34" charset="0"/>
              </a:rPr>
              <a:t>Large collections of neurons!</a:t>
            </a:r>
            <a:endParaRPr lang="en-CA" sz="2400" b="1" dirty="0">
              <a:solidFill>
                <a:schemeClr val="bg2"/>
              </a:solidFill>
              <a:latin typeface="Arial" panose="020B0604020202020204" pitchFamily="34" charset="0"/>
              <a:cs typeface="Arial" panose="020B0604020202020204" pitchFamily="34" charset="0"/>
            </a:endParaRPr>
          </a:p>
        </p:txBody>
      </p:sp>
      <p:pic>
        <p:nvPicPr>
          <p:cNvPr id="1026" name="Picture 2" descr="Image result for brain clipar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1830257" y="2351499"/>
            <a:ext cx="2324861" cy="198333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19"/>
          <p:cNvSpPr/>
          <p:nvPr/>
        </p:nvSpPr>
        <p:spPr bwMode="auto">
          <a:xfrm>
            <a:off x="3264162" y="177929"/>
            <a:ext cx="4954891" cy="2154454"/>
          </a:xfrm>
          <a:prstGeom prst="wedgeRoundRectCallout">
            <a:avLst>
              <a:gd name="adj1" fmla="val -39875"/>
              <a:gd name="adj2" fmla="val 81370"/>
              <a:gd name="adj3" fmla="val 16667"/>
            </a:avLst>
          </a:prstGeom>
          <a:solidFill>
            <a:schemeClr val="accent2">
              <a:lumMod val="20000"/>
              <a:lumOff val="80000"/>
            </a:schemeClr>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ts val="1200"/>
              </a:spcAft>
              <a:buClrTx/>
              <a:buSzTx/>
              <a:buFontTx/>
              <a:buNone/>
              <a:tabLst/>
            </a:pPr>
            <a:r>
              <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“I slacked off last year, but this year will be different!”</a:t>
            </a:r>
            <a:endParaRPr lang="en-CA" sz="3600" b="1" dirty="0" smtClean="0">
              <a:solidFill>
                <a:schemeClr val="bg2"/>
              </a:solidFill>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sp>
        <p:nvSpPr>
          <p:cNvPr id="16" name="Rounded Rectangular Callout 15"/>
          <p:cNvSpPr/>
          <p:nvPr/>
        </p:nvSpPr>
        <p:spPr bwMode="auto">
          <a:xfrm>
            <a:off x="3572343" y="3605979"/>
            <a:ext cx="3753294" cy="1919058"/>
          </a:xfrm>
          <a:prstGeom prst="wedgeRoundRectCallout">
            <a:avLst>
              <a:gd name="adj1" fmla="val -46023"/>
              <a:gd name="adj2" fmla="val -77199"/>
              <a:gd name="adj3" fmla="val 16667"/>
            </a:avLst>
          </a:prstGeom>
          <a:solidFill>
            <a:schemeClr val="accent2">
              <a:lumMod val="20000"/>
              <a:lumOff val="80000"/>
            </a:schemeClr>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ts val="1200"/>
              </a:spcAft>
              <a:buClrTx/>
              <a:buSzTx/>
              <a:buFontTx/>
              <a:buNone/>
              <a:tabLst/>
            </a:pPr>
            <a:r>
              <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“I want a high mark, so I will work hard.”</a:t>
            </a:r>
            <a:endParaRPr lang="en-CA" sz="3600" b="1" dirty="0" smtClean="0">
              <a:solidFill>
                <a:schemeClr val="bg2"/>
              </a:solidFill>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25260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11500" dirty="0" smtClean="0"/>
              <a:t>What happens?</a:t>
            </a:r>
            <a:endParaRPr lang="en-CA" sz="115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2663454825"/>
      </p:ext>
    </p:extLst>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http://static-www.icr.org/i/articles/imp/imp-200a.gif"/>
          <p:cNvPicPr/>
          <p:nvPr/>
        </p:nvPicPr>
        <p:blipFill rotWithShape="1">
          <a:blip r:embed="rId2" cstate="print">
            <a:extLst>
              <a:ext uri="{28A0092B-C50C-407E-A947-70E740481C1C}">
                <a14:useLocalDpi xmlns:a14="http://schemas.microsoft.com/office/drawing/2010/main" val="0"/>
              </a:ext>
            </a:extLst>
          </a:blip>
          <a:srcRect l="31" t="3171" b="657"/>
          <a:stretch/>
        </p:blipFill>
        <p:spPr bwMode="auto">
          <a:xfrm rot="20580040">
            <a:off x="-154537" y="-734096"/>
            <a:ext cx="10071279" cy="6639059"/>
          </a:xfrm>
          <a:prstGeom prst="rect">
            <a:avLst/>
          </a:prstGeom>
          <a:noFill/>
          <a:ln>
            <a:noFill/>
          </a:ln>
        </p:spPr>
      </p:pic>
      <p:grpSp>
        <p:nvGrpSpPr>
          <p:cNvPr id="7" name="Group 6"/>
          <p:cNvGrpSpPr/>
          <p:nvPr/>
        </p:nvGrpSpPr>
        <p:grpSpPr>
          <a:xfrm>
            <a:off x="-161618" y="1067439"/>
            <a:ext cx="3425780" cy="1707986"/>
            <a:chOff x="309103" y="1239715"/>
            <a:chExt cx="3425780" cy="1707986"/>
          </a:xfrm>
        </p:grpSpPr>
        <p:sp>
          <p:nvSpPr>
            <p:cNvPr id="5" name="Oval 4"/>
            <p:cNvSpPr/>
            <p:nvPr/>
          </p:nvSpPr>
          <p:spPr bwMode="auto">
            <a:xfrm>
              <a:off x="762661" y="1239715"/>
              <a:ext cx="2518664" cy="1464987"/>
            </a:xfrm>
            <a:prstGeom prst="ellipse">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309103" y="1378041"/>
              <a:ext cx="3425780" cy="1569660"/>
            </a:xfrm>
            <a:prstGeom prst="rect">
              <a:avLst/>
            </a:prstGeom>
            <a:noFill/>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Solve </a:t>
              </a:r>
              <a:r>
                <a:rPr lang="en-CA" sz="3200" b="1" dirty="0">
                  <a:solidFill>
                    <a:schemeClr val="bg2"/>
                  </a:solidFill>
                  <a:latin typeface="Arial" panose="020B0604020202020204" pitchFamily="34" charset="0"/>
                  <a:cs typeface="Arial" panose="020B0604020202020204" pitchFamily="34" charset="0"/>
                </a:rPr>
                <a:t>the </a:t>
              </a:r>
              <a:r>
                <a:rPr lang="en-CA" sz="3200" b="1" dirty="0" smtClean="0">
                  <a:solidFill>
                    <a:schemeClr val="bg2"/>
                  </a:solidFill>
                  <a:latin typeface="Arial" panose="020B0604020202020204" pitchFamily="34" charset="0"/>
                  <a:cs typeface="Arial" panose="020B0604020202020204" pitchFamily="34" charset="0"/>
                </a:rPr>
                <a:t>problem</a:t>
              </a:r>
              <a:endParaRPr lang="en-CA" sz="3200" b="1" dirty="0">
                <a:solidFill>
                  <a:schemeClr val="bg2"/>
                </a:solidFill>
                <a:latin typeface="Arial" panose="020B0604020202020204" pitchFamily="34" charset="0"/>
                <a:cs typeface="Arial" panose="020B0604020202020204" pitchFamily="34" charset="0"/>
              </a:endParaRPr>
            </a:p>
            <a:p>
              <a:pPr algn="ctr"/>
              <a:endParaRPr lang="en-CA" sz="3200" dirty="0">
                <a:solidFill>
                  <a:schemeClr val="bg2"/>
                </a:solidFill>
              </a:endParaRPr>
            </a:p>
          </p:txBody>
        </p:sp>
      </p:grpSp>
      <p:sp>
        <p:nvSpPr>
          <p:cNvPr id="8" name="Line Callout 1 7"/>
          <p:cNvSpPr/>
          <p:nvPr/>
        </p:nvSpPr>
        <p:spPr bwMode="auto">
          <a:xfrm>
            <a:off x="7325637" y="2540656"/>
            <a:ext cx="1786832" cy="1188855"/>
          </a:xfrm>
          <a:prstGeom prst="borderCallout1">
            <a:avLst>
              <a:gd name="adj1" fmla="val 100826"/>
              <a:gd name="adj2" fmla="val 17157"/>
              <a:gd name="adj3" fmla="val 98349"/>
              <a:gd name="adj4" fmla="val 17549"/>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Sloppy work</a:t>
            </a:r>
          </a:p>
        </p:txBody>
      </p:sp>
      <p:pic>
        <p:nvPicPr>
          <p:cNvPr id="13" name="Picture 12" descr="http://static-www.icr.org/i/articles/imp/imp-200a.gif"/>
          <p:cNvPicPr/>
          <p:nvPr/>
        </p:nvPicPr>
        <p:blipFill rotWithShape="1">
          <a:blip r:embed="rId2" cstate="print">
            <a:extLst>
              <a:ext uri="{28A0092B-C50C-407E-A947-70E740481C1C}">
                <a14:useLocalDpi xmlns:a14="http://schemas.microsoft.com/office/drawing/2010/main" val="0"/>
              </a:ext>
            </a:extLst>
          </a:blip>
          <a:srcRect l="59683" t="51165" r="-1" b="6809"/>
          <a:stretch/>
        </p:blipFill>
        <p:spPr bwMode="auto">
          <a:xfrm rot="14891317">
            <a:off x="1485050" y="4500312"/>
            <a:ext cx="4061800" cy="2901243"/>
          </a:xfrm>
          <a:prstGeom prst="rect">
            <a:avLst/>
          </a:prstGeom>
          <a:noFill/>
          <a:ln>
            <a:noFill/>
          </a:ln>
        </p:spPr>
      </p:pic>
      <p:sp>
        <p:nvSpPr>
          <p:cNvPr id="9" name="Line Callout 1 8"/>
          <p:cNvSpPr/>
          <p:nvPr/>
        </p:nvSpPr>
        <p:spPr bwMode="auto">
          <a:xfrm>
            <a:off x="2694275" y="4933295"/>
            <a:ext cx="1811460" cy="1738715"/>
          </a:xfrm>
          <a:prstGeom prst="borderCallout1">
            <a:avLst>
              <a:gd name="adj1" fmla="val -118"/>
              <a:gd name="adj2" fmla="val 78922"/>
              <a:gd name="adj3" fmla="val -334"/>
              <a:gd name="adj4" fmla="val 79001"/>
            </a:avLst>
          </a:prstGeom>
          <a:solidFill>
            <a:schemeClr val="tx2"/>
          </a:solid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600" b="1" i="0" u="none" strike="noStrike" cap="none" normalizeH="0" baseline="0" dirty="0" smtClean="0">
                <a:ln>
                  <a:noFill/>
                </a:ln>
                <a:solidFill>
                  <a:schemeClr val="bg2"/>
                </a:solidFill>
                <a:latin typeface="Arial" panose="020B0604020202020204" pitchFamily="34" charset="0"/>
                <a:cs typeface="Arial" panose="020B0604020202020204" pitchFamily="34" charset="0"/>
              </a:rPr>
              <a:t>High quality work</a:t>
            </a:r>
          </a:p>
        </p:txBody>
      </p:sp>
      <p:sp>
        <p:nvSpPr>
          <p:cNvPr id="11" name="Freeform 10"/>
          <p:cNvSpPr/>
          <p:nvPr/>
        </p:nvSpPr>
        <p:spPr bwMode="auto">
          <a:xfrm>
            <a:off x="3116712" y="2815111"/>
            <a:ext cx="1713661" cy="1056117"/>
          </a:xfrm>
          <a:custGeom>
            <a:avLst/>
            <a:gdLst>
              <a:gd name="connsiteX0" fmla="*/ 1648496 w 1713661"/>
              <a:gd name="connsiteY0" fmla="*/ 0 h 1056117"/>
              <a:gd name="connsiteX1" fmla="*/ 1687132 w 1713661"/>
              <a:gd name="connsiteY1" fmla="*/ 64394 h 1056117"/>
              <a:gd name="connsiteX2" fmla="*/ 1712890 w 1713661"/>
              <a:gd name="connsiteY2" fmla="*/ 103031 h 1056117"/>
              <a:gd name="connsiteX3" fmla="*/ 1700011 w 1713661"/>
              <a:gd name="connsiteY3" fmla="*/ 283335 h 1056117"/>
              <a:gd name="connsiteX4" fmla="*/ 1687132 w 1713661"/>
              <a:gd name="connsiteY4" fmla="*/ 321972 h 1056117"/>
              <a:gd name="connsiteX5" fmla="*/ 1648496 w 1713661"/>
              <a:gd name="connsiteY5" fmla="*/ 360609 h 1056117"/>
              <a:gd name="connsiteX6" fmla="*/ 1635617 w 1713661"/>
              <a:gd name="connsiteY6" fmla="*/ 399245 h 1056117"/>
              <a:gd name="connsiteX7" fmla="*/ 1558344 w 1713661"/>
              <a:gd name="connsiteY7" fmla="*/ 450761 h 1056117"/>
              <a:gd name="connsiteX8" fmla="*/ 1519707 w 1713661"/>
              <a:gd name="connsiteY8" fmla="*/ 476518 h 1056117"/>
              <a:gd name="connsiteX9" fmla="*/ 1481070 w 1713661"/>
              <a:gd name="connsiteY9" fmla="*/ 515155 h 1056117"/>
              <a:gd name="connsiteX10" fmla="*/ 1442434 w 1713661"/>
              <a:gd name="connsiteY10" fmla="*/ 528034 h 1056117"/>
              <a:gd name="connsiteX11" fmla="*/ 1403797 w 1713661"/>
              <a:gd name="connsiteY11" fmla="*/ 566671 h 1056117"/>
              <a:gd name="connsiteX12" fmla="*/ 1365160 w 1713661"/>
              <a:gd name="connsiteY12" fmla="*/ 579549 h 1056117"/>
              <a:gd name="connsiteX13" fmla="*/ 1326524 w 1713661"/>
              <a:gd name="connsiteY13" fmla="*/ 605307 h 1056117"/>
              <a:gd name="connsiteX14" fmla="*/ 1249251 w 1713661"/>
              <a:gd name="connsiteY14" fmla="*/ 631065 h 1056117"/>
              <a:gd name="connsiteX15" fmla="*/ 1171977 w 1713661"/>
              <a:gd name="connsiteY15" fmla="*/ 656823 h 1056117"/>
              <a:gd name="connsiteX16" fmla="*/ 1133341 w 1713661"/>
              <a:gd name="connsiteY16" fmla="*/ 669702 h 1056117"/>
              <a:gd name="connsiteX17" fmla="*/ 1094704 w 1713661"/>
              <a:gd name="connsiteY17" fmla="*/ 695459 h 1056117"/>
              <a:gd name="connsiteX18" fmla="*/ 1043189 w 1713661"/>
              <a:gd name="connsiteY18" fmla="*/ 708338 h 1056117"/>
              <a:gd name="connsiteX19" fmla="*/ 1004552 w 1713661"/>
              <a:gd name="connsiteY19" fmla="*/ 734096 h 1056117"/>
              <a:gd name="connsiteX20" fmla="*/ 953037 w 1713661"/>
              <a:gd name="connsiteY20" fmla="*/ 746975 h 1056117"/>
              <a:gd name="connsiteX21" fmla="*/ 824248 w 1713661"/>
              <a:gd name="connsiteY21" fmla="*/ 772733 h 1056117"/>
              <a:gd name="connsiteX22" fmla="*/ 772732 w 1713661"/>
              <a:gd name="connsiteY22" fmla="*/ 785611 h 1056117"/>
              <a:gd name="connsiteX23" fmla="*/ 669701 w 1713661"/>
              <a:gd name="connsiteY23" fmla="*/ 798490 h 1056117"/>
              <a:gd name="connsiteX24" fmla="*/ 605307 w 1713661"/>
              <a:gd name="connsiteY24" fmla="*/ 811369 h 1056117"/>
              <a:gd name="connsiteX25" fmla="*/ 528034 w 1713661"/>
              <a:gd name="connsiteY25" fmla="*/ 824248 h 1056117"/>
              <a:gd name="connsiteX26" fmla="*/ 437882 w 1713661"/>
              <a:gd name="connsiteY26" fmla="*/ 850006 h 1056117"/>
              <a:gd name="connsiteX27" fmla="*/ 386366 w 1713661"/>
              <a:gd name="connsiteY27" fmla="*/ 862885 h 1056117"/>
              <a:gd name="connsiteX28" fmla="*/ 347730 w 1713661"/>
              <a:gd name="connsiteY28" fmla="*/ 888642 h 1056117"/>
              <a:gd name="connsiteX29" fmla="*/ 270456 w 1713661"/>
              <a:gd name="connsiteY29" fmla="*/ 914400 h 1056117"/>
              <a:gd name="connsiteX30" fmla="*/ 231820 w 1713661"/>
              <a:gd name="connsiteY30" fmla="*/ 927279 h 1056117"/>
              <a:gd name="connsiteX31" fmla="*/ 193183 w 1713661"/>
              <a:gd name="connsiteY31" fmla="*/ 940158 h 1056117"/>
              <a:gd name="connsiteX32" fmla="*/ 154546 w 1713661"/>
              <a:gd name="connsiteY32" fmla="*/ 953037 h 1056117"/>
              <a:gd name="connsiteX33" fmla="*/ 128789 w 1713661"/>
              <a:gd name="connsiteY33" fmla="*/ 991673 h 1056117"/>
              <a:gd name="connsiteX34" fmla="*/ 51515 w 1713661"/>
              <a:gd name="connsiteY34" fmla="*/ 1017431 h 1056117"/>
              <a:gd name="connsiteX35" fmla="*/ 0 w 1713661"/>
              <a:gd name="connsiteY35" fmla="*/ 1056068 h 105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3661" h="1056117">
                <a:moveTo>
                  <a:pt x="1648496" y="0"/>
                </a:moveTo>
                <a:cubicBezTo>
                  <a:pt x="1661375" y="21465"/>
                  <a:pt x="1673865" y="43167"/>
                  <a:pt x="1687132" y="64394"/>
                </a:cubicBezTo>
                <a:cubicBezTo>
                  <a:pt x="1695336" y="77520"/>
                  <a:pt x="1711981" y="87579"/>
                  <a:pt x="1712890" y="103031"/>
                </a:cubicBezTo>
                <a:cubicBezTo>
                  <a:pt x="1716428" y="163181"/>
                  <a:pt x="1707051" y="223493"/>
                  <a:pt x="1700011" y="283335"/>
                </a:cubicBezTo>
                <a:cubicBezTo>
                  <a:pt x="1698425" y="296818"/>
                  <a:pt x="1694662" y="310676"/>
                  <a:pt x="1687132" y="321972"/>
                </a:cubicBezTo>
                <a:cubicBezTo>
                  <a:pt x="1677029" y="337127"/>
                  <a:pt x="1661375" y="347730"/>
                  <a:pt x="1648496" y="360609"/>
                </a:cubicBezTo>
                <a:cubicBezTo>
                  <a:pt x="1644203" y="373488"/>
                  <a:pt x="1645216" y="389646"/>
                  <a:pt x="1635617" y="399245"/>
                </a:cubicBezTo>
                <a:cubicBezTo>
                  <a:pt x="1613727" y="421135"/>
                  <a:pt x="1584102" y="433589"/>
                  <a:pt x="1558344" y="450761"/>
                </a:cubicBezTo>
                <a:cubicBezTo>
                  <a:pt x="1545465" y="459347"/>
                  <a:pt x="1530652" y="465573"/>
                  <a:pt x="1519707" y="476518"/>
                </a:cubicBezTo>
                <a:cubicBezTo>
                  <a:pt x="1506828" y="489397"/>
                  <a:pt x="1496225" y="505052"/>
                  <a:pt x="1481070" y="515155"/>
                </a:cubicBezTo>
                <a:cubicBezTo>
                  <a:pt x="1469775" y="522685"/>
                  <a:pt x="1455313" y="523741"/>
                  <a:pt x="1442434" y="528034"/>
                </a:cubicBezTo>
                <a:cubicBezTo>
                  <a:pt x="1429555" y="540913"/>
                  <a:pt x="1418952" y="556568"/>
                  <a:pt x="1403797" y="566671"/>
                </a:cubicBezTo>
                <a:cubicBezTo>
                  <a:pt x="1392501" y="574201"/>
                  <a:pt x="1377302" y="573478"/>
                  <a:pt x="1365160" y="579549"/>
                </a:cubicBezTo>
                <a:cubicBezTo>
                  <a:pt x="1351316" y="586471"/>
                  <a:pt x="1340668" y="599021"/>
                  <a:pt x="1326524" y="605307"/>
                </a:cubicBezTo>
                <a:cubicBezTo>
                  <a:pt x="1301713" y="616334"/>
                  <a:pt x="1275009" y="622479"/>
                  <a:pt x="1249251" y="631065"/>
                </a:cubicBezTo>
                <a:lnTo>
                  <a:pt x="1171977" y="656823"/>
                </a:lnTo>
                <a:cubicBezTo>
                  <a:pt x="1159098" y="661116"/>
                  <a:pt x="1144637" y="662172"/>
                  <a:pt x="1133341" y="669702"/>
                </a:cubicBezTo>
                <a:cubicBezTo>
                  <a:pt x="1120462" y="678288"/>
                  <a:pt x="1108931" y="689362"/>
                  <a:pt x="1094704" y="695459"/>
                </a:cubicBezTo>
                <a:cubicBezTo>
                  <a:pt x="1078435" y="702431"/>
                  <a:pt x="1060361" y="704045"/>
                  <a:pt x="1043189" y="708338"/>
                </a:cubicBezTo>
                <a:cubicBezTo>
                  <a:pt x="1030310" y="716924"/>
                  <a:pt x="1018779" y="727999"/>
                  <a:pt x="1004552" y="734096"/>
                </a:cubicBezTo>
                <a:cubicBezTo>
                  <a:pt x="988283" y="741069"/>
                  <a:pt x="970056" y="742112"/>
                  <a:pt x="953037" y="746975"/>
                </a:cubicBezTo>
                <a:cubicBezTo>
                  <a:pt x="837331" y="780034"/>
                  <a:pt x="1035776" y="734275"/>
                  <a:pt x="824248" y="772733"/>
                </a:cubicBezTo>
                <a:cubicBezTo>
                  <a:pt x="806833" y="775899"/>
                  <a:pt x="790192" y="782701"/>
                  <a:pt x="772732" y="785611"/>
                </a:cubicBezTo>
                <a:cubicBezTo>
                  <a:pt x="738592" y="791301"/>
                  <a:pt x="703909" y="793227"/>
                  <a:pt x="669701" y="798490"/>
                </a:cubicBezTo>
                <a:cubicBezTo>
                  <a:pt x="648066" y="801819"/>
                  <a:pt x="626844" y="807453"/>
                  <a:pt x="605307" y="811369"/>
                </a:cubicBezTo>
                <a:cubicBezTo>
                  <a:pt x="579615" y="816040"/>
                  <a:pt x="553640" y="819127"/>
                  <a:pt x="528034" y="824248"/>
                </a:cubicBezTo>
                <a:cubicBezTo>
                  <a:pt x="460925" y="837670"/>
                  <a:pt x="495168" y="833638"/>
                  <a:pt x="437882" y="850006"/>
                </a:cubicBezTo>
                <a:cubicBezTo>
                  <a:pt x="420863" y="854869"/>
                  <a:pt x="403538" y="858592"/>
                  <a:pt x="386366" y="862885"/>
                </a:cubicBezTo>
                <a:cubicBezTo>
                  <a:pt x="373487" y="871471"/>
                  <a:pt x="361874" y="882356"/>
                  <a:pt x="347730" y="888642"/>
                </a:cubicBezTo>
                <a:cubicBezTo>
                  <a:pt x="322919" y="899669"/>
                  <a:pt x="296214" y="905814"/>
                  <a:pt x="270456" y="914400"/>
                </a:cubicBezTo>
                <a:lnTo>
                  <a:pt x="231820" y="927279"/>
                </a:lnTo>
                <a:lnTo>
                  <a:pt x="193183" y="940158"/>
                </a:lnTo>
                <a:lnTo>
                  <a:pt x="154546" y="953037"/>
                </a:lnTo>
                <a:cubicBezTo>
                  <a:pt x="145960" y="965916"/>
                  <a:pt x="141914" y="983470"/>
                  <a:pt x="128789" y="991673"/>
                </a:cubicBezTo>
                <a:cubicBezTo>
                  <a:pt x="105765" y="1006063"/>
                  <a:pt x="51515" y="1017431"/>
                  <a:pt x="51515" y="1017431"/>
                </a:cubicBezTo>
                <a:cubicBezTo>
                  <a:pt x="9843" y="1059104"/>
                  <a:pt x="31092" y="1056068"/>
                  <a:pt x="0" y="1056068"/>
                </a:cubicBezTo>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4" name="Oval 13"/>
          <p:cNvSpPr/>
          <p:nvPr/>
        </p:nvSpPr>
        <p:spPr bwMode="auto">
          <a:xfrm>
            <a:off x="2992688" y="3720662"/>
            <a:ext cx="299545" cy="268014"/>
          </a:xfrm>
          <a:prstGeom prst="ellipse">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grpSp>
        <p:nvGrpSpPr>
          <p:cNvPr id="19" name="Group 18"/>
          <p:cNvGrpSpPr/>
          <p:nvPr/>
        </p:nvGrpSpPr>
        <p:grpSpPr>
          <a:xfrm>
            <a:off x="4704522" y="300823"/>
            <a:ext cx="2621115" cy="2764349"/>
            <a:chOff x="4704522" y="300823"/>
            <a:chExt cx="2621115" cy="2764349"/>
          </a:xfrm>
        </p:grpSpPr>
        <p:sp>
          <p:nvSpPr>
            <p:cNvPr id="16" name="TextBox 15"/>
            <p:cNvSpPr txBox="1"/>
            <p:nvPr/>
          </p:nvSpPr>
          <p:spPr>
            <a:xfrm>
              <a:off x="4704522" y="300823"/>
              <a:ext cx="2621115" cy="1077218"/>
            </a:xfrm>
            <a:prstGeom prst="rect">
              <a:avLst/>
            </a:prstGeom>
            <a:solidFill>
              <a:schemeClr val="accent1">
                <a:lumMod val="20000"/>
                <a:lumOff val="80000"/>
              </a:schemeClr>
            </a:solidFill>
            <a:ln w="38100">
              <a:solidFill>
                <a:schemeClr val="bg2"/>
              </a:solidFill>
            </a:ln>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Very strong connections</a:t>
              </a:r>
              <a:endParaRPr lang="en-CA" sz="3200" b="1" dirty="0">
                <a:solidFill>
                  <a:schemeClr val="bg2"/>
                </a:solidFill>
                <a:latin typeface="Arial" panose="020B0604020202020204" pitchFamily="34" charset="0"/>
                <a:cs typeface="Arial" panose="020B0604020202020204" pitchFamily="34" charset="0"/>
              </a:endParaRPr>
            </a:p>
          </p:txBody>
        </p:sp>
        <p:cxnSp>
          <p:nvCxnSpPr>
            <p:cNvPr id="18" name="Straight Arrow Connector 17"/>
            <p:cNvCxnSpPr/>
            <p:nvPr/>
          </p:nvCxnSpPr>
          <p:spPr bwMode="auto">
            <a:xfrm>
              <a:off x="6172201" y="1378041"/>
              <a:ext cx="181303" cy="1687131"/>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grpSp>
      <p:grpSp>
        <p:nvGrpSpPr>
          <p:cNvPr id="15" name="Group 14"/>
          <p:cNvGrpSpPr/>
          <p:nvPr/>
        </p:nvGrpSpPr>
        <p:grpSpPr>
          <a:xfrm>
            <a:off x="3067697" y="2835356"/>
            <a:ext cx="3979489" cy="1005521"/>
            <a:chOff x="3067697" y="2835356"/>
            <a:chExt cx="3979489" cy="1005521"/>
          </a:xfrm>
        </p:grpSpPr>
        <p:cxnSp>
          <p:nvCxnSpPr>
            <p:cNvPr id="12" name="Straight Arrow Connector 11"/>
            <p:cNvCxnSpPr/>
            <p:nvPr/>
          </p:nvCxnSpPr>
          <p:spPr bwMode="auto">
            <a:xfrm>
              <a:off x="3067697" y="2835356"/>
              <a:ext cx="3979489" cy="691083"/>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17" name="TextBox 16"/>
            <p:cNvSpPr txBox="1"/>
            <p:nvPr/>
          </p:nvSpPr>
          <p:spPr>
            <a:xfrm rot="576943">
              <a:off x="4029340" y="3256102"/>
              <a:ext cx="1774443" cy="584775"/>
            </a:xfrm>
            <a:prstGeom prst="rect">
              <a:avLst/>
            </a:prstGeom>
            <a:solidFill>
              <a:srgbClr val="FFFF00"/>
            </a:solidFill>
            <a:ln w="38100">
              <a:solidFill>
                <a:schemeClr val="bg2"/>
              </a:solidFill>
            </a:ln>
          </p:spPr>
          <p:txBody>
            <a:bodyPr wrap="square" rtlCol="0">
              <a:spAutoFit/>
            </a:bodyPr>
            <a:lstStyle/>
            <a:p>
              <a:pPr algn="ctr"/>
              <a:r>
                <a:rPr lang="en-CA" sz="3200" b="1" dirty="0" smtClean="0">
                  <a:solidFill>
                    <a:schemeClr val="bg2"/>
                  </a:solidFill>
                  <a:latin typeface="Arial" panose="020B0604020202020204" pitchFamily="34" charset="0"/>
                  <a:cs typeface="Arial" panose="020B0604020202020204" pitchFamily="34" charset="0"/>
                </a:rPr>
                <a:t>Signal!</a:t>
              </a:r>
              <a:endParaRPr lang="en-CA" sz="3200" b="1" dirty="0">
                <a:solidFill>
                  <a:schemeClr val="bg2"/>
                </a:solidFill>
                <a:latin typeface="Arial" panose="020B0604020202020204" pitchFamily="34" charset="0"/>
                <a:cs typeface="Arial" panose="020B0604020202020204" pitchFamily="34" charset="0"/>
              </a:endParaRPr>
            </a:p>
          </p:txBody>
        </p:sp>
      </p:grpSp>
      <p:sp>
        <p:nvSpPr>
          <p:cNvPr id="20" name="TextBox 19"/>
          <p:cNvSpPr txBox="1"/>
          <p:nvPr/>
        </p:nvSpPr>
        <p:spPr>
          <a:xfrm>
            <a:off x="16611" y="3555562"/>
            <a:ext cx="2489200" cy="1200329"/>
          </a:xfrm>
          <a:prstGeom prst="rect">
            <a:avLst/>
          </a:prstGeom>
          <a:noFill/>
        </p:spPr>
        <p:txBody>
          <a:bodyPr wrap="square" rtlCol="0">
            <a:spAutoFit/>
          </a:bodyPr>
          <a:lstStyle/>
          <a:p>
            <a:pPr algn="ctr"/>
            <a:r>
              <a:rPr lang="en-CA" sz="2400" b="1" dirty="0" smtClean="0">
                <a:solidFill>
                  <a:schemeClr val="bg2"/>
                </a:solidFill>
                <a:latin typeface="Arial" panose="020B0604020202020204" pitchFamily="34" charset="0"/>
                <a:cs typeface="Arial" panose="020B0604020202020204" pitchFamily="34" charset="0"/>
              </a:rPr>
              <a:t>Large collections of neurons!</a:t>
            </a:r>
            <a:endParaRPr lang="en-CA" sz="2400" b="1" dirty="0">
              <a:solidFill>
                <a:schemeClr val="bg2"/>
              </a:solidFill>
              <a:latin typeface="Arial" panose="020B0604020202020204" pitchFamily="34" charset="0"/>
              <a:cs typeface="Arial" panose="020B0604020202020204" pitchFamily="34" charset="0"/>
            </a:endParaRPr>
          </a:p>
        </p:txBody>
      </p:sp>
      <p:sp>
        <p:nvSpPr>
          <p:cNvPr id="21" name="TextBox 20"/>
          <p:cNvSpPr txBox="1"/>
          <p:nvPr/>
        </p:nvSpPr>
        <p:spPr>
          <a:xfrm>
            <a:off x="428468" y="4718036"/>
            <a:ext cx="8279491" cy="1877437"/>
          </a:xfrm>
          <a:prstGeom prst="rect">
            <a:avLst/>
          </a:prstGeom>
          <a:solidFill>
            <a:srgbClr val="FFFF00"/>
          </a:solidFill>
          <a:ln w="57150">
            <a:solidFill>
              <a:schemeClr val="bg2"/>
            </a:solidFill>
          </a:ln>
        </p:spPr>
        <p:txBody>
          <a:bodyPr wrap="square" rtlCol="0">
            <a:spAutoFit/>
          </a:bodyPr>
          <a:lstStyle/>
          <a:p>
            <a:pPr algn="ctr"/>
            <a:r>
              <a:rPr lang="en-CA" sz="4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Excuses</a:t>
            </a:r>
            <a:r>
              <a:rPr lang="en-CA" sz="4400" b="1" dirty="0" smtClean="0">
                <a:solidFill>
                  <a:srgbClr val="C00000"/>
                </a:solidFill>
                <a:latin typeface="Arial" panose="020B0604020202020204" pitchFamily="34" charset="0"/>
                <a:cs typeface="Arial" panose="020B0604020202020204" pitchFamily="34" charset="0"/>
              </a:rPr>
              <a:t>!</a:t>
            </a:r>
          </a:p>
          <a:p>
            <a:pPr algn="ctr"/>
            <a:r>
              <a:rPr lang="en-CA" sz="3600" b="1" dirty="0" smtClean="0">
                <a:solidFill>
                  <a:schemeClr val="bg2"/>
                </a:solidFill>
                <a:latin typeface="Arial" panose="020B0604020202020204" pitchFamily="34" charset="0"/>
                <a:cs typeface="Arial" panose="020B0604020202020204" pitchFamily="34" charset="0"/>
              </a:rPr>
              <a:t>You try to convince </a:t>
            </a:r>
            <a:r>
              <a:rPr lang="en-CA"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yourself</a:t>
            </a:r>
            <a:r>
              <a:rPr lang="en-CA" sz="36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CA" sz="3600" b="1" dirty="0" smtClean="0">
                <a:solidFill>
                  <a:schemeClr val="bg2"/>
                </a:solidFill>
                <a:latin typeface="Arial" panose="020B0604020202020204" pitchFamily="34" charset="0"/>
                <a:cs typeface="Arial" panose="020B0604020202020204" pitchFamily="34" charset="0"/>
              </a:rPr>
              <a:t>that you couldn’t use the </a:t>
            </a:r>
            <a:r>
              <a:rPr lang="en-CA" sz="3600" b="1" smtClean="0">
                <a:solidFill>
                  <a:schemeClr val="bg2"/>
                </a:solidFill>
                <a:latin typeface="Arial" panose="020B0604020202020204" pitchFamily="34" charset="0"/>
                <a:cs typeface="Arial" panose="020B0604020202020204" pitchFamily="34" charset="0"/>
              </a:rPr>
              <a:t>better habit.</a:t>
            </a:r>
            <a:endParaRPr lang="en-CA" sz="3600" b="1" dirty="0">
              <a:solidFill>
                <a:schemeClr val="bg2"/>
              </a:solidFill>
              <a:latin typeface="Arial" panose="020B0604020202020204" pitchFamily="34" charset="0"/>
              <a:cs typeface="Arial" panose="020B0604020202020204" pitchFamily="34" charset="0"/>
            </a:endParaRPr>
          </a:p>
        </p:txBody>
      </p:sp>
      <p:pic>
        <p:nvPicPr>
          <p:cNvPr id="22" name="Picture 2" descr="Image result for brain clipar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742836" y="2728992"/>
            <a:ext cx="2324861" cy="198333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bwMode="auto">
          <a:xfrm>
            <a:off x="3336243" y="445815"/>
            <a:ext cx="5371716" cy="3551582"/>
          </a:xfrm>
          <a:prstGeom prst="wedgeRoundRectCallout">
            <a:avLst>
              <a:gd name="adj1" fmla="val -63994"/>
              <a:gd name="adj2" fmla="val 34424"/>
              <a:gd name="adj3" fmla="val 16667"/>
            </a:avLst>
          </a:prstGeom>
          <a:solidFill>
            <a:schemeClr val="accent2">
              <a:lumMod val="20000"/>
              <a:lumOff val="80000"/>
            </a:schemeClr>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ts val="1200"/>
              </a:spcAft>
              <a:buClrTx/>
              <a:buSzTx/>
              <a:buFontTx/>
              <a:buNone/>
              <a:tabLst/>
            </a:pPr>
            <a:r>
              <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“I just don’t have time today.”</a:t>
            </a:r>
          </a:p>
          <a:p>
            <a:pPr marL="0" marR="0" indent="0" algn="ctr" defTabSz="914400" rtl="0" eaLnBrk="0" fontAlgn="base" latinLnBrk="0" hangingPunct="0">
              <a:lnSpc>
                <a:spcPct val="100000"/>
              </a:lnSpc>
              <a:spcBef>
                <a:spcPct val="0"/>
              </a:spcBef>
              <a:spcAft>
                <a:spcPts val="1200"/>
              </a:spcAft>
              <a:buClrTx/>
              <a:buSzTx/>
              <a:buFontTx/>
              <a:buNone/>
              <a:tabLst/>
            </a:pPr>
            <a:r>
              <a:rPr lang="en-CA" sz="3600" b="1" dirty="0" smtClean="0">
                <a:solidFill>
                  <a:schemeClr val="bg2"/>
                </a:solidFill>
                <a:latin typeface="Arial" panose="020B0604020202020204" pitchFamily="34" charset="0"/>
                <a:cs typeface="Arial" panose="020B0604020202020204" pitchFamily="34" charset="0"/>
              </a:rPr>
              <a:t>“I don’t feel like it.”</a:t>
            </a:r>
          </a:p>
          <a:p>
            <a:pPr marL="0" marR="0" indent="0" algn="ctr" defTabSz="914400" rtl="0" eaLnBrk="0" fontAlgn="base" latinLnBrk="0" hangingPunct="0">
              <a:lnSpc>
                <a:spcPct val="100000"/>
              </a:lnSpc>
              <a:spcBef>
                <a:spcPct val="0"/>
              </a:spcBef>
              <a:spcAft>
                <a:spcPts val="1200"/>
              </a:spcAft>
              <a:buClrTx/>
              <a:buSzTx/>
              <a:buFontTx/>
              <a:buNone/>
              <a:tabLst/>
            </a:pPr>
            <a:r>
              <a:rPr lang="en-CA" sz="3600" b="1" dirty="0" smtClean="0">
                <a:solidFill>
                  <a:schemeClr val="bg2"/>
                </a:solidFill>
                <a:latin typeface="Arial" panose="020B0604020202020204" pitchFamily="34" charset="0"/>
                <a:cs typeface="Arial" panose="020B0604020202020204" pitchFamily="34" charset="0"/>
              </a:rPr>
              <a:t>“I need to check the updates on my wall.”</a:t>
            </a:r>
          </a:p>
          <a:p>
            <a:pPr marL="0" marR="0" indent="0" algn="ctr" defTabSz="914400" rtl="0" eaLnBrk="0" fontAlgn="base" latinLnBrk="0" hangingPunct="0">
              <a:lnSpc>
                <a:spcPct val="100000"/>
              </a:lnSpc>
              <a:spcBef>
                <a:spcPct val="0"/>
              </a:spcBef>
              <a:spcAft>
                <a:spcPct val="0"/>
              </a:spcAft>
              <a:buClrTx/>
              <a:buSzTx/>
              <a:buFontTx/>
              <a:buNone/>
              <a:tabLst/>
            </a:pPr>
            <a:endParaRPr kumimoji="0" lang="en-CA" sz="36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02859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60043" y="1326747"/>
            <a:ext cx="7772400" cy="1920875"/>
          </a:xfrm>
        </p:spPr>
        <p:txBody>
          <a:bodyPr/>
          <a:lstStyle/>
          <a:p>
            <a:r>
              <a:rPr lang="en-CA" sz="6600" dirty="0" smtClean="0"/>
              <a:t>Changing habits requires </a:t>
            </a:r>
            <a:r>
              <a:rPr lang="en-CA" sz="6600" dirty="0" smtClean="0">
                <a:solidFill>
                  <a:srgbClr val="92D050"/>
                </a:solidFill>
              </a:rPr>
              <a:t>persistence</a:t>
            </a:r>
            <a:r>
              <a:rPr lang="en-CA" sz="6600" dirty="0" smtClean="0"/>
              <a:t> and </a:t>
            </a:r>
            <a:r>
              <a:rPr lang="en-CA" sz="6600" dirty="0" smtClean="0">
                <a:solidFill>
                  <a:srgbClr val="92D050"/>
                </a:solidFill>
              </a:rPr>
              <a:t>hard work</a:t>
            </a:r>
            <a:endParaRPr lang="en-CA" sz="6600" dirty="0">
              <a:solidFill>
                <a:srgbClr val="92D050"/>
              </a:solidFill>
            </a:endParaRPr>
          </a:p>
        </p:txBody>
      </p:sp>
      <p:pic>
        <p:nvPicPr>
          <p:cNvPr id="2050" name="Picture 2" descr="Image result for strong 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286249"/>
            <a:ext cx="42291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79701"/>
      </p:ext>
    </p:extLst>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685800" y="1467783"/>
            <a:ext cx="7772400" cy="1920875"/>
          </a:xfrm>
        </p:spPr>
        <p:txBody>
          <a:bodyPr/>
          <a:lstStyle/>
          <a:p>
            <a:r>
              <a:rPr lang="en-CA" sz="7200" dirty="0" smtClean="0"/>
              <a:t>Don’t reinforce unhelpful habits!</a:t>
            </a:r>
            <a:endParaRPr lang="en-CA" sz="7200" dirty="0"/>
          </a:p>
        </p:txBody>
      </p:sp>
      <p:sp>
        <p:nvSpPr>
          <p:cNvPr id="5" name="Subtitle 4"/>
          <p:cNvSpPr>
            <a:spLocks noGrp="1"/>
          </p:cNvSpPr>
          <p:nvPr>
            <p:ph type="subTitle" sz="quarter" idx="1"/>
          </p:nvPr>
        </p:nvSpPr>
        <p:spPr>
          <a:xfrm>
            <a:off x="940158" y="3886200"/>
            <a:ext cx="7443988" cy="1752600"/>
          </a:xfrm>
        </p:spPr>
        <p:txBody>
          <a:bodyPr/>
          <a:lstStyle/>
          <a:p>
            <a:r>
              <a:rPr lang="en-CA" sz="6000" dirty="0" smtClean="0"/>
              <a:t>Use the best habits from the start!</a:t>
            </a:r>
            <a:endParaRPr lang="en-CA" sz="6000" dirty="0"/>
          </a:p>
        </p:txBody>
      </p:sp>
    </p:spTree>
    <p:extLst>
      <p:ext uri="{BB962C8B-B14F-4D97-AF65-F5344CB8AC3E}">
        <p14:creationId xmlns:p14="http://schemas.microsoft.com/office/powerpoint/2010/main" val="1594775590"/>
      </p:ext>
    </p:extLst>
  </p:cSld>
  <p:clrMapOvr>
    <a:masterClrMapping/>
  </p:clrMapOvr>
  <p:transition spd="med"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2877994091"/>
      </p:ext>
    </p:extLst>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694765" y="2310466"/>
            <a:ext cx="7772400" cy="1920875"/>
          </a:xfrm>
        </p:spPr>
        <p:txBody>
          <a:bodyPr/>
          <a:lstStyle/>
          <a:p>
            <a:r>
              <a:rPr lang="en-CA" sz="9600" dirty="0" smtClean="0"/>
              <a:t>How Learning Feels</a:t>
            </a:r>
            <a:endParaRPr lang="en-CA" sz="9600" dirty="0"/>
          </a:p>
        </p:txBody>
      </p:sp>
    </p:spTree>
    <p:extLst>
      <p:ext uri="{BB962C8B-B14F-4D97-AF65-F5344CB8AC3E}">
        <p14:creationId xmlns:p14="http://schemas.microsoft.com/office/powerpoint/2010/main" val="504982390"/>
      </p:ext>
    </p:extLst>
  </p:cSld>
  <p:clrMapOvr>
    <a:masterClrMapping/>
  </p:clrMapOvr>
  <p:transition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8000" dirty="0" smtClean="0"/>
              <a:t>Neurons and Muscles</a:t>
            </a:r>
            <a:endParaRPr lang="en-CA" sz="8000"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1259946453"/>
      </p:ext>
    </p:extLst>
  </p:cSld>
  <p:clrMapOvr>
    <a:masterClrMapping/>
  </p:clrMapOvr>
  <p:transition advClick="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MRI Brain Scan</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429" t="12839" r="32189" b="4678"/>
          <a:stretch/>
        </p:blipFill>
        <p:spPr bwMode="auto">
          <a:xfrm>
            <a:off x="4476751" y="1238250"/>
            <a:ext cx="4514850" cy="557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11"/>
          <p:cNvSpPr>
            <a:spLocks noGrp="1"/>
          </p:cNvSpPr>
          <p:nvPr>
            <p:ph idx="1"/>
          </p:nvPr>
        </p:nvSpPr>
        <p:spPr>
          <a:xfrm>
            <a:off x="142875" y="1275907"/>
            <a:ext cx="4495799" cy="5326911"/>
          </a:xfrm>
        </p:spPr>
        <p:txBody>
          <a:bodyPr/>
          <a:lstStyle/>
          <a:p>
            <a:pPr marL="0" indent="0" algn="ctr">
              <a:spcBef>
                <a:spcPts val="0"/>
              </a:spcBef>
              <a:spcAft>
                <a:spcPts val="600"/>
              </a:spcAft>
              <a:buNone/>
            </a:pPr>
            <a:r>
              <a:rPr lang="en-CA" dirty="0" smtClean="0">
                <a:solidFill>
                  <a:srgbClr val="92D050"/>
                </a:solidFill>
              </a:rPr>
              <a:t>Measures Brain Activity</a:t>
            </a:r>
          </a:p>
          <a:p>
            <a:pPr algn="ctr">
              <a:spcBef>
                <a:spcPts val="0"/>
              </a:spcBef>
              <a:spcAft>
                <a:spcPts val="600"/>
              </a:spcAft>
            </a:pPr>
            <a:r>
              <a:rPr lang="en-CA" sz="2800" dirty="0" smtClean="0"/>
              <a:t>Scan shows higher than normal blood flow</a:t>
            </a:r>
          </a:p>
          <a:p>
            <a:pPr algn="ctr">
              <a:spcBef>
                <a:spcPts val="0"/>
              </a:spcBef>
              <a:spcAft>
                <a:spcPts val="600"/>
              </a:spcAft>
            </a:pPr>
            <a:r>
              <a:rPr lang="en-CA" sz="2800" dirty="0" smtClean="0"/>
              <a:t>Blood flow increases to supply more energy (glucose) to neurons</a:t>
            </a:r>
          </a:p>
          <a:p>
            <a:pPr algn="ctr">
              <a:spcBef>
                <a:spcPts val="0"/>
              </a:spcBef>
              <a:spcAft>
                <a:spcPts val="600"/>
              </a:spcAft>
            </a:pPr>
            <a:r>
              <a:rPr lang="en-CA" sz="2800" dirty="0" smtClean="0"/>
              <a:t>Demand for energy increases due to more neuron firing </a:t>
            </a:r>
          </a:p>
          <a:p>
            <a:pPr marL="0" indent="0" algn="ctr">
              <a:spcBef>
                <a:spcPts val="0"/>
              </a:spcBef>
              <a:spcAft>
                <a:spcPts val="600"/>
              </a:spcAft>
              <a:buNone/>
            </a:pPr>
            <a:endParaRPr lang="en-CA" dirty="0">
              <a:solidFill>
                <a:srgbClr val="FFD629"/>
              </a:solidFill>
            </a:endParaRPr>
          </a:p>
          <a:p>
            <a:pPr marL="0" indent="0" algn="ctr">
              <a:spcAft>
                <a:spcPts val="600"/>
              </a:spcAft>
              <a:buNone/>
            </a:pPr>
            <a:endParaRPr lang="en-CA" dirty="0"/>
          </a:p>
        </p:txBody>
      </p:sp>
    </p:spTree>
    <p:extLst>
      <p:ext uri="{BB962C8B-B14F-4D97-AF65-F5344CB8AC3E}">
        <p14:creationId xmlns:p14="http://schemas.microsoft.com/office/powerpoint/2010/main" val="13015535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Brain Workload</a:t>
            </a:r>
            <a:endParaRPr lang="en-CA" sz="6000" dirty="0"/>
          </a:p>
        </p:txBody>
      </p:sp>
      <p:sp>
        <p:nvSpPr>
          <p:cNvPr id="3" name="Content Placeholder 2"/>
          <p:cNvSpPr>
            <a:spLocks noGrp="1"/>
          </p:cNvSpPr>
          <p:nvPr>
            <p:ph idx="4294967295"/>
          </p:nvPr>
        </p:nvSpPr>
        <p:spPr>
          <a:xfrm>
            <a:off x="0" y="4942044"/>
            <a:ext cx="9144000" cy="1085778"/>
          </a:xfrm>
          <a:prstGeom prst="rect">
            <a:avLst/>
          </a:prstGeom>
        </p:spPr>
        <p:txBody>
          <a:bodyPr/>
          <a:lstStyle/>
          <a:p>
            <a:pPr marL="0" indent="0" algn="ctr">
              <a:spcBef>
                <a:spcPts val="0"/>
              </a:spcBef>
              <a:buNone/>
            </a:pPr>
            <a:r>
              <a:rPr lang="en-US" dirty="0"/>
              <a:t>What is happening in </a:t>
            </a:r>
            <a:r>
              <a:rPr lang="en-US" dirty="0" smtClean="0"/>
              <a:t>each brain</a:t>
            </a:r>
            <a:r>
              <a:rPr lang="en-US" dirty="0"/>
              <a:t>?</a:t>
            </a:r>
          </a:p>
          <a:p>
            <a:pPr marL="0" indent="0" algn="ctr">
              <a:spcBef>
                <a:spcPts val="0"/>
              </a:spcBef>
              <a:buNone/>
            </a:pPr>
            <a:r>
              <a:rPr lang="en-US" sz="2800" dirty="0" smtClean="0">
                <a:solidFill>
                  <a:srgbClr val="92D050"/>
                </a:solidFill>
              </a:rPr>
              <a:t>Discuss with your group. Be prepared to share.</a:t>
            </a:r>
            <a:endParaRPr lang="en-CA" sz="2800" dirty="0">
              <a:solidFill>
                <a:srgbClr val="92D05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Tree>
    <p:extLst>
      <p:ext uri="{BB962C8B-B14F-4D97-AF65-F5344CB8AC3E}">
        <p14:creationId xmlns:p14="http://schemas.microsoft.com/office/powerpoint/2010/main" val="29165006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Brain Workload</a:t>
            </a:r>
            <a:endParaRPr lang="en-CA" sz="6000" dirty="0"/>
          </a:p>
        </p:txBody>
      </p:sp>
      <p:sp>
        <p:nvSpPr>
          <p:cNvPr id="3" name="Content Placeholder 2"/>
          <p:cNvSpPr>
            <a:spLocks noGrp="1"/>
          </p:cNvSpPr>
          <p:nvPr>
            <p:ph idx="4294967295"/>
          </p:nvPr>
        </p:nvSpPr>
        <p:spPr>
          <a:xfrm>
            <a:off x="457200" y="4942044"/>
            <a:ext cx="8229600" cy="1085778"/>
          </a:xfrm>
          <a:prstGeom prst="rect">
            <a:avLst/>
          </a:prstGeom>
        </p:spPr>
        <p:txBody>
          <a:bodyPr/>
          <a:lstStyle/>
          <a:p>
            <a:pPr marL="0" indent="0" algn="ctr">
              <a:spcBef>
                <a:spcPts val="0"/>
              </a:spcBef>
              <a:buNone/>
            </a:pPr>
            <a:r>
              <a:rPr lang="en-US" dirty="0" smtClean="0"/>
              <a:t>How does this </a:t>
            </a:r>
            <a:r>
              <a:rPr lang="en-US" dirty="0" smtClean="0">
                <a:solidFill>
                  <a:srgbClr val="F6DB3C"/>
                </a:solidFill>
              </a:rPr>
              <a:t>feel</a:t>
            </a:r>
            <a:r>
              <a:rPr lang="en-US" dirty="0" smtClean="0"/>
              <a:t>? Novice vs. Skilled?</a:t>
            </a:r>
          </a:p>
          <a:p>
            <a:pPr marL="0" indent="0" algn="ctr">
              <a:spcBef>
                <a:spcPts val="0"/>
              </a:spcBef>
              <a:buNone/>
            </a:pPr>
            <a:r>
              <a:rPr lang="en-US" dirty="0" smtClean="0">
                <a:solidFill>
                  <a:srgbClr val="92D050"/>
                </a:solidFill>
              </a:rPr>
              <a:t>Discuss with your group</a:t>
            </a:r>
            <a:endParaRPr lang="en-US" dirty="0">
              <a:solidFill>
                <a:srgbClr val="92D05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Tree>
    <p:extLst>
      <p:ext uri="{BB962C8B-B14F-4D97-AF65-F5344CB8AC3E}">
        <p14:creationId xmlns:p14="http://schemas.microsoft.com/office/powerpoint/2010/main" val="5483115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t>The Novice Brain</a:t>
            </a:r>
            <a:endParaRPr lang="en-CA" sz="6600" dirty="0"/>
          </a:p>
        </p:txBody>
      </p:sp>
      <p:sp>
        <p:nvSpPr>
          <p:cNvPr id="5" name="Content Placeholder 4"/>
          <p:cNvSpPr>
            <a:spLocks noGrp="1"/>
          </p:cNvSpPr>
          <p:nvPr>
            <p:ph idx="1"/>
          </p:nvPr>
        </p:nvSpPr>
        <p:spPr>
          <a:xfrm>
            <a:off x="1" y="5576548"/>
            <a:ext cx="9143999" cy="1412632"/>
          </a:xfrm>
        </p:spPr>
        <p:txBody>
          <a:bodyPr/>
          <a:lstStyle/>
          <a:p>
            <a:pPr marL="0" indent="0" algn="ctr">
              <a:buNone/>
            </a:pPr>
            <a:r>
              <a:rPr lang="en-CA" sz="4000" dirty="0" smtClean="0">
                <a:solidFill>
                  <a:srgbClr val="F6DB3C"/>
                </a:solidFill>
              </a:rPr>
              <a:t>Working very hard </a:t>
            </a:r>
            <a:r>
              <a:rPr lang="en-CA" sz="4000" dirty="0" smtClean="0"/>
              <a:t>to find the right connections to use</a:t>
            </a:r>
            <a:endParaRPr lang="en-CA" sz="4000" dirty="0"/>
          </a:p>
        </p:txBody>
      </p:sp>
      <p:pic>
        <p:nvPicPr>
          <p:cNvPr id="6" name="Picture 2" descr="C:\Users\023417\Downloads\Brain_wiring_a_no_brainer.gif"/>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507190" y="1074081"/>
            <a:ext cx="6129982" cy="459262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6293"/>
      </p:ext>
    </p:extLst>
  </p:cSld>
  <p:clrMapOvr>
    <a:masterClrMapping/>
  </p:clrMapOvr>
  <p:transition spd="med"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590" y="1167291"/>
            <a:ext cx="4475226" cy="4878693"/>
            <a:chOff x="111590" y="1167291"/>
            <a:chExt cx="4475226" cy="4878693"/>
          </a:xfrm>
        </p:grpSpPr>
        <p:grpSp>
          <p:nvGrpSpPr>
            <p:cNvPr id="2" name="Group 1"/>
            <p:cNvGrpSpPr/>
            <p:nvPr/>
          </p:nvGrpSpPr>
          <p:grpSpPr>
            <a:xfrm>
              <a:off x="111590" y="1167291"/>
              <a:ext cx="3260236" cy="2355745"/>
              <a:chOff x="111590" y="1167291"/>
              <a:chExt cx="3260236" cy="2355745"/>
            </a:xfrm>
          </p:grpSpPr>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02902" y="15437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Easy, Sleepy</a:t>
                </a:r>
              </a:p>
            </p:txBody>
          </p:sp>
        </p:grpSp>
        <p:sp>
          <p:nvSpPr>
            <p:cNvPr id="13" name="Circular Arrow 12"/>
            <p:cNvSpPr/>
            <p:nvPr/>
          </p:nvSpPr>
          <p:spPr bwMode="auto">
            <a:xfrm rot="11976541">
              <a:off x="255960" y="2252174"/>
              <a:ext cx="4330856" cy="3793810"/>
            </a:xfrm>
            <a:prstGeom prst="circularArrow">
              <a:avLst>
                <a:gd name="adj1" fmla="val 13801"/>
                <a:gd name="adj2" fmla="val 1389803"/>
                <a:gd name="adj3" fmla="val 21557908"/>
                <a:gd name="adj4" fmla="val 12505887"/>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grpSp>
      <p:sp>
        <p:nvSpPr>
          <p:cNvPr id="7" name="Title 6"/>
          <p:cNvSpPr>
            <a:spLocks noGrp="1"/>
          </p:cNvSpPr>
          <p:nvPr>
            <p:ph type="title"/>
          </p:nvPr>
        </p:nvSpPr>
        <p:spPr/>
        <p:txBody>
          <a:bodyPr/>
          <a:lstStyle/>
          <a:p>
            <a:r>
              <a:rPr lang="en-US" sz="6000" dirty="0" smtClean="0"/>
              <a:t>How Learning Feels</a:t>
            </a:r>
            <a:endParaRPr lang="en-CA" sz="6000" dirty="0"/>
          </a:p>
        </p:txBody>
      </p:sp>
      <p:grpSp>
        <p:nvGrpSpPr>
          <p:cNvPr id="15" name="Group 14"/>
          <p:cNvGrpSpPr/>
          <p:nvPr/>
        </p:nvGrpSpPr>
        <p:grpSpPr>
          <a:xfrm>
            <a:off x="2118395" y="1658783"/>
            <a:ext cx="5040560" cy="4398073"/>
            <a:chOff x="2118395" y="1658783"/>
            <a:chExt cx="5040560" cy="4398073"/>
          </a:xfrm>
        </p:grpSpPr>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1" name="TextBox 10"/>
            <p:cNvSpPr txBox="1"/>
            <p:nvPr/>
          </p:nvSpPr>
          <p:spPr>
            <a:xfrm>
              <a:off x="2726163" y="1964993"/>
              <a:ext cx="3825024" cy="3785652"/>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Tiring,</a:t>
              </a:r>
            </a:p>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Hard Work</a:t>
              </a:r>
            </a:p>
          </p:txBody>
        </p:sp>
      </p:grpSp>
      <p:grpSp>
        <p:nvGrpSpPr>
          <p:cNvPr id="8" name="Group 7"/>
          <p:cNvGrpSpPr/>
          <p:nvPr/>
        </p:nvGrpSpPr>
        <p:grpSpPr>
          <a:xfrm>
            <a:off x="3446418" y="2769207"/>
            <a:ext cx="5821173" cy="4330856"/>
            <a:chOff x="3446418" y="2769207"/>
            <a:chExt cx="5821173" cy="4330856"/>
          </a:xfrm>
        </p:grpSpPr>
        <p:grpSp>
          <p:nvGrpSpPr>
            <p:cNvPr id="3" name="Group 2"/>
            <p:cNvGrpSpPr/>
            <p:nvPr/>
          </p:nvGrpSpPr>
          <p:grpSpPr>
            <a:xfrm>
              <a:off x="6087662" y="4149080"/>
              <a:ext cx="3179929" cy="2739508"/>
              <a:chOff x="6087662" y="4149080"/>
              <a:chExt cx="3179929" cy="2739508"/>
            </a:xfrm>
          </p:grpSpPr>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2" name="TextBox 11"/>
              <p:cNvSpPr txBox="1"/>
              <p:nvPr/>
            </p:nvSpPr>
            <p:spPr>
              <a:xfrm>
                <a:off x="6125762" y="4604380"/>
                <a:ext cx="3141829" cy="1754326"/>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Anxious,</a:t>
                </a:r>
              </a:p>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Discouraged,</a:t>
                </a:r>
              </a:p>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Lost</a:t>
                </a:r>
              </a:p>
            </p:txBody>
          </p:sp>
        </p:grpSp>
        <p:sp>
          <p:nvSpPr>
            <p:cNvPr id="14" name="Circular Arrow 13"/>
            <p:cNvSpPr/>
            <p:nvPr/>
          </p:nvSpPr>
          <p:spPr bwMode="auto">
            <a:xfrm rot="14054747" flipH="1">
              <a:off x="3177895" y="3037730"/>
              <a:ext cx="4330856" cy="3793810"/>
            </a:xfrm>
            <a:prstGeom prst="circularArrow">
              <a:avLst>
                <a:gd name="adj1" fmla="val 13801"/>
                <a:gd name="adj2" fmla="val 1389803"/>
                <a:gd name="adj3" fmla="val 21557908"/>
                <a:gd name="adj4" fmla="val 15680869"/>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grpSp>
    </p:spTree>
    <p:extLst>
      <p:ext uri="{BB962C8B-B14F-4D97-AF65-F5344CB8AC3E}">
        <p14:creationId xmlns:p14="http://schemas.microsoft.com/office/powerpoint/2010/main" val="72786150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smtClean="0"/>
              <a:t>Greatest Learning?</a:t>
            </a:r>
            <a:endParaRPr lang="en-CA" sz="60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227499" y="1487198"/>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Little Learning</a:t>
            </a:r>
          </a:p>
        </p:txBody>
      </p:sp>
      <p:sp>
        <p:nvSpPr>
          <p:cNvPr id="11" name="TextBox 10"/>
          <p:cNvSpPr txBox="1"/>
          <p:nvPr/>
        </p:nvSpPr>
        <p:spPr>
          <a:xfrm>
            <a:off x="2404191" y="2795990"/>
            <a:ext cx="4468968" cy="2123658"/>
          </a:xfrm>
          <a:prstGeom prst="rect">
            <a:avLst/>
          </a:prstGeom>
          <a:noFill/>
        </p:spPr>
        <p:txBody>
          <a:bodyPr wrap="square" rtlCol="0">
            <a:spAutoFit/>
          </a:bodyPr>
          <a:lstStyle/>
          <a:p>
            <a:pPr algn="ctr"/>
            <a:r>
              <a:rPr lang="en-US" sz="6600" b="1" dirty="0" smtClean="0">
                <a:effectLst>
                  <a:outerShdw blurRad="38100" dist="38100" dir="2700000" algn="tl">
                    <a:srgbClr val="000000">
                      <a:alpha val="43137"/>
                    </a:srgbClr>
                  </a:outerShdw>
                </a:effectLst>
                <a:latin typeface="Arial" pitchFamily="34" charset="0"/>
                <a:cs typeface="Arial" pitchFamily="34" charset="0"/>
              </a:rPr>
              <a:t>Maximum Learning</a:t>
            </a:r>
          </a:p>
        </p:txBody>
      </p:sp>
      <p:sp>
        <p:nvSpPr>
          <p:cNvPr id="12" name="TextBox 11"/>
          <p:cNvSpPr txBox="1"/>
          <p:nvPr/>
        </p:nvSpPr>
        <p:spPr>
          <a:xfrm>
            <a:off x="6087662" y="4857114"/>
            <a:ext cx="3141829"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Little Learning</a:t>
            </a:r>
          </a:p>
        </p:txBody>
      </p:sp>
    </p:spTree>
    <p:extLst>
      <p:ext uri="{BB962C8B-B14F-4D97-AF65-F5344CB8AC3E}">
        <p14:creationId xmlns:p14="http://schemas.microsoft.com/office/powerpoint/2010/main" val="700343186"/>
      </p:ext>
    </p:extLst>
  </p:cSld>
  <p:clrMapOvr>
    <a:masterClrMapping/>
  </p:clrMapOvr>
  <p:transition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smtClean="0"/>
              <a:t>The Growth Zone!</a:t>
            </a:r>
            <a:endParaRPr lang="en-CA" sz="60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580545"/>
            <a:ext cx="3825024" cy="2554545"/>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Tree>
    <p:extLst>
      <p:ext uri="{BB962C8B-B14F-4D97-AF65-F5344CB8AC3E}">
        <p14:creationId xmlns:p14="http://schemas.microsoft.com/office/powerpoint/2010/main" val="2388951103"/>
      </p:ext>
    </p:extLst>
  </p:cSld>
  <p:clrMapOvr>
    <a:masterClrMapping/>
  </p:clrMapOvr>
  <p:transition advClick="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Challenges of Learning</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1" name="Rectangle 10"/>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2" name="Right Arrow 11"/>
          <p:cNvSpPr/>
          <p:nvPr/>
        </p:nvSpPr>
        <p:spPr bwMode="auto">
          <a:xfrm>
            <a:off x="2183731" y="2443137"/>
            <a:ext cx="5578641" cy="1597439"/>
          </a:xfrm>
          <a:prstGeom prst="rightArrow">
            <a:avLst>
              <a:gd name="adj1" fmla="val 50000"/>
              <a:gd name="adj2" fmla="val 90895"/>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4400" b="1" i="0" u="none" strike="noStrike" cap="none" spc="450" normalizeH="0" dirty="0" smtClean="0">
                <a:ln>
                  <a:noFill/>
                </a:ln>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Mistakes!</a:t>
            </a:r>
          </a:p>
        </p:txBody>
      </p:sp>
    </p:spTree>
    <p:extLst>
      <p:ext uri="{BB962C8B-B14F-4D97-AF65-F5344CB8AC3E}">
        <p14:creationId xmlns:p14="http://schemas.microsoft.com/office/powerpoint/2010/main" val="35924976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sz="5400" dirty="0" smtClean="0"/>
              <a:t>Challenges of Learning</a:t>
            </a:r>
            <a:endParaRPr lang="en-CA" sz="54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580545"/>
            <a:ext cx="3825024" cy="2554545"/>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3" name="Circular Arrow 2"/>
          <p:cNvSpPr/>
          <p:nvPr/>
        </p:nvSpPr>
        <p:spPr bwMode="auto">
          <a:xfrm rot="11976541">
            <a:off x="255960" y="2252174"/>
            <a:ext cx="4330856" cy="3793810"/>
          </a:xfrm>
          <a:prstGeom prst="circularArrow">
            <a:avLst>
              <a:gd name="adj1" fmla="val 13801"/>
              <a:gd name="adj2" fmla="val 1389803"/>
              <a:gd name="adj3" fmla="val 21557908"/>
              <a:gd name="adj4" fmla="val 12505887"/>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sp>
        <p:nvSpPr>
          <p:cNvPr id="4" name="TextBox 3"/>
          <p:cNvSpPr txBox="1"/>
          <p:nvPr/>
        </p:nvSpPr>
        <p:spPr>
          <a:xfrm rot="1882997">
            <a:off x="-322650" y="4848598"/>
            <a:ext cx="3924300" cy="523220"/>
          </a:xfrm>
          <a:prstGeom prst="rect">
            <a:avLst/>
          </a:prstGeom>
          <a:noFill/>
        </p:spPr>
        <p:txBody>
          <a:bodyPr wrap="square" rtlCol="0">
            <a:spAutoFit/>
          </a:bodyPr>
          <a:lstStyle/>
          <a:p>
            <a:pPr algn="ctr"/>
            <a:r>
              <a:rPr lang="en-CA" sz="2800" b="1" dirty="0" smtClean="0">
                <a:solidFill>
                  <a:schemeClr val="bg2"/>
                </a:solidFill>
                <a:latin typeface="Arial" panose="020B0604020202020204" pitchFamily="34" charset="0"/>
                <a:cs typeface="Arial" panose="020B0604020202020204" pitchFamily="34" charset="0"/>
              </a:rPr>
              <a:t>Mistakes</a:t>
            </a:r>
            <a:endParaRPr lang="en-CA" sz="2800" b="1" dirty="0">
              <a:solidFill>
                <a:schemeClr val="bg2"/>
              </a:solidFill>
              <a:latin typeface="Arial" panose="020B0604020202020204" pitchFamily="34" charset="0"/>
              <a:cs typeface="Arial" panose="020B0604020202020204" pitchFamily="34" charset="0"/>
            </a:endParaRPr>
          </a:p>
        </p:txBody>
      </p:sp>
      <p:sp>
        <p:nvSpPr>
          <p:cNvPr id="13" name="Circular Arrow 12"/>
          <p:cNvSpPr/>
          <p:nvPr/>
        </p:nvSpPr>
        <p:spPr bwMode="auto">
          <a:xfrm rot="14054747" flipH="1">
            <a:off x="3177896" y="3037729"/>
            <a:ext cx="4330856" cy="3793810"/>
          </a:xfrm>
          <a:prstGeom prst="circularArrow">
            <a:avLst>
              <a:gd name="adj1" fmla="val 13801"/>
              <a:gd name="adj2" fmla="val 1389803"/>
              <a:gd name="adj3" fmla="val 21557908"/>
              <a:gd name="adj4" fmla="val 15680869"/>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sp>
        <p:nvSpPr>
          <p:cNvPr id="14" name="TextBox 13"/>
          <p:cNvSpPr txBox="1"/>
          <p:nvPr/>
        </p:nvSpPr>
        <p:spPr>
          <a:xfrm rot="21382044">
            <a:off x="3652194" y="6054755"/>
            <a:ext cx="3924300" cy="523220"/>
          </a:xfrm>
          <a:prstGeom prst="rect">
            <a:avLst/>
          </a:prstGeom>
          <a:noFill/>
        </p:spPr>
        <p:txBody>
          <a:bodyPr wrap="square" rtlCol="0">
            <a:spAutoFit/>
          </a:bodyPr>
          <a:lstStyle/>
          <a:p>
            <a:pPr algn="ctr"/>
            <a:r>
              <a:rPr lang="en-CA" sz="2800" b="1" dirty="0" smtClean="0">
                <a:solidFill>
                  <a:schemeClr val="bg2"/>
                </a:solidFill>
                <a:latin typeface="Arial" panose="020B0604020202020204" pitchFamily="34" charset="0"/>
                <a:cs typeface="Arial" panose="020B0604020202020204" pitchFamily="34" charset="0"/>
              </a:rPr>
              <a:t>Mistakes</a:t>
            </a:r>
            <a:endParaRPr lang="en-CA" sz="2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542686"/>
      </p:ext>
    </p:extLst>
  </p:cSld>
  <p:clrMapOvr>
    <a:masterClrMapping/>
  </p:clrMapOvr>
  <p:transition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sz="6000" dirty="0" smtClean="0"/>
              <a:t>Mistakes and Failure</a:t>
            </a:r>
            <a:endParaRPr lang="en-US" sz="6000" dirty="0"/>
          </a:p>
        </p:txBody>
      </p:sp>
      <p:sp>
        <p:nvSpPr>
          <p:cNvPr id="2" name="Content Placeholder 1"/>
          <p:cNvSpPr>
            <a:spLocks noGrp="1"/>
          </p:cNvSpPr>
          <p:nvPr>
            <p:ph idx="1"/>
          </p:nvPr>
        </p:nvSpPr>
        <p:spPr>
          <a:xfrm>
            <a:off x="425450" y="5295900"/>
            <a:ext cx="8204200" cy="1155700"/>
          </a:xfrm>
        </p:spPr>
        <p:txBody>
          <a:bodyPr/>
          <a:lstStyle/>
          <a:p>
            <a:pPr marL="0" indent="0" algn="ctr">
              <a:buNone/>
            </a:pPr>
            <a:r>
              <a:rPr lang="en-CA" sz="6000" dirty="0" smtClean="0"/>
              <a:t>are part of learning</a:t>
            </a:r>
            <a:endParaRPr lang="en-CA" sz="6000" dirty="0"/>
          </a:p>
        </p:txBody>
      </p:sp>
      <p:pic>
        <p:nvPicPr>
          <p:cNvPr id="58370" name="Picture 2" descr="http://img1.ak.crunchyroll.com/i/spire3/949eca1153cb6520cbb8bec9be54dbaf1259461741_full.jpg"/>
          <p:cNvPicPr>
            <a:picLocks noChangeAspect="1" noChangeArrowheads="1"/>
          </p:cNvPicPr>
          <p:nvPr/>
        </p:nvPicPr>
        <p:blipFill rotWithShape="1">
          <a:blip r:embed="rId2"/>
          <a:srcRect l="8667" t="7440" r="9294" b="23647"/>
          <a:stretch/>
        </p:blipFill>
        <p:spPr bwMode="auto">
          <a:xfrm>
            <a:off x="1409700" y="1104900"/>
            <a:ext cx="6235700" cy="4191000"/>
          </a:xfrm>
          <a:prstGeom prst="rect">
            <a:avLst/>
          </a:prstGeom>
          <a:noFill/>
          <a:ln w="9525">
            <a:noFill/>
            <a:miter lim="800000"/>
            <a:headEnd/>
            <a:tailEnd/>
          </a:ln>
        </p:spPr>
      </p:pic>
    </p:spTree>
    <p:extLst>
      <p:ext uri="{BB962C8B-B14F-4D97-AF65-F5344CB8AC3E}">
        <p14:creationId xmlns:p14="http://schemas.microsoft.com/office/powerpoint/2010/main" val="1784679797"/>
      </p:ext>
    </p:extLst>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sz="6000" dirty="0" smtClean="0"/>
              <a:t>Look Inside!</a:t>
            </a:r>
            <a:endParaRPr lang="en-US" sz="6000" dirty="0"/>
          </a:p>
        </p:txBody>
      </p:sp>
      <p:pic>
        <p:nvPicPr>
          <p:cNvPr id="4" name="Picture 2"/>
          <p:cNvPicPr>
            <a:picLocks noGrp="1" noChangeAspect="1" noChangeArrowheads="1"/>
          </p:cNvPicPr>
          <p:nvPr>
            <p:ph idx="1"/>
          </p:nvPr>
        </p:nvPicPr>
        <p:blipFill>
          <a:blip r:embed="rId2" cstate="print"/>
          <a:srcRect/>
          <a:stretch>
            <a:fillRect/>
          </a:stretch>
        </p:blipFill>
        <p:spPr>
          <a:xfrm>
            <a:off x="0" y="1162050"/>
            <a:ext cx="4613275" cy="6053138"/>
          </a:xfrm>
        </p:spPr>
      </p:pic>
      <p:pic>
        <p:nvPicPr>
          <p:cNvPr id="6" name="Picture 1"/>
          <p:cNvPicPr>
            <a:picLocks noChangeAspect="1" noChangeArrowheads="1"/>
          </p:cNvPicPr>
          <p:nvPr/>
        </p:nvPicPr>
        <p:blipFill rotWithShape="1">
          <a:blip r:embed="rId3" cstate="print"/>
          <a:srcRect l="14968" t="9033" r="11386" b="5770"/>
          <a:stretch/>
        </p:blipFill>
        <p:spPr bwMode="auto">
          <a:xfrm>
            <a:off x="4610100" y="1123950"/>
            <a:ext cx="4533900" cy="6321303"/>
          </a:xfrm>
          <a:prstGeom prst="rect">
            <a:avLst/>
          </a:prstGeom>
          <a:noFill/>
          <a:ln w="9525">
            <a:noFill/>
            <a:round/>
            <a:headEnd/>
            <a:tailEnd/>
          </a:ln>
        </p:spPr>
      </p:pic>
    </p:spTree>
    <p:extLst>
      <p:ext uri="{BB962C8B-B14F-4D97-AF65-F5344CB8AC3E}">
        <p14:creationId xmlns:p14="http://schemas.microsoft.com/office/powerpoint/2010/main" val="83357941"/>
      </p:ext>
    </p:extLst>
  </p:cSld>
  <p:clrMapOvr>
    <a:masterClrMapping/>
  </p:clrMapOvr>
  <p:transition advClick="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Train Your Brain!</a:t>
            </a:r>
            <a:endParaRPr lang="en-CA" sz="6000" dirty="0"/>
          </a:p>
        </p:txBody>
      </p:sp>
      <p:sp>
        <p:nvSpPr>
          <p:cNvPr id="3" name="Content Placeholder 2"/>
          <p:cNvSpPr>
            <a:spLocks noGrp="1"/>
          </p:cNvSpPr>
          <p:nvPr>
            <p:ph idx="1"/>
          </p:nvPr>
        </p:nvSpPr>
        <p:spPr>
          <a:xfrm>
            <a:off x="177800" y="1228726"/>
            <a:ext cx="3327400" cy="5337174"/>
          </a:xfrm>
        </p:spPr>
        <p:txBody>
          <a:bodyPr/>
          <a:lstStyle/>
          <a:p>
            <a:pPr marL="0" indent="0" algn="ctr">
              <a:spcBef>
                <a:spcPts val="0"/>
              </a:spcBef>
              <a:spcAft>
                <a:spcPts val="1800"/>
              </a:spcAft>
              <a:buNone/>
            </a:pPr>
            <a:r>
              <a:rPr lang="en-CA" sz="4000" dirty="0" smtClean="0"/>
              <a:t>Don’t react </a:t>
            </a:r>
            <a:r>
              <a:rPr lang="en-CA" sz="4000" dirty="0" smtClean="0">
                <a:solidFill>
                  <a:srgbClr val="FF0000"/>
                </a:solidFill>
              </a:rPr>
              <a:t>negatively </a:t>
            </a:r>
            <a:r>
              <a:rPr lang="en-CA" sz="4000" dirty="0" smtClean="0"/>
              <a:t>to mistakes</a:t>
            </a:r>
          </a:p>
          <a:p>
            <a:pPr marL="0" indent="0" algn="ctr">
              <a:spcBef>
                <a:spcPts val="0"/>
              </a:spcBef>
              <a:spcAft>
                <a:spcPts val="1800"/>
              </a:spcAft>
              <a:buNone/>
            </a:pPr>
            <a:r>
              <a:rPr lang="en-CA" sz="4000" dirty="0" smtClean="0"/>
              <a:t>Don’t </a:t>
            </a:r>
            <a:r>
              <a:rPr lang="en-CA" sz="4000" dirty="0" smtClean="0">
                <a:solidFill>
                  <a:srgbClr val="F6DB3C"/>
                </a:solidFill>
              </a:rPr>
              <a:t>avoid</a:t>
            </a:r>
            <a:r>
              <a:rPr lang="en-CA" sz="4000" dirty="0" smtClean="0"/>
              <a:t> mistakes</a:t>
            </a:r>
          </a:p>
          <a:p>
            <a:pPr marL="0" indent="0" algn="ctr">
              <a:spcBef>
                <a:spcPts val="0"/>
              </a:spcBef>
              <a:spcAft>
                <a:spcPts val="1800"/>
              </a:spcAft>
              <a:buNone/>
            </a:pPr>
            <a:r>
              <a:rPr lang="en-CA" sz="4000" dirty="0" smtClean="0">
                <a:solidFill>
                  <a:srgbClr val="92D050"/>
                </a:solidFill>
              </a:rPr>
              <a:t>Learn</a:t>
            </a:r>
            <a:r>
              <a:rPr lang="en-CA" sz="4000" dirty="0" smtClean="0"/>
              <a:t> from mistakes</a:t>
            </a:r>
          </a:p>
          <a:p>
            <a:pPr marL="0" indent="0">
              <a:spcAft>
                <a:spcPts val="1800"/>
              </a:spcAft>
              <a:buNone/>
            </a:pPr>
            <a:endParaRPr lang="en-CA" dirty="0"/>
          </a:p>
        </p:txBody>
      </p:sp>
      <p:pic>
        <p:nvPicPr>
          <p:cNvPr id="1026" name="Picture 2" descr="C:\Users\023417\Downloads\DSCN00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77" r="14967"/>
          <a:stretch/>
        </p:blipFill>
        <p:spPr bwMode="auto">
          <a:xfrm>
            <a:off x="3652162" y="1171573"/>
            <a:ext cx="5491838" cy="539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60525"/>
      </p:ext>
    </p:extLst>
  </p:cSld>
  <p:clrMapOvr>
    <a:masterClrMapping/>
  </p:clrMapOvr>
  <p:transition advClick="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Train Your Brain!</a:t>
            </a:r>
            <a:endParaRPr lang="en-CA" sz="6000" dirty="0"/>
          </a:p>
        </p:txBody>
      </p:sp>
      <p:sp>
        <p:nvSpPr>
          <p:cNvPr id="3" name="Content Placeholder 2"/>
          <p:cNvSpPr>
            <a:spLocks noGrp="1"/>
          </p:cNvSpPr>
          <p:nvPr>
            <p:ph idx="1"/>
          </p:nvPr>
        </p:nvSpPr>
        <p:spPr>
          <a:xfrm>
            <a:off x="177800" y="1674254"/>
            <a:ext cx="3327400" cy="4891646"/>
          </a:xfrm>
        </p:spPr>
        <p:txBody>
          <a:bodyPr/>
          <a:lstStyle/>
          <a:p>
            <a:pPr marL="0" indent="0" algn="ctr">
              <a:spcBef>
                <a:spcPts val="0"/>
              </a:spcBef>
              <a:spcAft>
                <a:spcPts val="1800"/>
              </a:spcAft>
              <a:buNone/>
            </a:pPr>
            <a:r>
              <a:rPr lang="en-CA" sz="4000" dirty="0" smtClean="0"/>
              <a:t>Be patient</a:t>
            </a:r>
          </a:p>
          <a:p>
            <a:pPr marL="0" indent="0" algn="ctr">
              <a:spcBef>
                <a:spcPts val="0"/>
              </a:spcBef>
              <a:spcAft>
                <a:spcPts val="1800"/>
              </a:spcAft>
              <a:buNone/>
            </a:pPr>
            <a:r>
              <a:rPr lang="en-CA" sz="4000" dirty="0" smtClean="0"/>
              <a:t>Persist through difficulties</a:t>
            </a:r>
          </a:p>
          <a:p>
            <a:pPr marL="0" indent="0" algn="ctr">
              <a:spcBef>
                <a:spcPts val="0"/>
              </a:spcBef>
              <a:spcAft>
                <a:spcPts val="1800"/>
              </a:spcAft>
              <a:buNone/>
            </a:pPr>
            <a:r>
              <a:rPr lang="en-CA" sz="4000" dirty="0" smtClean="0"/>
              <a:t>Stay in the …</a:t>
            </a:r>
          </a:p>
          <a:p>
            <a:pPr marL="0" indent="0">
              <a:spcAft>
                <a:spcPts val="1800"/>
              </a:spcAft>
              <a:buNone/>
            </a:pPr>
            <a:endParaRPr lang="en-CA" dirty="0"/>
          </a:p>
        </p:txBody>
      </p:sp>
      <p:pic>
        <p:nvPicPr>
          <p:cNvPr id="1026" name="Picture 2" descr="C:\Users\023417\Downloads\DSCN00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77" r="14967"/>
          <a:stretch/>
        </p:blipFill>
        <p:spPr bwMode="auto">
          <a:xfrm>
            <a:off x="3652162" y="1171573"/>
            <a:ext cx="5491838" cy="539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47139"/>
      </p:ext>
    </p:extLst>
  </p:cSld>
  <p:clrMapOvr>
    <a:masterClrMapping/>
  </p:clrMapOvr>
  <p:transition advClick="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smtClean="0"/>
              <a:t>In the Growth Zone</a:t>
            </a:r>
            <a:endParaRPr lang="en-CA" sz="60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580545"/>
            <a:ext cx="3825024" cy="2554545"/>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2" name="Right Arrow 1"/>
          <p:cNvSpPr/>
          <p:nvPr/>
        </p:nvSpPr>
        <p:spPr bwMode="auto">
          <a:xfrm rot="19690285">
            <a:off x="288576" y="4315834"/>
            <a:ext cx="3114300" cy="1982346"/>
          </a:xfrm>
          <a:prstGeom prst="rightArrow">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1" i="0" u="none" strike="noStrike" cap="none" normalizeH="0" baseline="0" dirty="0" smtClean="0">
                <a:ln>
                  <a:noFill/>
                </a:ln>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Stay!</a:t>
            </a:r>
          </a:p>
        </p:txBody>
      </p:sp>
    </p:spTree>
    <p:extLst>
      <p:ext uri="{BB962C8B-B14F-4D97-AF65-F5344CB8AC3E}">
        <p14:creationId xmlns:p14="http://schemas.microsoft.com/office/powerpoint/2010/main" val="8851817"/>
      </p:ext>
    </p:extLst>
  </p:cSld>
  <p:clrMapOvr>
    <a:masterClrMapping/>
  </p:clrMapOvr>
  <p:transition advClick="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Challenges of Learning</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1" name="Rectangle 10"/>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smtClean="0">
              <a:solidFill>
                <a:srgbClr val="FFFFFF"/>
              </a:solidFill>
            </a:endParaRPr>
          </a:p>
        </p:txBody>
      </p:sp>
      <p:sp>
        <p:nvSpPr>
          <p:cNvPr id="12" name="Right Arrow 11"/>
          <p:cNvSpPr/>
          <p:nvPr/>
        </p:nvSpPr>
        <p:spPr bwMode="auto">
          <a:xfrm>
            <a:off x="3065172" y="2137893"/>
            <a:ext cx="3734873" cy="2151363"/>
          </a:xfrm>
          <a:prstGeom prst="rightArrow">
            <a:avLst>
              <a:gd name="adj1" fmla="val 50000"/>
              <a:gd name="adj2" fmla="val 69943"/>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CA" sz="3200" b="1" spc="450" dirty="0" smtClean="0">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Mistakes Required!</a:t>
            </a:r>
          </a:p>
        </p:txBody>
      </p:sp>
      <p:sp>
        <p:nvSpPr>
          <p:cNvPr id="3" name="Content Placeholder 2"/>
          <p:cNvSpPr>
            <a:spLocks noGrp="1"/>
          </p:cNvSpPr>
          <p:nvPr>
            <p:ph idx="4294967295"/>
          </p:nvPr>
        </p:nvSpPr>
        <p:spPr>
          <a:xfrm>
            <a:off x="457200" y="4636394"/>
            <a:ext cx="8229600" cy="1249760"/>
          </a:xfrm>
          <a:prstGeom prst="rect">
            <a:avLst/>
          </a:prstGeom>
        </p:spPr>
        <p:txBody>
          <a:bodyPr/>
          <a:lstStyle/>
          <a:p>
            <a:pPr marL="0" indent="0" algn="ctr">
              <a:spcBef>
                <a:spcPts val="0"/>
              </a:spcBef>
              <a:buNone/>
            </a:pPr>
            <a:r>
              <a:rPr lang="en-US" sz="4000" dirty="0" smtClean="0"/>
              <a:t>These scans: </a:t>
            </a:r>
          </a:p>
          <a:p>
            <a:pPr marL="0" indent="0" algn="ctr">
              <a:spcBef>
                <a:spcPts val="0"/>
              </a:spcBef>
              <a:buNone/>
            </a:pPr>
            <a:r>
              <a:rPr lang="en-US" sz="4000" dirty="0" smtClean="0"/>
              <a:t>60 minutes of careful practice!</a:t>
            </a:r>
          </a:p>
        </p:txBody>
      </p:sp>
    </p:spTree>
    <p:extLst>
      <p:ext uri="{BB962C8B-B14F-4D97-AF65-F5344CB8AC3E}">
        <p14:creationId xmlns:p14="http://schemas.microsoft.com/office/powerpoint/2010/main" val="28126504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Challenges of Learning</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1" name="Rectangle 10"/>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smtClean="0">
              <a:solidFill>
                <a:srgbClr val="FFFFFF"/>
              </a:solidFill>
            </a:endParaRPr>
          </a:p>
        </p:txBody>
      </p:sp>
      <p:sp>
        <p:nvSpPr>
          <p:cNvPr id="12" name="Right Arrow 11"/>
          <p:cNvSpPr/>
          <p:nvPr/>
        </p:nvSpPr>
        <p:spPr bwMode="auto">
          <a:xfrm>
            <a:off x="3065172" y="2137893"/>
            <a:ext cx="3734873" cy="2151363"/>
          </a:xfrm>
          <a:prstGeom prst="rightArrow">
            <a:avLst>
              <a:gd name="adj1" fmla="val 50000"/>
              <a:gd name="adj2" fmla="val 69943"/>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CA" sz="3200" b="1" spc="450" dirty="0" smtClean="0">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Mistakes Required!</a:t>
            </a:r>
          </a:p>
        </p:txBody>
      </p:sp>
      <p:sp>
        <p:nvSpPr>
          <p:cNvPr id="3" name="Content Placeholder 2"/>
          <p:cNvSpPr>
            <a:spLocks noGrp="1"/>
          </p:cNvSpPr>
          <p:nvPr>
            <p:ph idx="4294967295"/>
          </p:nvPr>
        </p:nvSpPr>
        <p:spPr>
          <a:xfrm>
            <a:off x="457200" y="4846297"/>
            <a:ext cx="8229600" cy="1443167"/>
          </a:xfrm>
          <a:prstGeom prst="rect">
            <a:avLst/>
          </a:prstGeom>
        </p:spPr>
        <p:txBody>
          <a:bodyPr/>
          <a:lstStyle/>
          <a:p>
            <a:pPr marL="0" indent="0" algn="ctr">
              <a:spcBef>
                <a:spcPts val="0"/>
              </a:spcBef>
              <a:buNone/>
            </a:pPr>
            <a:r>
              <a:rPr lang="en-US" sz="4000" dirty="0" smtClean="0"/>
              <a:t>Other skills might take</a:t>
            </a:r>
          </a:p>
          <a:p>
            <a:pPr marL="0" indent="0" algn="ctr">
              <a:spcBef>
                <a:spcPts val="0"/>
              </a:spcBef>
              <a:buNone/>
            </a:pPr>
            <a:r>
              <a:rPr lang="en-US" sz="4000" dirty="0" smtClean="0"/>
              <a:t>6 hours, 6 days, depends!</a:t>
            </a:r>
          </a:p>
        </p:txBody>
      </p:sp>
    </p:spTree>
    <p:extLst>
      <p:ext uri="{BB962C8B-B14F-4D97-AF65-F5344CB8AC3E}">
        <p14:creationId xmlns:p14="http://schemas.microsoft.com/office/powerpoint/2010/main" val="4948447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Challenges of Learning</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1" name="Rectangle 10"/>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smtClean="0">
              <a:solidFill>
                <a:srgbClr val="FFFFFF"/>
              </a:solidFill>
            </a:endParaRPr>
          </a:p>
        </p:txBody>
      </p:sp>
      <p:sp>
        <p:nvSpPr>
          <p:cNvPr id="12" name="Right Arrow 11"/>
          <p:cNvSpPr/>
          <p:nvPr/>
        </p:nvSpPr>
        <p:spPr bwMode="auto">
          <a:xfrm rot="1350635" flipH="1">
            <a:off x="2287262" y="2625261"/>
            <a:ext cx="3852027" cy="2610577"/>
          </a:xfrm>
          <a:prstGeom prst="rightArrow">
            <a:avLst>
              <a:gd name="adj1" fmla="val 61692"/>
              <a:gd name="adj2" fmla="val 58738"/>
            </a:avLst>
          </a:prstGeom>
          <a:solidFill>
            <a:schemeClr val="bg2">
              <a:lumMod val="25000"/>
              <a:lumOff val="75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CA" sz="48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Stuck here?</a:t>
            </a:r>
          </a:p>
        </p:txBody>
      </p:sp>
      <p:sp>
        <p:nvSpPr>
          <p:cNvPr id="13" name="Content Placeholder 2"/>
          <p:cNvSpPr>
            <a:spLocks noGrp="1"/>
          </p:cNvSpPr>
          <p:nvPr>
            <p:ph idx="4294967295"/>
          </p:nvPr>
        </p:nvSpPr>
        <p:spPr>
          <a:xfrm>
            <a:off x="457200" y="5382636"/>
            <a:ext cx="8229600" cy="1302132"/>
          </a:xfrm>
          <a:prstGeom prst="rect">
            <a:avLst/>
          </a:prstGeom>
        </p:spPr>
        <p:txBody>
          <a:bodyPr/>
          <a:lstStyle/>
          <a:p>
            <a:pPr marL="0" indent="0" algn="ctr">
              <a:spcBef>
                <a:spcPts val="0"/>
              </a:spcBef>
              <a:buNone/>
            </a:pPr>
            <a:r>
              <a:rPr lang="en-US" sz="4000" dirty="0" smtClean="0"/>
              <a:t>Learning always feels </a:t>
            </a:r>
          </a:p>
          <a:p>
            <a:pPr marL="0" indent="0" algn="ctr">
              <a:spcBef>
                <a:spcPts val="0"/>
              </a:spcBef>
              <a:buNone/>
            </a:pPr>
            <a:r>
              <a:rPr lang="en-US" sz="4000" dirty="0" smtClean="0"/>
              <a:t>hard or stressful</a:t>
            </a:r>
          </a:p>
        </p:txBody>
      </p:sp>
    </p:spTree>
    <p:extLst>
      <p:ext uri="{BB962C8B-B14F-4D97-AF65-F5344CB8AC3E}">
        <p14:creationId xmlns:p14="http://schemas.microsoft.com/office/powerpoint/2010/main" val="437369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Find Your Growth Zone!</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1" name="Rectangle 10"/>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smtClean="0">
              <a:solidFill>
                <a:srgbClr val="FFFFFF"/>
              </a:solidFill>
            </a:endParaRPr>
          </a:p>
        </p:txBody>
      </p:sp>
      <p:sp>
        <p:nvSpPr>
          <p:cNvPr id="12" name="Right Arrow 11"/>
          <p:cNvSpPr/>
          <p:nvPr/>
        </p:nvSpPr>
        <p:spPr bwMode="auto">
          <a:xfrm>
            <a:off x="2948027" y="2055642"/>
            <a:ext cx="4466615" cy="2391235"/>
          </a:xfrm>
          <a:prstGeom prst="rightArrow">
            <a:avLst>
              <a:gd name="adj1" fmla="val 61692"/>
              <a:gd name="adj2" fmla="val 58738"/>
            </a:avLst>
          </a:prstGeom>
          <a:solidFill>
            <a:schemeClr val="bg2">
              <a:lumMod val="25000"/>
              <a:lumOff val="75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CA" sz="48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Growth Zone</a:t>
            </a:r>
          </a:p>
        </p:txBody>
      </p:sp>
    </p:spTree>
    <p:extLst>
      <p:ext uri="{BB962C8B-B14F-4D97-AF65-F5344CB8AC3E}">
        <p14:creationId xmlns:p14="http://schemas.microsoft.com/office/powerpoint/2010/main" val="27576873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65571452"/>
      </p:ext>
    </p:extLst>
  </p:cSld>
  <p:clrMapOvr>
    <a:masterClrMapping/>
  </p:clrMapOvr>
  <p:transition spd="med" advClick="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sz="8000" dirty="0" smtClean="0"/>
              <a:t>Learning from Evaluations</a:t>
            </a:r>
            <a:endParaRPr lang="en-CA" sz="8000" dirty="0"/>
          </a:p>
        </p:txBody>
      </p:sp>
      <p:sp>
        <p:nvSpPr>
          <p:cNvPr id="6" name="Subtitle 5"/>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3257758125"/>
      </p:ext>
    </p:extLst>
  </p:cSld>
  <p:clrMapOvr>
    <a:masterClrMapping/>
  </p:clrMapOvr>
  <p:transition spd="med" advClick="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sz="6000" dirty="0" smtClean="0"/>
              <a:t>Your recent evaluation </a:t>
            </a:r>
            <a:endParaRPr lang="en-US" sz="6000" dirty="0"/>
          </a:p>
        </p:txBody>
      </p:sp>
      <p:sp>
        <p:nvSpPr>
          <p:cNvPr id="3" name="Content Placeholder 2"/>
          <p:cNvSpPr>
            <a:spLocks noGrp="1"/>
          </p:cNvSpPr>
          <p:nvPr>
            <p:ph idx="1"/>
          </p:nvPr>
        </p:nvSpPr>
        <p:spPr>
          <a:xfrm>
            <a:off x="457200" y="1228725"/>
            <a:ext cx="8229600" cy="4897438"/>
          </a:xfrm>
        </p:spPr>
        <p:txBody>
          <a:bodyPr/>
          <a:lstStyle/>
          <a:p>
            <a:pPr marL="0" indent="0">
              <a:buFont typeface="Wingdings" pitchFamily="2" charset="2"/>
              <a:buNone/>
              <a:defRPr/>
            </a:pPr>
            <a:r>
              <a:rPr lang="en-US" sz="3600" dirty="0" smtClean="0"/>
              <a:t>How do you feel it went?</a:t>
            </a:r>
          </a:p>
          <a:p>
            <a:pPr>
              <a:buFont typeface="Wingdings" pitchFamily="2" charset="2"/>
              <a:buNone/>
              <a:defRPr/>
            </a:pPr>
            <a:r>
              <a:rPr lang="en-US" sz="3600" dirty="0" smtClean="0">
                <a:solidFill>
                  <a:srgbClr val="F6DB3C"/>
                </a:solidFill>
              </a:rPr>
              <a:t>A: </a:t>
            </a:r>
            <a:r>
              <a:rPr lang="en-US" sz="3600" dirty="0" smtClean="0"/>
              <a:t>I feel it went quite well</a:t>
            </a:r>
          </a:p>
          <a:p>
            <a:pPr>
              <a:buFont typeface="Wingdings" pitchFamily="2" charset="2"/>
              <a:buNone/>
              <a:defRPr/>
            </a:pPr>
            <a:r>
              <a:rPr lang="en-US" sz="3600" dirty="0" smtClean="0">
                <a:solidFill>
                  <a:srgbClr val="F6DB3C"/>
                </a:solidFill>
              </a:rPr>
              <a:t>B: </a:t>
            </a:r>
            <a:r>
              <a:rPr lang="en-US" sz="3600" dirty="0" smtClean="0"/>
              <a:t>I feel it went OK</a:t>
            </a:r>
          </a:p>
          <a:p>
            <a:pPr>
              <a:buFont typeface="Wingdings" pitchFamily="2" charset="2"/>
              <a:buNone/>
              <a:defRPr/>
            </a:pPr>
            <a:r>
              <a:rPr lang="en-US" sz="3600" dirty="0" smtClean="0">
                <a:solidFill>
                  <a:srgbClr val="F6DB3C"/>
                </a:solidFill>
              </a:rPr>
              <a:t>C: </a:t>
            </a:r>
            <a:r>
              <a:rPr lang="en-US" sz="3600" dirty="0" smtClean="0"/>
              <a:t>I’m not too sure how it went</a:t>
            </a:r>
          </a:p>
          <a:p>
            <a:pPr>
              <a:buFont typeface="Wingdings" pitchFamily="2" charset="2"/>
              <a:buNone/>
              <a:defRPr/>
            </a:pPr>
            <a:r>
              <a:rPr lang="en-US" sz="3600" dirty="0" smtClean="0">
                <a:solidFill>
                  <a:srgbClr val="F6DB3C"/>
                </a:solidFill>
              </a:rPr>
              <a:t>D: </a:t>
            </a:r>
            <a:r>
              <a:rPr lang="en-US" sz="3600" dirty="0" smtClean="0"/>
              <a:t>I feel it did not go well</a:t>
            </a:r>
          </a:p>
          <a:p>
            <a:pPr>
              <a:buFont typeface="Wingdings" pitchFamily="2" charset="2"/>
              <a:buNone/>
              <a:defRPr/>
            </a:pPr>
            <a:endParaRPr lang="en-US" sz="3600" dirty="0" smtClean="0"/>
          </a:p>
          <a:p>
            <a:pPr>
              <a:buFont typeface="Wingdings" pitchFamily="2" charset="2"/>
              <a:buNone/>
              <a:defRPr/>
            </a:pPr>
            <a:endParaRPr lang="en-US" sz="2400" dirty="0"/>
          </a:p>
        </p:txBody>
      </p:sp>
    </p:spTree>
    <p:extLst>
      <p:ext uri="{BB962C8B-B14F-4D97-AF65-F5344CB8AC3E}">
        <p14:creationId xmlns:p14="http://schemas.microsoft.com/office/powerpoint/2010/main" val="776061468"/>
      </p:ext>
    </p:extLst>
  </p:cSld>
  <p:clrMapOvr>
    <a:masterClrMapping/>
  </p:clrMapOvr>
  <p:transition spd="med"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CA">
              <a:solidFill>
                <a:srgbClr val="FFFFFF"/>
              </a:solidFill>
            </a:endParaRPr>
          </a:p>
        </p:txBody>
      </p:sp>
      <p:pic>
        <p:nvPicPr>
          <p:cNvPr id="21506" name="Picture 1"/>
          <p:cNvPicPr>
            <a:picLocks noChangeAspect="1" noChangeArrowheads="1"/>
          </p:cNvPicPr>
          <p:nvPr/>
        </p:nvPicPr>
        <p:blipFill rotWithShape="1">
          <a:blip r:embed="rId5" cstate="print"/>
          <a:srcRect l="24528" t="12743" r="17423" b="46084"/>
          <a:stretch/>
        </p:blipFill>
        <p:spPr bwMode="auto">
          <a:xfrm>
            <a:off x="-1" y="92578"/>
            <a:ext cx="7914291" cy="6765422"/>
          </a:xfrm>
          <a:prstGeom prst="rect">
            <a:avLst/>
          </a:prstGeom>
          <a:noFill/>
          <a:ln w="9525">
            <a:noFill/>
            <a:round/>
            <a:headEnd/>
            <a:tailEnd/>
          </a:ln>
        </p:spPr>
      </p:pic>
      <p:pic>
        <p:nvPicPr>
          <p:cNvPr id="8" name="Picture 2" descr="Image result"/>
          <p:cNvPicPr>
            <a:picLocks noChangeAspect="1" noChangeArrowheads="1"/>
          </p:cNvPicPr>
          <p:nvPr/>
        </p:nvPicPr>
        <p:blipFill rotWithShape="1">
          <a:blip r:embed="rId6" cstate="print"/>
          <a:srcRect l="18302" t="3290" r="18289" b="18191"/>
          <a:stretch/>
        </p:blipFill>
        <p:spPr bwMode="auto">
          <a:xfrm>
            <a:off x="3686577" y="2472489"/>
            <a:ext cx="1787792" cy="1269332"/>
          </a:xfrm>
          <a:prstGeom prst="rect">
            <a:avLst/>
          </a:prstGeom>
          <a:noFill/>
        </p:spPr>
      </p:pic>
      <p:pic>
        <p:nvPicPr>
          <p:cNvPr id="6" name="life of neuron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54" y="861071"/>
            <a:ext cx="9137546" cy="5135857"/>
          </a:xfrm>
          <a:prstGeom prst="rect">
            <a:avLst/>
          </a:prstGeom>
        </p:spPr>
      </p:pic>
    </p:spTree>
    <p:extLst>
      <p:ext uri="{BB962C8B-B14F-4D97-AF65-F5344CB8AC3E}">
        <p14:creationId xmlns:p14="http://schemas.microsoft.com/office/powerpoint/2010/main" val="180236764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800000" y="180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322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What does it mean?</a:t>
            </a:r>
            <a:endParaRPr lang="en-CA" sz="6000" dirty="0"/>
          </a:p>
        </p:txBody>
      </p:sp>
      <p:sp>
        <p:nvSpPr>
          <p:cNvPr id="3" name="Content Placeholder 2"/>
          <p:cNvSpPr>
            <a:spLocks noGrp="1"/>
          </p:cNvSpPr>
          <p:nvPr>
            <p:ph idx="1"/>
          </p:nvPr>
        </p:nvSpPr>
        <p:spPr/>
        <p:txBody>
          <a:bodyPr/>
          <a:lstStyle/>
          <a:p>
            <a:pPr marL="0" indent="0" algn="ctr">
              <a:buNone/>
            </a:pPr>
            <a:r>
              <a:rPr lang="en-CA" sz="3600" dirty="0"/>
              <a:t>Quiz or test results often have a </a:t>
            </a:r>
            <a:r>
              <a:rPr lang="en-CA" sz="3600" dirty="0" smtClean="0"/>
              <a:t>strong emotional effect on students. </a:t>
            </a:r>
            <a:r>
              <a:rPr lang="en-CA" sz="3600" dirty="0" smtClean="0">
                <a:solidFill>
                  <a:srgbClr val="F6DB3C"/>
                </a:solidFill>
              </a:rPr>
              <a:t>Why</a:t>
            </a:r>
            <a:r>
              <a:rPr lang="en-CA" sz="3600" dirty="0" smtClean="0"/>
              <a:t>?</a:t>
            </a:r>
          </a:p>
          <a:p>
            <a:pPr marL="0" indent="0" algn="ctr">
              <a:buNone/>
            </a:pPr>
            <a:endParaRPr lang="en-CA" sz="3600" dirty="0"/>
          </a:p>
          <a:p>
            <a:pPr marL="0" indent="0" algn="ctr">
              <a:buNone/>
            </a:pPr>
            <a:r>
              <a:rPr lang="en-US" sz="3600" dirty="0">
                <a:solidFill>
                  <a:srgbClr val="92D050"/>
                </a:solidFill>
              </a:rPr>
              <a:t>Discuss with your group. </a:t>
            </a:r>
            <a:endParaRPr lang="en-US" sz="3600" dirty="0" smtClean="0">
              <a:solidFill>
                <a:srgbClr val="92D050"/>
              </a:solidFill>
            </a:endParaRPr>
          </a:p>
          <a:p>
            <a:pPr marL="0" indent="0" algn="ctr">
              <a:buNone/>
            </a:pPr>
            <a:r>
              <a:rPr lang="en-US" sz="3600" dirty="0" smtClean="0">
                <a:solidFill>
                  <a:srgbClr val="92D050"/>
                </a:solidFill>
              </a:rPr>
              <a:t>Be </a:t>
            </a:r>
            <a:r>
              <a:rPr lang="en-US" sz="3600" dirty="0">
                <a:solidFill>
                  <a:srgbClr val="92D050"/>
                </a:solidFill>
              </a:rPr>
              <a:t>prepared to share.</a:t>
            </a:r>
            <a:endParaRPr lang="en-CA" sz="3600" dirty="0">
              <a:solidFill>
                <a:srgbClr val="92D050"/>
              </a:solidFill>
            </a:endParaRPr>
          </a:p>
          <a:p>
            <a:pPr marL="0" indent="0" algn="ctr">
              <a:buNone/>
            </a:pPr>
            <a:r>
              <a:rPr lang="en-CA" sz="3600" dirty="0" smtClean="0"/>
              <a:t> </a:t>
            </a:r>
          </a:p>
          <a:p>
            <a:pPr marL="0" indent="0" algn="ctr">
              <a:buNone/>
            </a:pPr>
            <a:endParaRPr lang="en-CA" sz="3600" dirty="0"/>
          </a:p>
          <a:p>
            <a:pPr marL="0" indent="0" algn="ctr">
              <a:buNone/>
            </a:pPr>
            <a:endParaRPr lang="en-CA" sz="3600" dirty="0"/>
          </a:p>
        </p:txBody>
      </p:sp>
    </p:spTree>
    <p:extLst>
      <p:ext uri="{BB962C8B-B14F-4D97-AF65-F5344CB8AC3E}">
        <p14:creationId xmlns:p14="http://schemas.microsoft.com/office/powerpoint/2010/main" val="854151562"/>
      </p:ext>
    </p:extLst>
  </p:cSld>
  <p:clrMapOvr>
    <a:masterClrMapping/>
  </p:clrMapOvr>
  <p:transition spd="med" advClick="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What does it mean?</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ight Arrow 11"/>
          <p:cNvSpPr/>
          <p:nvPr/>
        </p:nvSpPr>
        <p:spPr bwMode="auto">
          <a:xfrm>
            <a:off x="2770094" y="2137893"/>
            <a:ext cx="4464424" cy="2151363"/>
          </a:xfrm>
          <a:prstGeom prst="rightArrow">
            <a:avLst>
              <a:gd name="adj1" fmla="val 50000"/>
              <a:gd name="adj2" fmla="val 54942"/>
            </a:avLst>
          </a:prstGeom>
          <a:solidFill>
            <a:schemeClr val="bg2">
              <a:lumMod val="50000"/>
              <a:lumOff val="5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CA" sz="36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How much progress?</a:t>
            </a:r>
          </a:p>
        </p:txBody>
      </p:sp>
      <p:sp>
        <p:nvSpPr>
          <p:cNvPr id="15" name="Content Placeholder 2"/>
          <p:cNvSpPr>
            <a:spLocks noGrp="1"/>
          </p:cNvSpPr>
          <p:nvPr>
            <p:ph idx="4294967295"/>
          </p:nvPr>
        </p:nvSpPr>
        <p:spPr>
          <a:xfrm>
            <a:off x="457200" y="5086422"/>
            <a:ext cx="8229600" cy="1249760"/>
          </a:xfrm>
          <a:prstGeom prst="rect">
            <a:avLst/>
          </a:prstGeom>
        </p:spPr>
        <p:txBody>
          <a:bodyPr/>
          <a:lstStyle/>
          <a:p>
            <a:pPr marL="0" indent="0" algn="ctr">
              <a:spcBef>
                <a:spcPts val="0"/>
              </a:spcBef>
              <a:buNone/>
            </a:pPr>
            <a:r>
              <a:rPr lang="en-US" sz="4000" dirty="0" smtClean="0"/>
              <a:t>Evaluations give feedback on your </a:t>
            </a:r>
            <a:r>
              <a:rPr lang="en-US" sz="4000" dirty="0" smtClean="0">
                <a:solidFill>
                  <a:srgbClr val="F6DB3C"/>
                </a:solidFill>
              </a:rPr>
              <a:t>skills and understandings.</a:t>
            </a:r>
          </a:p>
        </p:txBody>
      </p:sp>
    </p:spTree>
    <p:extLst>
      <p:ext uri="{BB962C8B-B14F-4D97-AF65-F5344CB8AC3E}">
        <p14:creationId xmlns:p14="http://schemas.microsoft.com/office/powerpoint/2010/main" val="2712570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What does it mean?</a:t>
            </a:r>
            <a:endParaRPr lang="en-CA" sz="6000" dirty="0"/>
          </a:p>
        </p:txBody>
      </p:sp>
      <p:sp>
        <p:nvSpPr>
          <p:cNvPr id="15" name="Content Placeholder 2"/>
          <p:cNvSpPr>
            <a:spLocks noGrp="1"/>
          </p:cNvSpPr>
          <p:nvPr>
            <p:ph idx="4294967295"/>
          </p:nvPr>
        </p:nvSpPr>
        <p:spPr>
          <a:xfrm>
            <a:off x="457200" y="1240971"/>
            <a:ext cx="8229600" cy="5095211"/>
          </a:xfrm>
          <a:prstGeom prst="rect">
            <a:avLst/>
          </a:prstGeom>
        </p:spPr>
        <p:txBody>
          <a:bodyPr/>
          <a:lstStyle/>
          <a:p>
            <a:pPr marL="0" indent="0" algn="ctr">
              <a:spcBef>
                <a:spcPts val="0"/>
              </a:spcBef>
              <a:buNone/>
            </a:pPr>
            <a:r>
              <a:rPr lang="en-US" sz="4000" dirty="0" smtClean="0"/>
              <a:t>A high mark means your brain is </a:t>
            </a:r>
            <a:r>
              <a:rPr lang="en-US" sz="4000" dirty="0" smtClean="0">
                <a:solidFill>
                  <a:srgbClr val="F6DB3C"/>
                </a:solidFill>
              </a:rPr>
              <a:t>becoming</a:t>
            </a:r>
            <a:r>
              <a:rPr lang="en-US" sz="4000" dirty="0" smtClean="0"/>
              <a:t> skilled. </a:t>
            </a:r>
          </a:p>
          <a:p>
            <a:pPr marL="0" indent="0" algn="ctr">
              <a:spcBef>
                <a:spcPts val="0"/>
              </a:spcBef>
              <a:buNone/>
            </a:pPr>
            <a:endParaRPr lang="en-US" sz="4000" dirty="0"/>
          </a:p>
          <a:p>
            <a:pPr marL="0" indent="0" algn="ctr">
              <a:spcBef>
                <a:spcPts val="0"/>
              </a:spcBef>
              <a:buNone/>
            </a:pPr>
            <a:r>
              <a:rPr lang="en-US" sz="4000" dirty="0" smtClean="0"/>
              <a:t>A lower mark means your brain is </a:t>
            </a:r>
            <a:r>
              <a:rPr lang="en-US" sz="4000" dirty="0" smtClean="0">
                <a:solidFill>
                  <a:srgbClr val="F6DB3C"/>
                </a:solidFill>
              </a:rPr>
              <a:t>searching</a:t>
            </a:r>
            <a:r>
              <a:rPr lang="en-US" sz="4000" dirty="0" smtClean="0"/>
              <a:t> for the right connections to use.</a:t>
            </a:r>
          </a:p>
        </p:txBody>
      </p:sp>
    </p:spTree>
    <p:extLst>
      <p:ext uri="{BB962C8B-B14F-4D97-AF65-F5344CB8AC3E}">
        <p14:creationId xmlns:p14="http://schemas.microsoft.com/office/powerpoint/2010/main" val="33956487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What does it mean?</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ight Arrow 11"/>
          <p:cNvSpPr/>
          <p:nvPr/>
        </p:nvSpPr>
        <p:spPr bwMode="auto">
          <a:xfrm>
            <a:off x="2770094" y="2137893"/>
            <a:ext cx="4464424" cy="2151363"/>
          </a:xfrm>
          <a:prstGeom prst="rightArrow">
            <a:avLst>
              <a:gd name="adj1" fmla="val 50000"/>
              <a:gd name="adj2" fmla="val 54942"/>
            </a:avLst>
          </a:prstGeom>
          <a:solidFill>
            <a:schemeClr val="bg2">
              <a:lumMod val="50000"/>
              <a:lumOff val="5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CA" sz="36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“Good” Student?</a:t>
            </a:r>
          </a:p>
        </p:txBody>
      </p:sp>
      <p:sp>
        <p:nvSpPr>
          <p:cNvPr id="15" name="Content Placeholder 2"/>
          <p:cNvSpPr>
            <a:spLocks noGrp="1"/>
          </p:cNvSpPr>
          <p:nvPr>
            <p:ph idx="4294967295"/>
          </p:nvPr>
        </p:nvSpPr>
        <p:spPr>
          <a:xfrm>
            <a:off x="457200" y="5086422"/>
            <a:ext cx="8229600" cy="1249760"/>
          </a:xfrm>
          <a:prstGeom prst="rect">
            <a:avLst/>
          </a:prstGeom>
        </p:spPr>
        <p:txBody>
          <a:bodyPr/>
          <a:lstStyle/>
          <a:p>
            <a:pPr marL="0" indent="0" algn="ctr">
              <a:spcBef>
                <a:spcPts val="0"/>
              </a:spcBef>
              <a:buNone/>
            </a:pPr>
            <a:r>
              <a:rPr lang="en-US" sz="4000" dirty="0" smtClean="0"/>
              <a:t>Evaluations </a:t>
            </a:r>
            <a:r>
              <a:rPr lang="en-US" sz="4000" dirty="0" smtClean="0">
                <a:solidFill>
                  <a:srgbClr val="F6DB3C"/>
                </a:solidFill>
              </a:rPr>
              <a:t>do not </a:t>
            </a:r>
            <a:r>
              <a:rPr lang="en-US" sz="4000" dirty="0" smtClean="0"/>
              <a:t>make a judgement about the person</a:t>
            </a:r>
          </a:p>
        </p:txBody>
      </p:sp>
    </p:spTree>
    <p:extLst>
      <p:ext uri="{BB962C8B-B14F-4D97-AF65-F5344CB8AC3E}">
        <p14:creationId xmlns:p14="http://schemas.microsoft.com/office/powerpoint/2010/main" val="17807844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descr="Image result for good per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30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6829" y="283029"/>
            <a:ext cx="2939142" cy="3785652"/>
          </a:xfrm>
          <a:prstGeom prst="rect">
            <a:avLst/>
          </a:prstGeom>
          <a:solidFill>
            <a:srgbClr val="DAF0F2"/>
          </a:solidFill>
        </p:spPr>
        <p:txBody>
          <a:bodyPr wrap="square" rtlCol="0">
            <a:spAutoFit/>
          </a:bodyPr>
          <a:lstStyle/>
          <a:p>
            <a:pPr algn="ctr"/>
            <a:r>
              <a:rPr lang="en-CA" sz="4800" b="1" dirty="0" smtClean="0">
                <a:solidFill>
                  <a:schemeClr val="bg2"/>
                </a:solidFill>
                <a:latin typeface="Arial" panose="020B0604020202020204" pitchFamily="34" charset="0"/>
                <a:cs typeface="Arial" panose="020B0604020202020204" pitchFamily="34" charset="0"/>
              </a:rPr>
              <a:t>We are just people trying to learn</a:t>
            </a:r>
            <a:endParaRPr lang="en-CA" sz="4800" b="1" dirty="0">
              <a:solidFill>
                <a:schemeClr val="bg2"/>
              </a:solidFill>
              <a:latin typeface="Arial" panose="020B0604020202020204" pitchFamily="34" charset="0"/>
              <a:cs typeface="Arial" panose="020B0604020202020204" pitchFamily="34" charset="0"/>
            </a:endParaRPr>
          </a:p>
        </p:txBody>
      </p:sp>
      <p:sp>
        <p:nvSpPr>
          <p:cNvPr id="6" name="TextBox 5"/>
          <p:cNvSpPr txBox="1"/>
          <p:nvPr/>
        </p:nvSpPr>
        <p:spPr>
          <a:xfrm>
            <a:off x="6128657" y="283029"/>
            <a:ext cx="2939142" cy="3046988"/>
          </a:xfrm>
          <a:prstGeom prst="rect">
            <a:avLst/>
          </a:prstGeom>
          <a:solidFill>
            <a:srgbClr val="DAF0F2"/>
          </a:solidFill>
        </p:spPr>
        <p:txBody>
          <a:bodyPr wrap="square" rtlCol="0">
            <a:spAutoFit/>
          </a:bodyPr>
          <a:lstStyle/>
          <a:p>
            <a:pPr algn="ctr"/>
            <a:r>
              <a:rPr lang="en-CA" sz="4800" b="1" dirty="0" smtClean="0">
                <a:solidFill>
                  <a:schemeClr val="bg2"/>
                </a:solidFill>
                <a:latin typeface="Arial" panose="020B0604020202020204" pitchFamily="34" charset="0"/>
                <a:cs typeface="Arial" panose="020B0604020202020204" pitchFamily="34" charset="0"/>
              </a:rPr>
              <a:t>Don’t judge yourself or others</a:t>
            </a:r>
            <a:endParaRPr lang="en-CA"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28004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31985" r="5158"/>
          <a:stretch/>
        </p:blipFill>
        <p:spPr bwMode="auto">
          <a:xfrm flipH="1">
            <a:off x="-257090" y="0"/>
            <a:ext cx="94010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344" y="8297"/>
            <a:ext cx="3969119" cy="5347473"/>
          </a:xfrm>
        </p:spPr>
        <p:txBody>
          <a:bodyPr/>
          <a:lstStyle/>
          <a:p>
            <a:r>
              <a:rPr lang="en-CA" dirty="0" smtClean="0">
                <a:solidFill>
                  <a:srgbClr val="FFFFFF"/>
                </a:solidFill>
              </a:rPr>
              <a:t>The human brain has an </a:t>
            </a:r>
            <a:r>
              <a:rPr lang="en-CA" sz="4800" dirty="0" smtClean="0"/>
              <a:t>unlimited capacity </a:t>
            </a:r>
            <a:r>
              <a:rPr lang="en-CA" dirty="0" smtClean="0"/>
              <a:t/>
            </a:r>
            <a:br>
              <a:rPr lang="en-CA" dirty="0" smtClean="0"/>
            </a:br>
            <a:r>
              <a:rPr lang="en-CA" dirty="0" smtClean="0">
                <a:solidFill>
                  <a:srgbClr val="FFFFFF"/>
                </a:solidFill>
              </a:rPr>
              <a:t>to  make connections and learn</a:t>
            </a:r>
            <a:endParaRPr lang="en-CA" dirty="0">
              <a:solidFill>
                <a:srgbClr val="FFFFFF"/>
              </a:solidFill>
            </a:endParaRPr>
          </a:p>
        </p:txBody>
      </p:sp>
      <p:sp>
        <p:nvSpPr>
          <p:cNvPr id="3" name="Content Placeholder 2"/>
          <p:cNvSpPr>
            <a:spLocks noGrp="1"/>
          </p:cNvSpPr>
          <p:nvPr>
            <p:ph idx="1"/>
          </p:nvPr>
        </p:nvSpPr>
        <p:spPr>
          <a:xfrm>
            <a:off x="152400" y="5456022"/>
            <a:ext cx="3374571" cy="879464"/>
          </a:xfrm>
        </p:spPr>
        <p:txBody>
          <a:bodyPr/>
          <a:lstStyle/>
          <a:p>
            <a:pPr marL="0" indent="0">
              <a:buNone/>
            </a:pPr>
            <a:r>
              <a:rPr lang="en-CA" sz="1800" dirty="0" err="1">
                <a:effectLst/>
              </a:rPr>
              <a:t>Fuster</a:t>
            </a:r>
            <a:r>
              <a:rPr lang="en-CA" sz="1800" dirty="0">
                <a:effectLst/>
              </a:rPr>
              <a:t>, Joaquin M. </a:t>
            </a:r>
            <a:r>
              <a:rPr lang="en-CA" sz="1800" i="1" dirty="0">
                <a:effectLst/>
              </a:rPr>
              <a:t>Cortex and mind: Unifying cognition</a:t>
            </a:r>
            <a:r>
              <a:rPr lang="en-CA" sz="1800" dirty="0">
                <a:effectLst/>
              </a:rPr>
              <a:t>. Oxford university press, 2003.</a:t>
            </a:r>
            <a:endParaRPr lang="en-CA" sz="1800" dirty="0"/>
          </a:p>
        </p:txBody>
      </p:sp>
    </p:spTree>
    <p:extLst>
      <p:ext uri="{BB962C8B-B14F-4D97-AF65-F5344CB8AC3E}">
        <p14:creationId xmlns:p14="http://schemas.microsoft.com/office/powerpoint/2010/main" val="3153196287"/>
      </p:ext>
    </p:extLst>
  </p:cSld>
  <p:clrMapOvr>
    <a:masterClrMapping/>
  </p:clrMapOvr>
  <p:transition spd="med" advClick="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What does it mean?</a:t>
            </a:r>
            <a:endParaRPr lang="en-CA" sz="6000" dirty="0"/>
          </a:p>
        </p:txBody>
      </p:sp>
      <p:sp>
        <p:nvSpPr>
          <p:cNvPr id="15" name="Content Placeholder 2"/>
          <p:cNvSpPr>
            <a:spLocks noGrp="1"/>
          </p:cNvSpPr>
          <p:nvPr>
            <p:ph idx="4294967295"/>
          </p:nvPr>
        </p:nvSpPr>
        <p:spPr>
          <a:xfrm>
            <a:off x="457200" y="1240971"/>
            <a:ext cx="8229600" cy="5095211"/>
          </a:xfrm>
          <a:prstGeom prst="rect">
            <a:avLst/>
          </a:prstGeom>
        </p:spPr>
        <p:txBody>
          <a:bodyPr/>
          <a:lstStyle/>
          <a:p>
            <a:pPr marL="0" indent="0" algn="ctr">
              <a:spcBef>
                <a:spcPts val="0"/>
              </a:spcBef>
              <a:buNone/>
            </a:pPr>
            <a:r>
              <a:rPr lang="en-US" sz="4000" dirty="0" smtClean="0"/>
              <a:t>The difference between </a:t>
            </a:r>
          </a:p>
          <a:p>
            <a:pPr marL="0" indent="0" algn="ctr">
              <a:spcBef>
                <a:spcPts val="0"/>
              </a:spcBef>
              <a:buNone/>
            </a:pPr>
            <a:r>
              <a:rPr lang="en-US" sz="4000" dirty="0" smtClean="0"/>
              <a:t>a “</a:t>
            </a:r>
            <a:r>
              <a:rPr lang="en-US" sz="4000" dirty="0" smtClean="0">
                <a:solidFill>
                  <a:srgbClr val="92D050"/>
                </a:solidFill>
              </a:rPr>
              <a:t>good</a:t>
            </a:r>
            <a:r>
              <a:rPr lang="en-US" sz="4000" dirty="0" smtClean="0"/>
              <a:t>” mark and a “</a:t>
            </a:r>
            <a:r>
              <a:rPr lang="en-US" sz="4000" dirty="0" smtClean="0">
                <a:solidFill>
                  <a:srgbClr val="FF0000"/>
                </a:solidFill>
              </a:rPr>
              <a:t>bad</a:t>
            </a:r>
            <a:r>
              <a:rPr lang="en-US" sz="4000" dirty="0" smtClean="0"/>
              <a:t>” mark is often just</a:t>
            </a:r>
          </a:p>
          <a:p>
            <a:pPr marL="0" indent="0" algn="ctr">
              <a:spcBef>
                <a:spcPts val="0"/>
              </a:spcBef>
              <a:buNone/>
            </a:pPr>
            <a:r>
              <a:rPr lang="en-US" sz="4000" dirty="0" smtClean="0">
                <a:solidFill>
                  <a:srgbClr val="F6DB3C"/>
                </a:solidFill>
              </a:rPr>
              <a:t>a few days of careful practice.</a:t>
            </a:r>
          </a:p>
        </p:txBody>
      </p:sp>
    </p:spTree>
    <p:extLst>
      <p:ext uri="{BB962C8B-B14F-4D97-AF65-F5344CB8AC3E}">
        <p14:creationId xmlns:p14="http://schemas.microsoft.com/office/powerpoint/2010/main" val="29386626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You have learned a lot!</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ight Arrow 11"/>
          <p:cNvSpPr/>
          <p:nvPr/>
        </p:nvSpPr>
        <p:spPr bwMode="auto">
          <a:xfrm>
            <a:off x="2770094" y="2137893"/>
            <a:ext cx="4464424" cy="2151363"/>
          </a:xfrm>
          <a:prstGeom prst="rightArrow">
            <a:avLst>
              <a:gd name="adj1" fmla="val 50000"/>
              <a:gd name="adj2" fmla="val 54942"/>
            </a:avLst>
          </a:prstGeom>
          <a:solidFill>
            <a:schemeClr val="bg2">
              <a:lumMod val="50000"/>
              <a:lumOff val="5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CA" sz="44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Progress!</a:t>
            </a:r>
          </a:p>
        </p:txBody>
      </p:sp>
    </p:spTree>
    <p:extLst>
      <p:ext uri="{BB962C8B-B14F-4D97-AF65-F5344CB8AC3E}">
        <p14:creationId xmlns:p14="http://schemas.microsoft.com/office/powerpoint/2010/main" val="12530171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sz="6000" dirty="0" smtClean="0"/>
              <a:t>Your recent evaluation </a:t>
            </a:r>
            <a:endParaRPr lang="en-US" sz="6000" dirty="0"/>
          </a:p>
        </p:txBody>
      </p:sp>
      <p:sp>
        <p:nvSpPr>
          <p:cNvPr id="3" name="Content Placeholder 2"/>
          <p:cNvSpPr>
            <a:spLocks noGrp="1"/>
          </p:cNvSpPr>
          <p:nvPr>
            <p:ph idx="1"/>
          </p:nvPr>
        </p:nvSpPr>
        <p:spPr>
          <a:xfrm>
            <a:off x="185057" y="1228725"/>
            <a:ext cx="8860972" cy="4897438"/>
          </a:xfrm>
        </p:spPr>
        <p:txBody>
          <a:bodyPr/>
          <a:lstStyle/>
          <a:p>
            <a:pPr marL="0" indent="0">
              <a:buFont typeface="Wingdings" pitchFamily="2" charset="2"/>
              <a:buNone/>
              <a:defRPr/>
            </a:pPr>
            <a:r>
              <a:rPr lang="en-US" dirty="0" smtClean="0"/>
              <a:t>What are you </a:t>
            </a:r>
            <a:r>
              <a:rPr lang="en-US" dirty="0" smtClean="0">
                <a:solidFill>
                  <a:srgbClr val="92D050"/>
                </a:solidFill>
              </a:rPr>
              <a:t>most likely to do </a:t>
            </a:r>
            <a:r>
              <a:rPr lang="en-US" dirty="0" smtClean="0"/>
              <a:t>with the feedback from your evaluation?</a:t>
            </a:r>
          </a:p>
          <a:p>
            <a:pPr>
              <a:buFont typeface="Wingdings" pitchFamily="2" charset="2"/>
              <a:buNone/>
              <a:defRPr/>
            </a:pPr>
            <a:r>
              <a:rPr lang="en-US" dirty="0" smtClean="0">
                <a:solidFill>
                  <a:srgbClr val="F6DB3C"/>
                </a:solidFill>
              </a:rPr>
              <a:t>A: </a:t>
            </a:r>
            <a:r>
              <a:rPr lang="en-US" dirty="0" smtClean="0"/>
              <a:t>Keep it in mind when I do my new work</a:t>
            </a:r>
          </a:p>
          <a:p>
            <a:pPr>
              <a:buFont typeface="Wingdings" pitchFamily="2" charset="2"/>
              <a:buNone/>
              <a:defRPr/>
            </a:pPr>
            <a:r>
              <a:rPr lang="en-US" dirty="0" smtClean="0">
                <a:solidFill>
                  <a:srgbClr val="F6DB3C"/>
                </a:solidFill>
              </a:rPr>
              <a:t>B: </a:t>
            </a:r>
            <a:r>
              <a:rPr lang="en-US" dirty="0" smtClean="0"/>
              <a:t>Go back to those lessons and review the ideas</a:t>
            </a:r>
          </a:p>
          <a:p>
            <a:pPr>
              <a:buFont typeface="Wingdings" pitchFamily="2" charset="2"/>
              <a:buNone/>
              <a:defRPr/>
            </a:pPr>
            <a:r>
              <a:rPr lang="en-US" dirty="0" smtClean="0">
                <a:solidFill>
                  <a:srgbClr val="F6DB3C"/>
                </a:solidFill>
              </a:rPr>
              <a:t>C: </a:t>
            </a:r>
            <a:r>
              <a:rPr lang="en-US" dirty="0" smtClean="0"/>
              <a:t>Do some extra practice or re-do some old questions</a:t>
            </a:r>
          </a:p>
          <a:p>
            <a:pPr>
              <a:buNone/>
              <a:defRPr/>
            </a:pPr>
            <a:r>
              <a:rPr lang="en-US" dirty="0" smtClean="0">
                <a:solidFill>
                  <a:srgbClr val="F6DB3C"/>
                </a:solidFill>
              </a:rPr>
              <a:t>D: </a:t>
            </a:r>
            <a:r>
              <a:rPr lang="en-US" dirty="0" smtClean="0"/>
              <a:t>Ask a friend or teacher for help</a:t>
            </a:r>
          </a:p>
          <a:p>
            <a:pPr>
              <a:buNone/>
              <a:defRPr/>
            </a:pPr>
            <a:r>
              <a:rPr lang="en-US" dirty="0" smtClean="0">
                <a:solidFill>
                  <a:srgbClr val="F6DB3C"/>
                </a:solidFill>
              </a:rPr>
              <a:t>E: </a:t>
            </a:r>
            <a:r>
              <a:rPr lang="en-US" dirty="0" smtClean="0"/>
              <a:t>I will just move on – I have other things to worry about.</a:t>
            </a:r>
          </a:p>
          <a:p>
            <a:pPr>
              <a:buFont typeface="Wingdings" pitchFamily="2" charset="2"/>
              <a:buNone/>
              <a:defRPr/>
            </a:pPr>
            <a:endParaRPr lang="en-US" sz="2000" dirty="0"/>
          </a:p>
        </p:txBody>
      </p:sp>
    </p:spTree>
    <p:extLst>
      <p:ext uri="{BB962C8B-B14F-4D97-AF65-F5344CB8AC3E}">
        <p14:creationId xmlns:p14="http://schemas.microsoft.com/office/powerpoint/2010/main" val="726885180"/>
      </p:ext>
    </p:extLst>
  </p:cSld>
  <p:clrMapOvr>
    <a:masterClrMapping/>
  </p:clrMapOvr>
  <p:transition spd="med" advClick="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4071257" y="5237174"/>
            <a:ext cx="1578429" cy="1236079"/>
          </a:xfrm>
          <a:prstGeom prst="rightArrow">
            <a:avLst>
              <a:gd name="adj1" fmla="val 50000"/>
              <a:gd name="adj2" fmla="val 54942"/>
            </a:avLst>
          </a:prstGeom>
          <a:solidFill>
            <a:srgbClr val="00B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CA" sz="4400" b="1" spc="450"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2" name="Title 1"/>
          <p:cNvSpPr>
            <a:spLocks noGrp="1"/>
          </p:cNvSpPr>
          <p:nvPr>
            <p:ph type="title"/>
          </p:nvPr>
        </p:nvSpPr>
        <p:spPr>
          <a:xfrm>
            <a:off x="2971801" y="375824"/>
            <a:ext cx="3302853" cy="1112931"/>
          </a:xfrm>
        </p:spPr>
        <p:txBody>
          <a:bodyPr/>
          <a:lstStyle/>
          <a:p>
            <a:r>
              <a:rPr lang="en-CA" sz="7200" dirty="0" smtClean="0"/>
              <a:t>Learn</a:t>
            </a:r>
            <a:endParaRPr lang="en-CA" sz="7200" dirty="0"/>
          </a:p>
        </p:txBody>
      </p:sp>
      <p:sp>
        <p:nvSpPr>
          <p:cNvPr id="3" name="Content Placeholder 2"/>
          <p:cNvSpPr>
            <a:spLocks noGrp="1"/>
          </p:cNvSpPr>
          <p:nvPr>
            <p:ph idx="1"/>
          </p:nvPr>
        </p:nvSpPr>
        <p:spPr>
          <a:xfrm>
            <a:off x="1948543" y="1534572"/>
            <a:ext cx="5323115" cy="3687979"/>
          </a:xfrm>
        </p:spPr>
        <p:txBody>
          <a:bodyPr/>
          <a:lstStyle/>
          <a:p>
            <a:pPr marL="0" indent="0" algn="ctr">
              <a:buNone/>
            </a:pPr>
            <a:r>
              <a:rPr lang="en-CA" dirty="0" smtClean="0"/>
              <a:t>Motion Diagrams</a:t>
            </a:r>
          </a:p>
          <a:p>
            <a:pPr marL="0" indent="0" algn="ctr">
              <a:buNone/>
            </a:pPr>
            <a:r>
              <a:rPr lang="en-CA" dirty="0" smtClean="0"/>
              <a:t>Position Graphs</a:t>
            </a:r>
          </a:p>
          <a:p>
            <a:pPr marL="0" indent="0" algn="ctr">
              <a:buNone/>
            </a:pPr>
            <a:r>
              <a:rPr lang="en-CA" dirty="0" smtClean="0"/>
              <a:t>Velocity Graphs</a:t>
            </a:r>
          </a:p>
          <a:p>
            <a:pPr marL="0" indent="0" algn="ctr">
              <a:buNone/>
            </a:pPr>
            <a:r>
              <a:rPr lang="en-CA" dirty="0" smtClean="0"/>
              <a:t>Velocity Vector Arrows</a:t>
            </a:r>
          </a:p>
          <a:p>
            <a:pPr marL="0" indent="0" algn="ctr">
              <a:buNone/>
            </a:pPr>
            <a:r>
              <a:rPr lang="en-CA" dirty="0" smtClean="0"/>
              <a:t>Physics Descriptions</a:t>
            </a:r>
          </a:p>
          <a:p>
            <a:pPr marL="0" indent="0" algn="ctr">
              <a:buNone/>
            </a:pPr>
            <a:r>
              <a:rPr lang="en-CA" dirty="0" smtClean="0"/>
              <a:t>Conversion Ratios</a:t>
            </a:r>
          </a:p>
          <a:p>
            <a:pPr marL="0" indent="0" algn="ctr">
              <a:buNone/>
            </a:pPr>
            <a:endParaRPr lang="en-CA" dirty="0"/>
          </a:p>
        </p:txBody>
      </p:sp>
      <p:sp>
        <p:nvSpPr>
          <p:cNvPr id="4" name="Title 1"/>
          <p:cNvSpPr txBox="1">
            <a:spLocks/>
          </p:cNvSpPr>
          <p:nvPr/>
        </p:nvSpPr>
        <p:spPr bwMode="auto">
          <a:xfrm>
            <a:off x="5301350" y="5263504"/>
            <a:ext cx="3781824" cy="1112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CA" sz="6000" kern="0" dirty="0" smtClean="0"/>
              <a:t>Improve</a:t>
            </a:r>
            <a:endParaRPr lang="en-CA" sz="6000" kern="0" dirty="0"/>
          </a:p>
        </p:txBody>
      </p:sp>
      <p:sp>
        <p:nvSpPr>
          <p:cNvPr id="5" name="Title 1"/>
          <p:cNvSpPr txBox="1">
            <a:spLocks/>
          </p:cNvSpPr>
          <p:nvPr/>
        </p:nvSpPr>
        <p:spPr bwMode="auto">
          <a:xfrm>
            <a:off x="28966" y="5298749"/>
            <a:ext cx="4216449" cy="1112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CA" sz="6000" kern="0" dirty="0" smtClean="0"/>
              <a:t>Feedback</a:t>
            </a:r>
            <a:endParaRPr lang="en-CA" sz="6000" kern="0" dirty="0"/>
          </a:p>
        </p:txBody>
      </p:sp>
      <p:sp>
        <p:nvSpPr>
          <p:cNvPr id="8" name="Circular Arrow 7"/>
          <p:cNvSpPr/>
          <p:nvPr/>
        </p:nvSpPr>
        <p:spPr bwMode="auto">
          <a:xfrm rot="20776155" flipH="1">
            <a:off x="976494" y="489661"/>
            <a:ext cx="5298747" cy="8495794"/>
          </a:xfrm>
          <a:prstGeom prst="circularArrow">
            <a:avLst>
              <a:gd name="adj1" fmla="val 12500"/>
              <a:gd name="adj2" fmla="val 1142319"/>
              <a:gd name="adj3" fmla="val 20457681"/>
              <a:gd name="adj4" fmla="val 16348294"/>
              <a:gd name="adj5" fmla="val 12500"/>
            </a:avLst>
          </a:prstGeom>
          <a:solidFill>
            <a:srgbClr val="00B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9" name="Circular Arrow 8"/>
          <p:cNvSpPr/>
          <p:nvPr/>
        </p:nvSpPr>
        <p:spPr bwMode="auto">
          <a:xfrm rot="8596425" flipH="1">
            <a:off x="2576695" y="-2155567"/>
            <a:ext cx="5298747" cy="8495794"/>
          </a:xfrm>
          <a:prstGeom prst="circularArrow">
            <a:avLst>
              <a:gd name="adj1" fmla="val 12500"/>
              <a:gd name="adj2" fmla="val 1142319"/>
              <a:gd name="adj3" fmla="val 20457681"/>
              <a:gd name="adj4" fmla="val 16348294"/>
              <a:gd name="adj5" fmla="val 12500"/>
            </a:avLst>
          </a:prstGeom>
          <a:solidFill>
            <a:srgbClr val="00B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val="338496099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P spid="5"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static-www.icr.org/i/articles/imp/imp-200a.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30" y="0"/>
            <a:ext cx="9177730" cy="6858000"/>
          </a:xfrm>
          <a:prstGeom prst="rect">
            <a:avLst/>
          </a:prstGeom>
          <a:noFill/>
          <a:ln>
            <a:noFill/>
          </a:ln>
        </p:spPr>
      </p:pic>
      <p:sp>
        <p:nvSpPr>
          <p:cNvPr id="3" name="AutoShape 2" descr="data:image/jpeg;base64,/9j/4AAQSkZJRgABAQAAAQABAAD/2wCEAAkGBxQSEhUUEhMVFRUXGBUUGBYVGBgYFxcWFRYYFhgYFxgYHCggHRolHBcVITEhJSkrLi4uFx8zODMsNygtLisBCgoKDg0OGhAQGiwkHyQsLCwsLCwsLCwsLCwsLCwsLCwsLCwsLCwsLCwsLCwsLCwsLCwsLCwsLCwsLCwsLCwsLP/AABEIALcBEwMBIgACEQEDEQH/xAAcAAACAgMBAQAAAAAAAAAAAAAEBQMGAAECBwj/xAA6EAABAwIEAwYEBgICAQUAAAABAAIRAyEEEjFBBVFhBhMicYGRMqGxwRRCUtHh8CPxB3JiM4KSosL/xAAZAQADAQEBAAAAAAAAAAAAAAAAAQIDBAX/xAAiEQEBAAIDAAMAAgMAAAAAAAAAAQIREiExA0FRE3EiMmH/2gAMAwEAAhEDEQA/APVaVNEsYuabVK1ZqdALoLQC3lTJI1dAKMKRpQHQC2AsW0wyFiyVqUE2sWg5bQGLFi2gNLFijr1gxpc4wAJJQG61QNEkwFUuM9qw2RS1EiTbpMmwE7+0oPinFqmIdLTkpiYHOPzOP20890+JpZufrMknQmL+h0nZRbtpMf1t/afEEeFxJnVwe1vpz9dUQeK1MsvcSP1MJPuw6KuYzCuBljRe0AAR1m/lfkEfh6LzTlwi0EjU/wAp6VIlHHajiQQDE+ZGx2AO8I/BCq4awIDjJLrONoJA2nVIeDU31K0FltybBs3k29Are/DAU2hlm3dPPX5QPn0SvRoK+AYTmIa1x3IAHXS2sJXj8MKX5PCdTGYc/ZdVeJPZOcFzWnxiYLRs4HSNdbREwjHvljatOHMuXaeJrR8UazqCNRfzUZYyxNiv4uiMpLQDEHmCDtzGo5JZUeAbaEAjyP7aeie1mte11SkY2c0SWgE3BBHz25alIuLsDXhpkEASfymbyJMi5PNc2eFiLuInVVy2qh5Ubnws4k7wrpRzJF0k4fWumZr2WuE2miXYkqBteDISrFYiCo6eKR8lq8If1eKmICTYipJlRurSoy5Z3PK+tOkgxRG6xDkLE+dD3imETTYocO1GNC9CRnWBq6yrYW1RInMXMKdRuCVgbaVtcNUgRDahaLV2sT0SIhbBXZCjISDsLFppXSAjqPgSdAvPO0vHjXrdy0xSbBcAYJnQOd1F4Gg3JsLP2oxuVpbNh8UakmctMf8AYgT09159hMMATLsxu98CA57tZ89PJRlWmMHsrQB+o2AGgaIvHLT+kosNJAMiTF/Lz6oD8OS7O6cpMTyGup3TZrRl1gC48zsidLsRih4Ta8E87xY2+yiwlF2htE257XKIfUDYIOwmf5KEfjiDqRfUcvJFokEOpw8F+gJgbdYGrnRueabOaHWBGYZWkHqwu9rpRh6BIc8kkgeHzcR9swTJ7Ifn55T7Ny/Y2Ugj4vggc0w7M0NcA5ugObnIIIBtrCB4LxE0RUY8yWOa9xAOWHZQRTkXbdv06ptjGlrpiWh1jr4Ttz2VYxlSHNLBd/hdIuWeKLcpMpwUwxrm0Xl7G+bcxhzN8oiD4ZLZ10O6TcVcL5rw8iRy1BHR1j5ErMLjyXOZsLa7G4g7C5F+bdbKSrgy9pcACRlZcwdyJk6xlU5zcTfCJ9Tkoi5H4jClurPU5h91unhwYtHzGv8AK5bESbCU3kIj8S5FDBxst/hlMy0rgWubNyuQEwq4eEO1qNjxDMKTMuzRlbFOyBIhzLF0WLSelafQWHCICU4fHDmim4wc16ErIcFtCtxIUja4VbJMtOC4FULHVAjYYApFEHqQFEDaxYsTDFy4LpaKVDhq7cYErkIfG1gGFx0Em2pi9uiQUDtNxI58u8ufFtYHyaCGyecaGUl4Th3PpgHYlx/8nbCeUx7LXE8TnqOfpnsIEQ1kkj/5B2mzut2HAXtLG+IEkAnXR0aW2lZTuuiToywuGimGuuRPO5nqo8VSkgB0W2Ewdel1ulxRrqhox49TPIqZlDLDZkX1uYm1/ZUCyvSc7UuBANxpbz/Zbw7fDeSbawbfZMalNuUgT63+ev1Q2CoktN7TF7z5JVUcVMb3NG4J8ekRYCQB0hH4LibMTSqZNQDb6gHykpbxOk4NgAvk2aLkiBot8Py4fKagDCXZuUgCATGm5S8GpfB2MxLXAuGxYfDF7Hl1MKvHA1HVDLmw3RrBBGWTAOhgp9jq7XPezu8tg4VJDWu3jo6d/LzWYnB3BbuD5kkG395IlS8+4hhhRxTSDILmiP8Axc8AzbaT7J5RpQ8tmzmunzHiafn/AGEl49hyLuPwOztO0S4lp6GAf9prVf4aTgYdIEnfwgwd7guAPUI9hZQM4OB3FyCOccxuiKLAdod8j6bFd1qBJ19QZkHS+4QtSnk3Pt/K5csbESiZUTnAKD8TJt/TuhcTUWUitpsRWCBz3QVbFGVJhnSr4o3umLCpcoQpMLdOvZSqV25oWId1dYmNrpS4q4c0ZS4weqHp0Apm0AvV4Rhyoynxo80RT431S7uAtHDhHCDlTgcejdSU+Og7qq42hZQcPpX1KP4xzX6jxKUW3iIVfwdG2qJ7o80uA5nY4gOakbjhzVfyFcuLgjhRyWUY0c1jsYOaqj67ghXcRcOaOFPlF0/Egpfx7Gg0KkXGQ3FtRAy9Zjp1Vep8SJsdFriPExkIe4ARJJ2DSHT5ANKiyydqxstUekMwuPES602HejwADYZWiI5ptT4hSblp96RAA8RFy39JG2tkmzmp+IqNhkEOYDs1jHBs8tW225BVZld9QhrLm/8A1AG9vVROm70/C0wcr9Xc9TEzryP2RoxEEzrtO68wp8Wr0pBdIBF2mQN97p5w3jIeQ51rQbyLaEftpdFOf9WjEY11mtaYF7RvvB091NhS02a9wJ1a4Bp6xaD7qrVu0T2OIAERuDf1t8kMO1LmwHXHIfuSpUuj+K9yGuAkZnCSY2bEEjz+ah4lX/FvHcEObEF8y3Ny+o9farjtZmlrpDbE6GINkXS4/wCAsokUzzaAJI9Lb3QcsMe0r6lKkxr8ozACWFxnKYtNgAMk+Z8112f4l/h/yH4WsDbeLKGxYzf++SQtxtXE0y2qZIcWxERbMCfp5LeFxJp1Gsf0BAvmyueBHn9kr1SncFdqXBrQzZ0Dfz36SkXE8YW0A7cEEXuTZggxrYHTdFdpsU4ua0m4E2Bm8c72BKDo4Z1Si8DxaPAB1LQSPmG+cdL1inJYOzeJFdu9mtd4h+V8xfcAhw6W9SuJYGRLdt+fkoezNANLWxJaHgxE/kg/K0ayeScYx4jf2I+yrjLHPl6o1QlhMqCpXlHcZ1MR6fskReua/HqntlTVTYZ0KCVLTCL4Q11RRBRl66p1FkbZasU4IWI2a/03KQPUVOmiGUF67ndMupu7XdGiiu7sgyPiDLIPhwumXFBZL+Happq04PREhD4QWS/j/aOlhAM0vcTGRhEgfqMmwSOHBCjeFR6//ILiSKdERsXE/QIHFdqsRUGUOawX+EH6klLauNWzi3F6VKZdmd+lsEjz5JNh+J1a96VCWzEl4+gVRfgO9k1Hb6kkT9lptENADK7xGzf4CN1Uxn2tLuPZHFr6RBHIg/7RA4tSeRoDAuWyRJ0+ipeKzvABcQRo43Pra6kw1Z7T43NeLA+EwRPQdEr2fGfSw/gcxrhsOzOMDkA1rzPKSfoUhbgjSzZYl3MAtjSPLqrDwRxDSWndznW/URz3H2WnYimQ5sToJ3IHPp6hY7jeS63FPfw+odWNaOn2Vo7IdnQ9xa8DLFgT9L7fdOMJSY3xAAtsdDe0kxKacBcxud5dLjBFoABtAHP90XWh3fVO7U9m3Uy8tktGgJ02HoqPU4W8O8dr6mY/hfQGPwTajHB0neR5zI5+SrTuANdJAkGQRqJ+w+inatbee8P4LmBzFjRqHMcL+5+wQlZ7qNWBB2BmWn/ttK9BqdlKIuKfnlJka7A8/quqXZ2m5wimC0A6jQxY/bXdKKvYPCU3Umtq5cwcAHakzN556C/1QHEcKe8fViJc0b+GAJ16qz0cBUpvcW1GmllptDbHLDYIIF4sL9Ul45izly7gukSSZJOhPI29VNOKpjMQDVcXuJLZgb9NOpKi4RxJ9F5bB2iNRNjqII2II2KgbQcKjvCTqS4i2p09zf8A2t4fEEuEG0k22FvcST7K5GeVXDhXGaLhc3kxIIIdubm3QzpzTDiNchpcwjLfcm0dTKrYw4DmSGwRJmdhaOvib7Lb+IviBB2uA6J5E3StZZaBY6uXFAuYia1SdlCSs7azcBq0XwuiVDUWdNp1ZdU6yFc1baUaBm2ssQIcsU8T29Vo4hFsxIQQw5UFbMCvU2yPaeKCldi0lw2Yoo0ygIOKYqyWsx7KLc75iYAGpKh49ixTHjt/bqlYvjZe8FpltwALkeR0Rs5j+rPie1GINPuw4NH6h8cTa+yrtWoHZjd7tZMwSfqlVbHASXn0v7dSnWCwFM0+9xbnMBHhpMc1pjbM46nXwiPVJpIErYtrQM7wOjRHtuUHX45Sbv8AO/tsn7uzuHqsAbhiC67XF7nVCObnEkAeXpKqPGuB93Vcyk0OO4aZI6Efspt0vgkqdo6VwGOJ5k/z5LWH7RNMgjLy/T8vuk1bAOYCXMIAtcEX5eag/D76D+7o2nWlrHFGvm9+pB9hCnwLnPlzCWhvkLX05mVW+FYUuBdFtJ3MawPVWDAEkkAjwiLR7D01Qci1dmeMUgO7q1A0lzhewIIB8TtDLvL7ozF8UY2r3TXRbTk6JtfTUac157jHEnwgHLcxMDXX0W6ePOdtSIeAwTcg5Rli3OFlZ22lnF6Vh+JBoYJDnvIa1m0Tck7C4VhxeApuLAHkODfG4aERYX6mxC8i4TVqVS7M8B0ZhMT4hsEPWx9fDujOXCTlBLoB5jZT2ua3uvea9YNDQXkNPw216HkT+yT8WL2tYaZqET4skCQdrkHZeZcK7T1quejUBLXAw4OMsfAgze0geUqx4biVVrSyoc7mj4tTB/MlvXpzHd6PRxB3ex3rmkaFxEG2qavxne08pzCoAJ7u8XuQ3cc15HxI1aMQ5zhTynNBkiTOosJzeybcN7SV3BuVjhDu6fUY64Nri8jaNutka6Lfa6cTrCmBEts1ozSM0vdlZB3hrzKq/EXhrGEnO4mTmmIcZk+d0fVxf4gtzVC8MJcCTrbIXecE6bFVLtNWfnA0aQMw56GJ23ROxf8AGOeJ8TzBtMfGLCLNaOcC08l1w3CgACLQ0QIlx1/ZKxTLnOI+Iw0czJ/38lYKOVmWb5dxIJG4Hmd1owyy+6YNxTcsZQRfwuN+sEfT+UHVr5joB5T9zKXufJJAidlMypzUssrtuqEM9SVaqhe6VnbCcFy6CjcFum5Z0OzRlQuowmdFkrjEU1MqtF0LFKQtJlp7X3QS/FUxKbEJZiviXffUCMDRCPdREIbABLu3TagwxqUqppmmRUMAkuizW208Rbz8lVhKt/yM8NdSHRxj2CoFVwudBrAge64qY6pULjUe57ifzEuP8BQYqSDy+6TSIsO/NXDtWsvrMu2TylXe9xdDQxnxOInTZs/ZDYGk2izLE1cuYk2a0kiG3+I+S3xau5jSybzoBHpHmdOiTSQxw/GsSfFMU4LGsOlxDdLkiZXXFMdSe2KdNrnm03EExMxcnXzPmkQxh7zLqGMIBP6o8R+ahweNyDM1uZ5ccg8gRP1U8tteOoshw5c1veTndAgAZY0gdB90h41w6mwgTmcJloMjofrZSMxDw4ve895MGIIA5zp7WCGx1YQIaA535hEkbk/2VWmWV60iwcl1o+wRD3d3Iaddeq3Ro5WyYE6SddrKPGkQMplx1CERpj/8QZMOqPzO8tAD01MIaufEZ0/YR9lCcRFRkX8TQLTaQNDqiK9BwJFwc2UA6kwXG07291NnbTG9JMBiSXENeKcNJ2lxJjLfWxHsE34pg60h58YY5rBAjUgGYG+ZVbF4R2XMGmABLtrwddNx7jmmGB4hXy2r2nNDrmWkQb66BTcVTL6FnFVGP8LTLImLjU/yiMDxt9MzVJcP/Le+mqV47iVbUkGTcgXvB8ot8yl1fGPfaI3MDrN0uO135LPtaKmNqVcmZ5OYusSAGjYDLAnKYM8rKThIdh3hzxDXeEz6ukRrAEHzSXB2GaYgj5GRHrKf98K1NoqPDIzZiR4Q5wy7DUwDHQei0Uv2dcAxLXg04GaWuEA/DUYHEezvce6LthVioANQZJ6j+lOOAB3dZ6bQwWmfidBysEjWPEJgae6fjVM1M7tcroJ6jX5yjyjLuaWDsXwxrnio9pzTLTFhPiBB311OluSd8Z7Pd546Xxm7qfM75evQqXsDfCCSczCQI1iZH96pzi6HhOQkOkEACDmNhfbqnEWS9V5w6jBgiCLEHUFarU7K8/gKeM/9QGlWA+L9XLMN9D1skHEeDPpHK6OhFwR0RZtjljcVXquhcByaYrh6W1KMLLLBLRC01q7pBFMphZ2aNqlVhcVqymdSQ1SkpitoSVi67tYrG3uKW4lviToIWqBK72TWACWdu+IMoYQveYIfTLG7ve14cGjzy67ATsmtXH0qDc1WoymImXuAsOU6ryn/AJJ487G1e7pMf3WHYajvCZuBNRw/K2C0An9RVUoprcRnq1HmBmc51jAlxLo+aYYM02HPUkxMDYGNTOvkk2Htcb8uaYT3ZY97Q6TOVxgFpEe/inzUNY13gBzguLr3Mak/EesTv9FIwiqO8e1zg0hhyAEmAXEn2/sLeJwjXszUMon8maXa3I9EPgsY/DuyssYuDtI8Rm0W3UdtppvEUQK/+OQ0sqEZtRcEj3XdGtTDDbwxaIzXOhtMLkV8rs5gi7hv8UE+2/mgKgIc4jQTI5HT6pY+ry1rpO3GZTAY1158Vh8jJUVfEF78x9hYAbBo2HmsF4lp8vPdTMpHUrRziKDMxaHOhshtvyybmEJicrcwFzJAPQGJ9UfiKop0y6PGfCydubuRjTldIHEkxOvTn/SUUISA4p7SogsL3GAXAmfc6CQCCB5BLq9IN6QI/k+qOwGL8JAu+N42JEEb2JsorXDV6NaVRhD6L6RqU8pqtDCQ5peYBbBuJbpB1HJRYvg+GlxpYqABUdDmXOQiAXNIvfUN5oSvic0OYHBwBa52gyzsDyM6dVmIeHguLMsicxkZoFyD7qLbKvhtJ+Go5YdWc458pcWCGty/EGZiSesoHGuaWhzGxfxOI0MzGmkEQJMR6oprQGPaN5LsrZcGNNwCbg9CRomHEazTh6TGBzGZi4kB0Scrm3vuOYi1jsSHlj0C4dgswB1EtJA1iGnSNbkA9CnIc2crRac0FrXAtNmlwOgmb9LLnsvhwKbnOAObMRqLAuBMkfDIPsmPBqrX1H5QC4jXyEQ3oBv5pWjXUR4au6mwucACA55A3dl+gAA9EHwnDl2EcX/ETnJ89fmjOOkuDmtu5wynoD8RRLQG0SOY089vdTsqc9hrh9Mt+Ngc2dy2Ji6tjq0ua2IFiSRtAd5bfVVvs3lpup9LE8swjWfJWrEXzU4MFohws4XsASI/Mbq4mga7wHZ22IF2mxNwRBt85CMwWJpYmab2kP3Y6PUtPNJ8VSBblsHDLYSYaBYzsZn2KPwbjkmDDCRmy5S0kDXm2dwN9AjxXVnZVx/ghpXF2HR32PVUriNKF7HQd3jYeAcwBMGWn+bqmdp+yLnNNTDeIXmnvbUN5kfp1VeufLDTz2mURTrKJtNRRdK4SoNqZlR1mLMIFLUCz/iML3SxGhi0n/CW3rxqiEtrYsZlOalkorOly6vtED9suHOxOHilRpVHib1Pia2DemTYOmNVW/8AjThhqYfHmo21ZvcBx1MNfm9PE3+hXbG4wUcNUqExlY6P+xENHuQvMX9pH0cJRwtAkEyXu3zVHk5R0AIRTimYYBo8X5Tcfbmia+O7wQ+OQ5AGP2XfFsH3dQz8J+/8oBmqlpDDA8MNS0OHI2LYGpG/7KCvhyBlzhwJ2IP8+i4fyJnlG4XNJ7Wzz5/soaCnOZBblMxsM2ovLiR8lD+GDoh4zHUQfUTubSuXhpE6o/CUA6m0kAXNwJJ05o2ZcHupixDjuHSI+8o3BdoSA9vcMuNRtsM06tnb6qPEtBQ4p+AxqXEHyaBHzJ9k5U5RBWrF5udBHpyA90O9+41n6KR7RI3I5ct/utBkxHMmOh0RSg/IajA4C5BHPTUoWhLCQNbQf7smWHdUbLIhuWJgx7qCtREZt9v5CSv6TMx5IvDdiQNb6eXt6qWpiy/wuPgnN4fyk66878/Ipbh3S0id/mZNljqcbn1Sq5kZObT+Ck4lzvD4iMtwTmD7QAIEEC5P6bx4Q1Kvey+YDAQTZwB8Jibxl/sygGN8RzQQfqjuHZ5flMCMp6g3+yVolWWpUDmtY12Vg8OvxAARPzQGDxgp1mkSBMExzU3DsL/kY1zjz+UInivDGtik0nvHvYB5ON1nFX9OMFhQ57qguDYdefz+iGxLhmcI0P2/2rHWw/dMDA2A0ADS9hp9LqsYp8OLjvKmXs74aYF5Ox3jkIA0v1V3oYmabXFpd4BO9hYkDmDsqJwaqSRuASee149lb8DVdkcwGwBqDkebStMbpFhfj+LU6TgD4akkkPBGYA3uOc2sVa+HEPpk0wYNjTN4M/leNRG91S8VSZiB3VQAOGYtJtMkkEnb5eiDpYnE4XwgvqUhOW5zNM6HnzutPRp6WMFmaCHxziQ1xFjI2PUbrgUMhN3i05figjdpAuNLoDC8T72kxuaoDEy2JMQfiAjQC24N00ruL2lzm3abRNxBGYf3dT4Ut8qj9sOzTnzWptGYSXhojMBeSP1fVedlt17k6trIFxccwbz5ff5+bduOCNw9cOpiKVUZmj9Lh8TfuPPoq2zzw12T4Rqle1d4OnZS1KaEBwVi7yLapL0c6JVWdBkpk51kqqnxKvslP7ZdrqdWmKVEkta6Xv2cYIDWjeNZ8lUqbgX03flzD5Kftlh8mKdSYAGl2YAWE1ADfyKCwzMrQ02tPrNiEzOeMsbVbI12/vIqrlpa4Aqw0qhcBeYvPNCcRDXCTA68lGmnpafhnZpg+R0+akolrtvdcYatcgxD2lt9JIsfdC4epBI0Bv5HkjWxLoVUPQeiP4c0lgv/AKKV1ama2jphMmGG5YJPQwPlBU6VKixLg0HQxy57SdkJRzQdwb+Slq0XucA8kAH4Ro2On9K1jHQIjlfQki+ycFoF7iHmORnpIiPNS4J4bJIvoFF3UDr/AD/fZMcDROoIcNI3A1J67pUYp6byW+EHNe99NZj+6Id0S7MwnXSYJEfK490a6rDS1tibmNxtBHml1VrmxOmX25x639UtLtdGll+UtGm0omvSsDCzDHwzdMqdDMwGIvfoNksqJCapQmfIn2TngVAmGiBmcxpM8zAhD0qEyY/Lf3TrglENu4wdY+iV8VPUxwzmVH2hzYidY1+6n7PPOJ4g10eGmC8z+ogtkf8A2XHHeLioZYblrc3IQIgcuqYf8fgNbVqn8zso8mwI9yUtamyt3lqLFxki6pHEKhAdJAJlrfMjmrNi8VmBBvckeQVR7XMgMBkAn4hpn2n5rPGdtL0L4FWcMjgRIMn1bBHncqTt/j3spYV9JxY9lQwQb/CSNNraeSEwZy1B5acyNft7IPtQ/vqrRMNY0xOkk3PlAaFpj6ipKXb4kzWwzXO/U1xaTzv84Tbh/bppH/pVgLCTldkixcHAgz0KpzcBI58lfOE8EazDMBF3NnbeLW3mFd6GONvpvgO24rxRoNquqGzczQBOgJOeAFd8FUqkNaWtjKRVOaSw5bRseqqfYHh7WYh3huG2JF5ET9lbcBh+5c5tsr3VKk75nOmA3exJknUHmIW03q6bYZbLjEC5/MI35XgW80g7U4cYvBu7oS+i4PAG4DZOW1wWukeyd4HENJdyDnCTBGt7e6lrwMgmLhtuRGinZ2beT8OMhG1qdlC3C9zWfSP5HEDqJsfaEZiHiFrHMByLFvOFioLwMK4hQnhLidVZmYdT06IWfOq4x8/9rOHvdiMTWIIZSc2nmIs55AaGg84k+iSY53itpAHoArl/ygxlPFChTPhE1H6XqVCXGY5CPdU4uGjo31+S1x8TQBnUTHQkfRQuaDrz5ko1+HtZ3PWdt1A6juSPQ9UAPVMDyUOLF+U3RNVt4F5XFeictxcW5qVI2VJLHb6HzhOqDHWLXQ7mNkiwz8pMgWIt8k5o4ghoLQHMm/MdCnoS6GCmQPF4r/nE69SlxpEvJyyBoPsiMRi3R/fJSCqBSlxPimzYuQlo7dgqtMm7ucQByReGbpAnmDp76oYZqm1gC4gTYWF/kjMDVLOf0+ymrxH0eHl5l48gJj5SuMfw12YAN8I5hwHudfJP+FMLh4QSY2DnH6gIviIzHxCDYSS0x7QAPdRcu28x3FNGEIBiT9OlhcphhahYAHQBMmeWkHomppiDFwIkkEEmJnxQfSBp7pOKG52FtIsguokqOYAS0xOx6bIGpiyXQCRaSdhCX4rFRoD0G56+8oevii0QT433PRuwVTFlll+DcVjfystA15fyr1wbh7qdLKXFoawTrLiBJ03Lj81QOz+Dz16bdi4E9Q3xGfZenYqsBRORwDgJM8iJgfL2CWX1FfD7aCxuJ7kHMC4xIB02BGmyrvGMQ7EU2mP1uc0mG5Z57GU44i/MKWW/+Mk33P8AII9kfwrBg02uc0tJGUc4Pig+qWpjNry7ulUwJLa2Tye2dDIBRPEqBDxs3JmNvhBOnU2ARvEsKRVBLTYeF408iFDxap4nTMAkzHWNUY3stIuFUBUqBou0GDP/AI9ephXxgDKTTPhAnXbax3/lU/sfQnxuBaC+3U3Ptf3BVvxDC8ikdIbmJN7wY9E8vRjejbs7/jl53Goje+uqeDHgtL9uvTVV3E1cvgB0/wBKarWENpB22Z46G/pMKLUt1cUWhoHxOGef+zjqEZXxOZrL6PZcaTMEDygiPJVTG8Qcah1IcWgZTcCD8EaGWxfn1hMuz7XhtJj7g1A609XnMHXBkxvOVEisqA7dYbJiG1Bo9t/+zLfTKqxicSV6P2joNqBgdfxOj2v/AHoqvjOGNjRXNubL1WBilpM3cMHJYnult6/TepDVygk6AEn0WLElvnPj+NNWu+r+t7nCeRJj5QlL3XWLFuyY5pImbfQyo3NmTP2usWJHHeFpy4n9Me50U+PpBsGJ0krFiSyfEHxHqPmNFzhq7mGWHkCNiORBWLERNMM4qfCMhGo2PlyXYol8TYCfIC5MLFiKcTNYaYBY6zw5ruoaQCDbTxCwTXgmOpM+OXl22UQAJIixM+2qxYlrZ7soOtjazi7K80wTByW9JEHzSz8c8Pu9xINjJlYsT8LdprgONZWlpi8+IhxN9hBQmMxRqOAbJ5TA+WixYjUHK/obF0Qx0am3qf2UNTBQWu1Lm5v3KxYnSiwdj6A7ypU3bTMTtmMD6KwYcOqySbEaXsNIH93WLFlfXV8P+oRzBUqNp5TsGOBA8IMCQrLXq925lEXaA1n/ALidR7H3CxYl8n4eM7oSo1zaz5Oam1jnFrv/AMxvI35n1VijnzxrqfWT+6xYpxHgvgfDHd5RaXEZCIynwlpl1wdDcTGqseExP+WtUInIXRc6g2+yxYi1PiTBCTLtTc/VciqPG4mDUlxmTDNGj2hYsUnPUFEgNbVIEkEs55bDPOodGm9uqzstjHVCSCSGnwtJjVrSNN/ESStrFcRle1j4lRzZSPyEu8xBafrPokuMWLFcZZelb6l1ixYml//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solidFill>
                <a:srgbClr val="FFFFFF"/>
              </a:solidFill>
            </a:endParaRPr>
          </a:p>
        </p:txBody>
      </p:sp>
      <p:sp>
        <p:nvSpPr>
          <p:cNvPr id="6" name="AutoShape 4" descr="data:image/jpeg;base64,/9j/4AAQSkZJRgABAQAAAQABAAD/2wCEAAkGBxQSEhUUEhMVFRUXGBUUGBYVGBgYFxcWFRYYFhgYFxgYHCggHRolHBcVITEhJSkrLi4uFx8zODMsNygtLisBCgoKDg0OGhAQGiwkHyQsLCwsLCwsLCwsLCwsLCwsLCwsLCwsLCwsLCwsLCwsLCwsLCwsLCwsLCwsLCwsLCwsLP/AABEIALcBEwMBIgACEQEDEQH/xAAcAAACAgMBAQAAAAAAAAAAAAAEBQMGAAECBwj/xAA6EAABAwIEAwYEBgICAQUAAAABAAIRAyEEEjFBBVFhBhMicYGRMqGxwRRCUtHh8CPxB3JiM4KSosL/xAAZAQADAQEBAAAAAAAAAAAAAAAAAQIDBAX/xAAiEQEBAAIDAAMAAgMAAAAAAAAAAQIREiExA0FRE3EiMmH/2gAMAwEAAhEDEQA/APVaVNEsYuabVK1ZqdALoLQC3lTJI1dAKMKRpQHQC2AsW0wyFiyVqUE2sWg5bQGLFi2gNLFijr1gxpc4wAJJQG61QNEkwFUuM9qw2RS1EiTbpMmwE7+0oPinFqmIdLTkpiYHOPzOP20890+JpZufrMknQmL+h0nZRbtpMf1t/afEEeFxJnVwe1vpz9dUQeK1MsvcSP1MJPuw6KuYzCuBljRe0AAR1m/lfkEfh6LzTlwi0EjU/wAp6VIlHHajiQQDE+ZGx2AO8I/BCq4awIDjJLrONoJA2nVIeDU31K0FltybBs3k29Are/DAU2hlm3dPPX5QPn0SvRoK+AYTmIa1x3IAHXS2sJXj8MKX5PCdTGYc/ZdVeJPZOcFzWnxiYLRs4HSNdbREwjHvljatOHMuXaeJrR8UazqCNRfzUZYyxNiv4uiMpLQDEHmCDtzGo5JZUeAbaEAjyP7aeie1mte11SkY2c0SWgE3BBHz25alIuLsDXhpkEASfymbyJMi5PNc2eFiLuInVVy2qh5Ubnws4k7wrpRzJF0k4fWumZr2WuE2miXYkqBteDISrFYiCo6eKR8lq8If1eKmICTYipJlRurSoy5Z3PK+tOkgxRG6xDkLE+dD3imETTYocO1GNC9CRnWBq6yrYW1RInMXMKdRuCVgbaVtcNUgRDahaLV2sT0SIhbBXZCjISDsLFppXSAjqPgSdAvPO0vHjXrdy0xSbBcAYJnQOd1F4Gg3JsLP2oxuVpbNh8UakmctMf8AYgT09159hMMATLsxu98CA57tZ89PJRlWmMHsrQB+o2AGgaIvHLT+kosNJAMiTF/Lz6oD8OS7O6cpMTyGup3TZrRl1gC48zsidLsRih4Ta8E87xY2+yiwlF2htE257XKIfUDYIOwmf5KEfjiDqRfUcvJFokEOpw8F+gJgbdYGrnRueabOaHWBGYZWkHqwu9rpRh6BIc8kkgeHzcR9swTJ7Ifn55T7Ny/Y2Ugj4vggc0w7M0NcA5ugObnIIIBtrCB4LxE0RUY8yWOa9xAOWHZQRTkXbdv06ptjGlrpiWh1jr4Ttz2VYxlSHNLBd/hdIuWeKLcpMpwUwxrm0Xl7G+bcxhzN8oiD4ZLZ10O6TcVcL5rw8iRy1BHR1j5ErMLjyXOZsLa7G4g7C5F+bdbKSrgy9pcACRlZcwdyJk6xlU5zcTfCJ9Tkoi5H4jClurPU5h91unhwYtHzGv8AK5bESbCU3kIj8S5FDBxst/hlMy0rgWubNyuQEwq4eEO1qNjxDMKTMuzRlbFOyBIhzLF0WLSelafQWHCICU4fHDmim4wc16ErIcFtCtxIUja4VbJMtOC4FULHVAjYYApFEHqQFEDaxYsTDFy4LpaKVDhq7cYErkIfG1gGFx0Em2pi9uiQUDtNxI58u8ufFtYHyaCGyecaGUl4Th3PpgHYlx/8nbCeUx7LXE8TnqOfpnsIEQ1kkj/5B2mzut2HAXtLG+IEkAnXR0aW2lZTuuiToywuGimGuuRPO5nqo8VSkgB0W2Ewdel1ulxRrqhox49TPIqZlDLDZkX1uYm1/ZUCyvSc7UuBANxpbz/Zbw7fDeSbawbfZMalNuUgT63+ev1Q2CoktN7TF7z5JVUcVMb3NG4J8ekRYCQB0hH4LibMTSqZNQDb6gHykpbxOk4NgAvk2aLkiBot8Py4fKagDCXZuUgCATGm5S8GpfB2MxLXAuGxYfDF7Hl1MKvHA1HVDLmw3RrBBGWTAOhgp9jq7XPezu8tg4VJDWu3jo6d/LzWYnB3BbuD5kkG395IlS8+4hhhRxTSDILmiP8Axc8AzbaT7J5RpQ8tmzmunzHiafn/AGEl49hyLuPwOztO0S4lp6GAf9prVf4aTgYdIEnfwgwd7guAPUI9hZQM4OB3FyCOccxuiKLAdod8j6bFd1qBJ19QZkHS+4QtSnk3Pt/K5csbESiZUTnAKD8TJt/TuhcTUWUitpsRWCBz3QVbFGVJhnSr4o3umLCpcoQpMLdOvZSqV25oWId1dYmNrpS4q4c0ZS4weqHp0Apm0AvV4Rhyoynxo80RT431S7uAtHDhHCDlTgcejdSU+Og7qq42hZQcPpX1KP4xzX6jxKUW3iIVfwdG2qJ7o80uA5nY4gOakbjhzVfyFcuLgjhRyWUY0c1jsYOaqj67ghXcRcOaOFPlF0/Egpfx7Gg0KkXGQ3FtRAy9Zjp1Vep8SJsdFriPExkIe4ARJJ2DSHT5ANKiyydqxstUekMwuPES602HejwADYZWiI5ptT4hSblp96RAA8RFy39JG2tkmzmp+IqNhkEOYDs1jHBs8tW225BVZld9QhrLm/8A1AG9vVROm70/C0wcr9Xc9TEzryP2RoxEEzrtO68wp8Wr0pBdIBF2mQN97p5w3jIeQ51rQbyLaEftpdFOf9WjEY11mtaYF7RvvB091NhS02a9wJ1a4Bp6xaD7qrVu0T2OIAERuDf1t8kMO1LmwHXHIfuSpUuj+K9yGuAkZnCSY2bEEjz+ah4lX/FvHcEObEF8y3Ny+o9farjtZmlrpDbE6GINkXS4/wCAsokUzzaAJI9Lb3QcsMe0r6lKkxr8ozACWFxnKYtNgAMk+Z8112f4l/h/yH4WsDbeLKGxYzf++SQtxtXE0y2qZIcWxERbMCfp5LeFxJp1Gsf0BAvmyueBHn9kr1SncFdqXBrQzZ0Dfz36SkXE8YW0A7cEEXuTZggxrYHTdFdpsU4ua0m4E2Bm8c72BKDo4Z1Si8DxaPAB1LQSPmG+cdL1inJYOzeJFdu9mtd4h+V8xfcAhw6W9SuJYGRLdt+fkoezNANLWxJaHgxE/kg/K0ayeScYx4jf2I+yrjLHPl6o1QlhMqCpXlHcZ1MR6fskReua/HqntlTVTYZ0KCVLTCL4Q11RRBRl66p1FkbZasU4IWI2a/03KQPUVOmiGUF67ndMupu7XdGiiu7sgyPiDLIPhwumXFBZL+Happq04PREhD4QWS/j/aOlhAM0vcTGRhEgfqMmwSOHBCjeFR6//ILiSKdERsXE/QIHFdqsRUGUOawX+EH6klLauNWzi3F6VKZdmd+lsEjz5JNh+J1a96VCWzEl4+gVRfgO9k1Hb6kkT9lptENADK7xGzf4CN1Uxn2tLuPZHFr6RBHIg/7RA4tSeRoDAuWyRJ0+ipeKzvABcQRo43Pra6kw1Z7T43NeLA+EwRPQdEr2fGfSw/gcxrhsOzOMDkA1rzPKSfoUhbgjSzZYl3MAtjSPLqrDwRxDSWndznW/URz3H2WnYimQ5sToJ3IHPp6hY7jeS63FPfw+odWNaOn2Vo7IdnQ9xa8DLFgT9L7fdOMJSY3xAAtsdDe0kxKacBcxud5dLjBFoABtAHP90XWh3fVO7U9m3Uy8tktGgJ02HoqPU4W8O8dr6mY/hfQGPwTajHB0neR5zI5+SrTuANdJAkGQRqJ+w+inatbee8P4LmBzFjRqHMcL+5+wQlZ7qNWBB2BmWn/ttK9BqdlKIuKfnlJka7A8/quqXZ2m5wimC0A6jQxY/bXdKKvYPCU3Umtq5cwcAHakzN556C/1QHEcKe8fViJc0b+GAJ16qz0cBUpvcW1GmllptDbHLDYIIF4sL9Ul45izly7gukSSZJOhPI29VNOKpjMQDVcXuJLZgb9NOpKi4RxJ9F5bB2iNRNjqII2II2KgbQcKjvCTqS4i2p09zf8A2t4fEEuEG0k22FvcST7K5GeVXDhXGaLhc3kxIIIdubm3QzpzTDiNchpcwjLfcm0dTKrYw4DmSGwRJmdhaOvib7Lb+IviBB2uA6J5E3StZZaBY6uXFAuYia1SdlCSs7azcBq0XwuiVDUWdNp1ZdU6yFc1baUaBm2ssQIcsU8T29Vo4hFsxIQQw5UFbMCvU2yPaeKCldi0lw2Yoo0ygIOKYqyWsx7KLc75iYAGpKh49ixTHjt/bqlYvjZe8FpltwALkeR0Rs5j+rPie1GINPuw4NH6h8cTa+yrtWoHZjd7tZMwSfqlVbHASXn0v7dSnWCwFM0+9xbnMBHhpMc1pjbM46nXwiPVJpIErYtrQM7wOjRHtuUHX45Sbv8AO/tsn7uzuHqsAbhiC67XF7nVCObnEkAeXpKqPGuB93Vcyk0OO4aZI6Efspt0vgkqdo6VwGOJ5k/z5LWH7RNMgjLy/T8vuk1bAOYCXMIAtcEX5eag/D76D+7o2nWlrHFGvm9+pB9hCnwLnPlzCWhvkLX05mVW+FYUuBdFtJ3MawPVWDAEkkAjwiLR7D01Qci1dmeMUgO7q1A0lzhewIIB8TtDLvL7ozF8UY2r3TXRbTk6JtfTUac157jHEnwgHLcxMDXX0W6ePOdtSIeAwTcg5Rli3OFlZ22lnF6Vh+JBoYJDnvIa1m0Tck7C4VhxeApuLAHkODfG4aERYX6mxC8i4TVqVS7M8B0ZhMT4hsEPWx9fDujOXCTlBLoB5jZT2ua3uvea9YNDQXkNPw216HkT+yT8WL2tYaZqET4skCQdrkHZeZcK7T1quejUBLXAw4OMsfAgze0geUqx4biVVrSyoc7mj4tTB/MlvXpzHd6PRxB3ex3rmkaFxEG2qavxne08pzCoAJ7u8XuQ3cc15HxI1aMQ5zhTynNBkiTOosJzeybcN7SV3BuVjhDu6fUY64Nri8jaNutka6Lfa6cTrCmBEts1ozSM0vdlZB3hrzKq/EXhrGEnO4mTmmIcZk+d0fVxf4gtzVC8MJcCTrbIXecE6bFVLtNWfnA0aQMw56GJ23ROxf8AGOeJ8TzBtMfGLCLNaOcC08l1w3CgACLQ0QIlx1/ZKxTLnOI+Iw0czJ/38lYKOVmWb5dxIJG4Hmd1owyy+6YNxTcsZQRfwuN+sEfT+UHVr5joB5T9zKXufJJAidlMypzUssrtuqEM9SVaqhe6VnbCcFy6CjcFum5Z0OzRlQuowmdFkrjEU1MqtF0LFKQtJlp7X3QS/FUxKbEJZiviXffUCMDRCPdREIbABLu3TagwxqUqppmmRUMAkuizW208Rbz8lVhKt/yM8NdSHRxj2CoFVwudBrAge64qY6pULjUe57ifzEuP8BQYqSDy+6TSIsO/NXDtWsvrMu2TylXe9xdDQxnxOInTZs/ZDYGk2izLE1cuYk2a0kiG3+I+S3xau5jSybzoBHpHmdOiTSQxw/GsSfFMU4LGsOlxDdLkiZXXFMdSe2KdNrnm03EExMxcnXzPmkQxh7zLqGMIBP6o8R+ahweNyDM1uZ5ccg8gRP1U8tteOoshw5c1veTndAgAZY0gdB90h41w6mwgTmcJloMjofrZSMxDw4ve895MGIIA5zp7WCGx1YQIaA535hEkbk/2VWmWV60iwcl1o+wRD3d3Iaddeq3Ro5WyYE6SddrKPGkQMplx1CERpj/8QZMOqPzO8tAD01MIaufEZ0/YR9lCcRFRkX8TQLTaQNDqiK9BwJFwc2UA6kwXG07291NnbTG9JMBiSXENeKcNJ2lxJjLfWxHsE34pg60h58YY5rBAjUgGYG+ZVbF4R2XMGmABLtrwddNx7jmmGB4hXy2r2nNDrmWkQb66BTcVTL6FnFVGP8LTLImLjU/yiMDxt9MzVJcP/Le+mqV47iVbUkGTcgXvB8ot8yl1fGPfaI3MDrN0uO135LPtaKmNqVcmZ5OYusSAGjYDLAnKYM8rKThIdh3hzxDXeEz6ukRrAEHzSXB2GaYgj5GRHrKf98K1NoqPDIzZiR4Q5wy7DUwDHQei0Uv2dcAxLXg04GaWuEA/DUYHEezvce6LthVioANQZJ6j+lOOAB3dZ6bQwWmfidBysEjWPEJgae6fjVM1M7tcroJ6jX5yjyjLuaWDsXwxrnio9pzTLTFhPiBB311OluSd8Z7Pd546Xxm7qfM75evQqXsDfCCSczCQI1iZH96pzi6HhOQkOkEACDmNhfbqnEWS9V5w6jBgiCLEHUFarU7K8/gKeM/9QGlWA+L9XLMN9D1skHEeDPpHK6OhFwR0RZtjljcVXquhcByaYrh6W1KMLLLBLRC01q7pBFMphZ2aNqlVhcVqymdSQ1SkpitoSVi67tYrG3uKW4lviToIWqBK72TWACWdu+IMoYQveYIfTLG7ve14cGjzy67ATsmtXH0qDc1WoymImXuAsOU6ryn/AJJ487G1e7pMf3WHYajvCZuBNRw/K2C0An9RVUoprcRnq1HmBmc51jAlxLo+aYYM02HPUkxMDYGNTOvkk2Htcb8uaYT3ZY97Q6TOVxgFpEe/inzUNY13gBzguLr3Mak/EesTv9FIwiqO8e1zg0hhyAEmAXEn2/sLeJwjXszUMon8maXa3I9EPgsY/DuyssYuDtI8Rm0W3UdtppvEUQK/+OQ0sqEZtRcEj3XdGtTDDbwxaIzXOhtMLkV8rs5gi7hv8UE+2/mgKgIc4jQTI5HT6pY+ry1rpO3GZTAY1158Vh8jJUVfEF78x9hYAbBo2HmsF4lp8vPdTMpHUrRziKDMxaHOhshtvyybmEJicrcwFzJAPQGJ9UfiKop0y6PGfCydubuRjTldIHEkxOvTn/SUUISA4p7SogsL3GAXAmfc6CQCCB5BLq9IN6QI/k+qOwGL8JAu+N42JEEb2JsorXDV6NaVRhD6L6RqU8pqtDCQ5peYBbBuJbpB1HJRYvg+GlxpYqABUdDmXOQiAXNIvfUN5oSvic0OYHBwBa52gyzsDyM6dVmIeHguLMsicxkZoFyD7qLbKvhtJ+Go5YdWc458pcWCGty/EGZiSesoHGuaWhzGxfxOI0MzGmkEQJMR6oprQGPaN5LsrZcGNNwCbg9CRomHEazTh6TGBzGZi4kB0Scrm3vuOYi1jsSHlj0C4dgswB1EtJA1iGnSNbkA9CnIc2crRac0FrXAtNmlwOgmb9LLnsvhwKbnOAObMRqLAuBMkfDIPsmPBqrX1H5QC4jXyEQ3oBv5pWjXUR4au6mwucACA55A3dl+gAA9EHwnDl2EcX/ETnJ89fmjOOkuDmtu5wynoD8RRLQG0SOY089vdTsqc9hrh9Mt+Ngc2dy2Ji6tjq0ua2IFiSRtAd5bfVVvs3lpup9LE8swjWfJWrEXzU4MFohws4XsASI/Mbq4mga7wHZ22IF2mxNwRBt85CMwWJpYmab2kP3Y6PUtPNJ8VSBblsHDLYSYaBYzsZn2KPwbjkmDDCRmy5S0kDXm2dwN9AjxXVnZVx/ghpXF2HR32PVUriNKF7HQd3jYeAcwBMGWn+bqmdp+yLnNNTDeIXmnvbUN5kfp1VeufLDTz2mURTrKJtNRRdK4SoNqZlR1mLMIFLUCz/iML3SxGhi0n/CW3rxqiEtrYsZlOalkorOly6vtED9suHOxOHilRpVHib1Pia2DemTYOmNVW/8AjThhqYfHmo21ZvcBx1MNfm9PE3+hXbG4wUcNUqExlY6P+xENHuQvMX9pH0cJRwtAkEyXu3zVHk5R0AIRTimYYBo8X5Tcfbmia+O7wQ+OQ5AGP2XfFsH3dQz8J+/8oBmqlpDDA8MNS0OHI2LYGpG/7KCvhyBlzhwJ2IP8+i4fyJnlG4XNJ7Wzz5/soaCnOZBblMxsM2ovLiR8lD+GDoh4zHUQfUTubSuXhpE6o/CUA6m0kAXNwJJ05o2ZcHupixDjuHSI+8o3BdoSA9vcMuNRtsM06tnb6qPEtBQ4p+AxqXEHyaBHzJ9k5U5RBWrF5udBHpyA90O9+41n6KR7RI3I5ct/utBkxHMmOh0RSg/IajA4C5BHPTUoWhLCQNbQf7smWHdUbLIhuWJgx7qCtREZt9v5CSv6TMx5IvDdiQNb6eXt6qWpiy/wuPgnN4fyk66878/Ipbh3S0id/mZNljqcbn1Sq5kZObT+Ck4lzvD4iMtwTmD7QAIEEC5P6bx4Q1Kvey+YDAQTZwB8Jibxl/sygGN8RzQQfqjuHZ5flMCMp6g3+yVolWWpUDmtY12Vg8OvxAARPzQGDxgp1mkSBMExzU3DsL/kY1zjz+UInivDGtik0nvHvYB5ON1nFX9OMFhQ57qguDYdefz+iGxLhmcI0P2/2rHWw/dMDA2A0ADS9hp9LqsYp8OLjvKmXs74aYF5Ox3jkIA0v1V3oYmabXFpd4BO9hYkDmDsqJwaqSRuASee149lb8DVdkcwGwBqDkebStMbpFhfj+LU6TgD4akkkPBGYA3uOc2sVa+HEPpk0wYNjTN4M/leNRG91S8VSZiB3VQAOGYtJtMkkEnb5eiDpYnE4XwgvqUhOW5zNM6HnzutPRp6WMFmaCHxziQ1xFjI2PUbrgUMhN3i05figjdpAuNLoDC8T72kxuaoDEy2JMQfiAjQC24N00ruL2lzm3abRNxBGYf3dT4Ut8qj9sOzTnzWptGYSXhojMBeSP1fVedlt17k6trIFxccwbz5ff5+bduOCNw9cOpiKVUZmj9Lh8TfuPPoq2zzw12T4Rqle1d4OnZS1KaEBwVi7yLapL0c6JVWdBkpk51kqqnxKvslP7ZdrqdWmKVEkta6Xv2cYIDWjeNZ8lUqbgX03flzD5Kftlh8mKdSYAGl2YAWE1ADfyKCwzMrQ02tPrNiEzOeMsbVbI12/vIqrlpa4Aqw0qhcBeYvPNCcRDXCTA68lGmnpafhnZpg+R0+akolrtvdcYatcgxD2lt9JIsfdC4epBI0Bv5HkjWxLoVUPQeiP4c0lgv/AKKV1ama2jphMmGG5YJPQwPlBU6VKixLg0HQxy57SdkJRzQdwb+Slq0XucA8kAH4Ro2On9K1jHQIjlfQki+ycFoF7iHmORnpIiPNS4J4bJIvoFF3UDr/AD/fZMcDROoIcNI3A1J67pUYp6byW+EHNe99NZj+6Id0S7MwnXSYJEfK490a6rDS1tibmNxtBHml1VrmxOmX25x639UtLtdGll+UtGm0omvSsDCzDHwzdMqdDMwGIvfoNksqJCapQmfIn2TngVAmGiBmcxpM8zAhD0qEyY/Lf3TrglENu4wdY+iV8VPUxwzmVH2hzYidY1+6n7PPOJ4g10eGmC8z+ogtkf8A2XHHeLioZYblrc3IQIgcuqYf8fgNbVqn8zso8mwI9yUtamyt3lqLFxki6pHEKhAdJAJlrfMjmrNi8VmBBvckeQVR7XMgMBkAn4hpn2n5rPGdtL0L4FWcMjgRIMn1bBHncqTt/j3spYV9JxY9lQwQb/CSNNraeSEwZy1B5acyNft7IPtQ/vqrRMNY0xOkk3PlAaFpj6ipKXb4kzWwzXO/U1xaTzv84Tbh/bppH/pVgLCTldkixcHAgz0KpzcBI58lfOE8EazDMBF3NnbeLW3mFd6GONvpvgO24rxRoNquqGzczQBOgJOeAFd8FUqkNaWtjKRVOaSw5bRseqqfYHh7WYh3huG2JF5ET9lbcBh+5c5tsr3VKk75nOmA3exJknUHmIW03q6bYZbLjEC5/MI35XgW80g7U4cYvBu7oS+i4PAG4DZOW1wWukeyd4HENJdyDnCTBGt7e6lrwMgmLhtuRGinZ2beT8OMhG1qdlC3C9zWfSP5HEDqJsfaEZiHiFrHMByLFvOFioLwMK4hQnhLidVZmYdT06IWfOq4x8/9rOHvdiMTWIIZSc2nmIs55AaGg84k+iSY53itpAHoArl/ygxlPFChTPhE1H6XqVCXGY5CPdU4uGjo31+S1x8TQBnUTHQkfRQuaDrz5ko1+HtZ3PWdt1A6juSPQ9UAPVMDyUOLF+U3RNVt4F5XFeictxcW5qVI2VJLHb6HzhOqDHWLXQ7mNkiwz8pMgWIt8k5o4ghoLQHMm/MdCnoS6GCmQPF4r/nE69SlxpEvJyyBoPsiMRi3R/fJSCqBSlxPimzYuQlo7dgqtMm7ucQByReGbpAnmDp76oYZqm1gC4gTYWF/kjMDVLOf0+ymrxH0eHl5l48gJj5SuMfw12YAN8I5hwHudfJP+FMLh4QSY2DnH6gIviIzHxCDYSS0x7QAPdRcu28x3FNGEIBiT9OlhcphhahYAHQBMmeWkHomppiDFwIkkEEmJnxQfSBp7pOKG52FtIsguokqOYAS0xOx6bIGpiyXQCRaSdhCX4rFRoD0G56+8oevii0QT433PRuwVTFlll+DcVjfystA15fyr1wbh7qdLKXFoawTrLiBJ03Lj81QOz+Dz16bdi4E9Q3xGfZenYqsBRORwDgJM8iJgfL2CWX1FfD7aCxuJ7kHMC4xIB02BGmyrvGMQ7EU2mP1uc0mG5Z57GU44i/MKWW/+Mk33P8AII9kfwrBg02uc0tJGUc4Pig+qWpjNry7ulUwJLa2Tye2dDIBRPEqBDxs3JmNvhBOnU2ARvEsKRVBLTYeF408iFDxap4nTMAkzHWNUY3stIuFUBUqBou0GDP/AI9ephXxgDKTTPhAnXbax3/lU/sfQnxuBaC+3U3Ptf3BVvxDC8ikdIbmJN7wY9E8vRjejbs7/jl53Goje+uqeDHgtL9uvTVV3E1cvgB0/wBKarWENpB22Z46G/pMKLUt1cUWhoHxOGef+zjqEZXxOZrL6PZcaTMEDygiPJVTG8Qcah1IcWgZTcCD8EaGWxfn1hMuz7XhtJj7g1A609XnMHXBkxvOVEisqA7dYbJiG1Bo9t/+zLfTKqxicSV6P2joNqBgdfxOj2v/AHoqvjOGNjRXNubL1WBilpM3cMHJYnult6/TepDVygk6AEn0WLElvnPj+NNWu+r+t7nCeRJj5QlL3XWLFuyY5pImbfQyo3NmTP2usWJHHeFpy4n9Me50U+PpBsGJ0krFiSyfEHxHqPmNFzhq7mGWHkCNiORBWLERNMM4qfCMhGo2PlyXYol8TYCfIC5MLFiKcTNYaYBY6zw5ruoaQCDbTxCwTXgmOpM+OXl22UQAJIixM+2qxYlrZ7soOtjazi7K80wTByW9JEHzSz8c8Pu9xINjJlYsT8LdprgONZWlpi8+IhxN9hBQmMxRqOAbJ5TA+WixYjUHK/obF0Qx0am3qf2UNTBQWu1Lm5v3KxYnSiwdj6A7ypU3bTMTtmMD6KwYcOqySbEaXsNIH93WLFlfXV8P+oRzBUqNp5TsGOBA8IMCQrLXq925lEXaA1n/ALidR7H3CxYl8n4eM7oSo1zaz5Oam1jnFrv/AMxvI35n1VijnzxrqfWT+6xYpxHgvgfDHd5RaXEZCIynwlpl1wdDcTGqseExP+WtUInIXRc6g2+yxYi1PiTBCTLtTc/VciqPG4mDUlxmTDNGj2hYsUnPUFEgNbVIEkEs55bDPOodGm9uqzstjHVCSCSGnwtJjVrSNN/ESStrFcRle1j4lRzZSPyEu8xBafrPokuMWLFcZZelb6l1ixYml//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solidFill>
                <a:srgbClr val="FFFFFF"/>
              </a:solidFill>
            </a:endParaRPr>
          </a:p>
        </p:txBody>
      </p:sp>
      <p:sp>
        <p:nvSpPr>
          <p:cNvPr id="8" name="Title 7"/>
          <p:cNvSpPr>
            <a:spLocks noGrp="1"/>
          </p:cNvSpPr>
          <p:nvPr>
            <p:ph type="title"/>
          </p:nvPr>
        </p:nvSpPr>
        <p:spPr/>
        <p:txBody>
          <a:bodyPr/>
          <a:lstStyle/>
          <a:p>
            <a:r>
              <a:rPr lang="en-US" sz="6000" dirty="0" smtClean="0">
                <a:solidFill>
                  <a:schemeClr val="bg1">
                    <a:lumMod val="60000"/>
                    <a:lumOff val="40000"/>
                  </a:schemeClr>
                </a:solidFill>
              </a:rPr>
              <a:t>Brain Wiring</a:t>
            </a:r>
            <a:endParaRPr lang="en-CA" sz="6000" dirty="0">
              <a:solidFill>
                <a:schemeClr val="bg1">
                  <a:lumMod val="60000"/>
                  <a:lumOff val="40000"/>
                </a:schemeClr>
              </a:solidFill>
            </a:endParaRPr>
          </a:p>
        </p:txBody>
      </p:sp>
    </p:spTree>
    <p:extLst>
      <p:ext uri="{BB962C8B-B14F-4D97-AF65-F5344CB8AC3E}">
        <p14:creationId xmlns:p14="http://schemas.microsoft.com/office/powerpoint/2010/main" val="7674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CA" sz="6000" dirty="0" smtClean="0"/>
              <a:t>The Improvement Deal</a:t>
            </a:r>
            <a:endParaRPr lang="en-CA" sz="6000" dirty="0"/>
          </a:p>
        </p:txBody>
      </p:sp>
      <p:sp>
        <p:nvSpPr>
          <p:cNvPr id="3" name="Content Placeholder 2"/>
          <p:cNvSpPr>
            <a:spLocks noGrp="1"/>
          </p:cNvSpPr>
          <p:nvPr>
            <p:ph idx="1"/>
          </p:nvPr>
        </p:nvSpPr>
        <p:spPr/>
        <p:txBody>
          <a:bodyPr/>
          <a:lstStyle/>
          <a:p>
            <a:pPr marL="0" indent="0" algn="ctr">
              <a:buNone/>
            </a:pPr>
            <a:r>
              <a:rPr lang="en-CA" sz="4000" dirty="0" smtClean="0">
                <a:solidFill>
                  <a:srgbClr val="F6DB3C"/>
                </a:solidFill>
              </a:rPr>
              <a:t>(1) </a:t>
            </a:r>
            <a:r>
              <a:rPr lang="en-CA" sz="4000" dirty="0" smtClean="0"/>
              <a:t>Present </a:t>
            </a:r>
            <a:r>
              <a:rPr lang="en-CA" sz="4000" dirty="0" smtClean="0">
                <a:solidFill>
                  <a:srgbClr val="92D050"/>
                </a:solidFill>
              </a:rPr>
              <a:t>evidence </a:t>
            </a:r>
            <a:r>
              <a:rPr lang="en-CA" sz="4000" dirty="0" smtClean="0"/>
              <a:t>of improvement</a:t>
            </a:r>
          </a:p>
          <a:p>
            <a:pPr marL="0" indent="0" algn="ctr">
              <a:buNone/>
            </a:pPr>
            <a:endParaRPr lang="en-CA" sz="1600" dirty="0" smtClean="0"/>
          </a:p>
          <a:p>
            <a:pPr marL="0" indent="0" algn="ctr">
              <a:buNone/>
            </a:pPr>
            <a:r>
              <a:rPr lang="en-CA" sz="4000" dirty="0" smtClean="0">
                <a:solidFill>
                  <a:srgbClr val="F6DB3C"/>
                </a:solidFill>
              </a:rPr>
              <a:t>(2) </a:t>
            </a:r>
            <a:r>
              <a:rPr lang="en-CA" sz="4000" dirty="0" smtClean="0"/>
              <a:t>Teacher decides </a:t>
            </a:r>
          </a:p>
          <a:p>
            <a:pPr marL="0" indent="0" algn="ctr">
              <a:spcBef>
                <a:spcPts val="0"/>
              </a:spcBef>
              <a:buNone/>
            </a:pPr>
            <a:r>
              <a:rPr lang="en-CA" sz="4000" dirty="0" smtClean="0"/>
              <a:t>if student </a:t>
            </a:r>
            <a:r>
              <a:rPr lang="en-CA" sz="4000" dirty="0" smtClean="0">
                <a:solidFill>
                  <a:srgbClr val="92D050"/>
                </a:solidFill>
              </a:rPr>
              <a:t>is ready</a:t>
            </a:r>
          </a:p>
          <a:p>
            <a:pPr marL="0" indent="0" algn="ctr">
              <a:spcBef>
                <a:spcPts val="0"/>
              </a:spcBef>
              <a:buNone/>
            </a:pPr>
            <a:endParaRPr lang="en-CA" sz="1600" dirty="0" smtClean="0">
              <a:solidFill>
                <a:srgbClr val="92D050"/>
              </a:solidFill>
            </a:endParaRPr>
          </a:p>
          <a:p>
            <a:pPr marL="0" indent="0" algn="ctr">
              <a:buNone/>
            </a:pPr>
            <a:r>
              <a:rPr lang="en-CA" sz="4000" dirty="0" smtClean="0">
                <a:solidFill>
                  <a:srgbClr val="F6DB3C"/>
                </a:solidFill>
              </a:rPr>
              <a:t>(3) </a:t>
            </a:r>
            <a:r>
              <a:rPr lang="en-CA" sz="4000" dirty="0" smtClean="0">
                <a:solidFill>
                  <a:srgbClr val="92D050"/>
                </a:solidFill>
              </a:rPr>
              <a:t>Re-write</a:t>
            </a:r>
            <a:r>
              <a:rPr lang="en-CA" sz="4000" dirty="0" smtClean="0"/>
              <a:t> the evaluation</a:t>
            </a:r>
          </a:p>
          <a:p>
            <a:pPr marL="0" indent="0" algn="ctr">
              <a:buNone/>
            </a:pPr>
            <a:endParaRPr lang="en-CA" sz="4000" dirty="0" smtClean="0"/>
          </a:p>
        </p:txBody>
      </p:sp>
    </p:spTree>
    <p:extLst>
      <p:ext uri="{BB962C8B-B14F-4D97-AF65-F5344CB8AC3E}">
        <p14:creationId xmlns:p14="http://schemas.microsoft.com/office/powerpoint/2010/main" val="222932427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7200" dirty="0" smtClean="0"/>
              <a:t>Advice</a:t>
            </a:r>
            <a:endParaRPr lang="en-CA" sz="7200" dirty="0"/>
          </a:p>
        </p:txBody>
      </p:sp>
      <p:sp>
        <p:nvSpPr>
          <p:cNvPr id="3" name="Content Placeholder 2"/>
          <p:cNvSpPr>
            <a:spLocks noGrp="1"/>
          </p:cNvSpPr>
          <p:nvPr>
            <p:ph idx="1"/>
          </p:nvPr>
        </p:nvSpPr>
        <p:spPr/>
        <p:txBody>
          <a:bodyPr/>
          <a:lstStyle/>
          <a:p>
            <a:pPr marL="0" indent="0" algn="ctr">
              <a:buNone/>
            </a:pPr>
            <a:r>
              <a:rPr lang="en-CA" sz="4000" dirty="0" smtClean="0"/>
              <a:t>The improvement deal works best for students </a:t>
            </a:r>
            <a:r>
              <a:rPr lang="en-CA" sz="4000" dirty="0" smtClean="0">
                <a:solidFill>
                  <a:srgbClr val="92D050"/>
                </a:solidFill>
              </a:rPr>
              <a:t>scoring &lt; 80%</a:t>
            </a:r>
          </a:p>
          <a:p>
            <a:pPr marL="0" indent="0" algn="ctr">
              <a:buNone/>
            </a:pPr>
            <a:endParaRPr lang="en-CA" sz="1600" dirty="0"/>
          </a:p>
          <a:p>
            <a:pPr marL="0" indent="0" algn="ctr">
              <a:buNone/>
            </a:pPr>
            <a:r>
              <a:rPr lang="en-CA" sz="4000" dirty="0" smtClean="0"/>
              <a:t>Requires </a:t>
            </a:r>
            <a:r>
              <a:rPr lang="en-CA" sz="4000" dirty="0" smtClean="0">
                <a:solidFill>
                  <a:srgbClr val="92D050"/>
                </a:solidFill>
              </a:rPr>
              <a:t>time and effort</a:t>
            </a:r>
            <a:r>
              <a:rPr lang="en-CA" sz="4000" dirty="0" smtClean="0"/>
              <a:t>. </a:t>
            </a:r>
          </a:p>
          <a:p>
            <a:pPr marL="0" indent="0" algn="ctr">
              <a:spcBef>
                <a:spcPts val="0"/>
              </a:spcBef>
              <a:buNone/>
            </a:pPr>
            <a:r>
              <a:rPr lang="en-CA" sz="4000" dirty="0" smtClean="0"/>
              <a:t>No instant redo.</a:t>
            </a:r>
          </a:p>
          <a:p>
            <a:pPr marL="0" indent="0" algn="ctr">
              <a:buNone/>
            </a:pPr>
            <a:endParaRPr lang="en-CA" sz="1600" dirty="0"/>
          </a:p>
          <a:p>
            <a:pPr marL="0" indent="0" algn="ctr">
              <a:buNone/>
            </a:pPr>
            <a:r>
              <a:rPr lang="en-CA" sz="4000" dirty="0" smtClean="0"/>
              <a:t>Rewritten evaluation </a:t>
            </a:r>
          </a:p>
          <a:p>
            <a:pPr marL="0" indent="0" algn="ctr">
              <a:spcBef>
                <a:spcPts val="0"/>
              </a:spcBef>
              <a:buNone/>
            </a:pPr>
            <a:r>
              <a:rPr lang="en-CA" sz="4000" dirty="0" smtClean="0">
                <a:solidFill>
                  <a:srgbClr val="92D050"/>
                </a:solidFill>
              </a:rPr>
              <a:t>always</a:t>
            </a:r>
            <a:r>
              <a:rPr lang="en-CA" sz="4000" dirty="0" smtClean="0"/>
              <a:t> counts.</a:t>
            </a:r>
          </a:p>
          <a:p>
            <a:pPr marL="0" indent="0" algn="ctr">
              <a:buNone/>
            </a:pPr>
            <a:endParaRPr lang="en-CA" sz="4000" dirty="0" smtClean="0"/>
          </a:p>
        </p:txBody>
      </p:sp>
    </p:spTree>
    <p:extLst>
      <p:ext uri="{BB962C8B-B14F-4D97-AF65-F5344CB8AC3E}">
        <p14:creationId xmlns:p14="http://schemas.microsoft.com/office/powerpoint/2010/main" val="279788281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smtClean="0"/>
              <a:t>Acceleration!</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ight Arrow 11"/>
          <p:cNvSpPr/>
          <p:nvPr/>
        </p:nvSpPr>
        <p:spPr bwMode="auto">
          <a:xfrm rot="18830440">
            <a:off x="-228461" y="3542045"/>
            <a:ext cx="3292601" cy="2151363"/>
          </a:xfrm>
          <a:prstGeom prst="rightArrow">
            <a:avLst>
              <a:gd name="adj1" fmla="val 50000"/>
              <a:gd name="adj2" fmla="val 54942"/>
            </a:avLst>
          </a:prstGeom>
          <a:solidFill>
            <a:schemeClr val="bg2">
              <a:lumMod val="50000"/>
              <a:lumOff val="5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CA" sz="3600" b="1" spc="450" dirty="0" smtClean="0">
                <a:solidFill>
                  <a:srgbClr val="FFFFFF"/>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You are here!</a:t>
            </a:r>
          </a:p>
        </p:txBody>
      </p:sp>
      <p:sp>
        <p:nvSpPr>
          <p:cNvPr id="11" name="Content Placeholder 2"/>
          <p:cNvSpPr>
            <a:spLocks noGrp="1"/>
          </p:cNvSpPr>
          <p:nvPr>
            <p:ph idx="4294967295"/>
          </p:nvPr>
        </p:nvSpPr>
        <p:spPr>
          <a:xfrm>
            <a:off x="457200" y="5499278"/>
            <a:ext cx="8229600" cy="836903"/>
          </a:xfrm>
          <a:prstGeom prst="rect">
            <a:avLst/>
          </a:prstGeom>
        </p:spPr>
        <p:txBody>
          <a:bodyPr/>
          <a:lstStyle/>
          <a:p>
            <a:pPr marL="0" indent="0" algn="ctr">
              <a:spcBef>
                <a:spcPts val="0"/>
              </a:spcBef>
              <a:buNone/>
            </a:pPr>
            <a:r>
              <a:rPr lang="en-US" sz="5400" dirty="0" smtClean="0"/>
              <a:t>Get ready to learn!</a:t>
            </a:r>
          </a:p>
        </p:txBody>
      </p:sp>
    </p:spTree>
    <p:extLst>
      <p:ext uri="{BB962C8B-B14F-4D97-AF65-F5344CB8AC3E}">
        <p14:creationId xmlns:p14="http://schemas.microsoft.com/office/powerpoint/2010/main" val="35344458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65483644"/>
      </p:ext>
    </p:extLst>
  </p:cSld>
  <p:clrMapOvr>
    <a:masterClrMapping/>
  </p:clrMapOvr>
  <p:transition advClick="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730623" y="2256678"/>
            <a:ext cx="7772400" cy="1920875"/>
          </a:xfrm>
        </p:spPr>
        <p:txBody>
          <a:bodyPr/>
          <a:lstStyle/>
          <a:p>
            <a:r>
              <a:rPr lang="en-US" sz="9600" dirty="0" smtClean="0"/>
              <a:t>Finding the </a:t>
            </a:r>
            <a:br>
              <a:rPr lang="en-US" sz="9600" dirty="0" smtClean="0"/>
            </a:br>
            <a:r>
              <a:rPr lang="en-US" sz="9600" dirty="0" smtClean="0"/>
              <a:t>Growth Zone</a:t>
            </a:r>
            <a:endParaRPr lang="en-CA" sz="9600" dirty="0"/>
          </a:p>
        </p:txBody>
      </p:sp>
    </p:spTree>
    <p:extLst>
      <p:ext uri="{BB962C8B-B14F-4D97-AF65-F5344CB8AC3E}">
        <p14:creationId xmlns:p14="http://schemas.microsoft.com/office/powerpoint/2010/main" val="1996991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5400" dirty="0" smtClean="0"/>
              <a:t>Finding the Growth Zone</a:t>
            </a:r>
            <a:endParaRPr lang="en-CA" sz="5400" dirty="0"/>
          </a:p>
        </p:txBody>
      </p:sp>
      <p:sp>
        <p:nvSpPr>
          <p:cNvPr id="3" name="Content Placeholder 2"/>
          <p:cNvSpPr>
            <a:spLocks noGrp="1"/>
          </p:cNvSpPr>
          <p:nvPr>
            <p:ph idx="4294967295"/>
          </p:nvPr>
        </p:nvSpPr>
        <p:spPr>
          <a:xfrm>
            <a:off x="457200" y="5086422"/>
            <a:ext cx="8229600" cy="941400"/>
          </a:xfrm>
          <a:prstGeom prst="rect">
            <a:avLst/>
          </a:prstGeom>
        </p:spPr>
        <p:txBody>
          <a:bodyPr/>
          <a:lstStyle/>
          <a:p>
            <a:pPr marL="0" indent="0" algn="ctr">
              <a:spcBef>
                <a:spcPts val="0"/>
              </a:spcBef>
              <a:buNone/>
            </a:pPr>
            <a:r>
              <a:rPr lang="en-US" dirty="0" smtClean="0"/>
              <a:t>How to quickly go from </a:t>
            </a:r>
            <a:r>
              <a:rPr lang="en-US" dirty="0" smtClean="0">
                <a:solidFill>
                  <a:srgbClr val="FF0000"/>
                </a:solidFill>
              </a:rPr>
              <a:t>novice</a:t>
            </a:r>
            <a:r>
              <a:rPr lang="en-US" dirty="0" smtClean="0"/>
              <a:t> to </a:t>
            </a:r>
            <a:r>
              <a:rPr lang="en-US" dirty="0" smtClean="0">
                <a:solidFill>
                  <a:srgbClr val="92D050"/>
                </a:solidFill>
              </a:rPr>
              <a:t>skilled</a:t>
            </a:r>
            <a:r>
              <a:rPr lang="en-US" dirty="0" smtClean="0"/>
              <a:t>?</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a:solidFill>
                  <a:srgbClr val="FFFFFF"/>
                </a:solidFill>
              </a:endParaRPr>
            </a:p>
          </p:txBody>
        </p:sp>
      </p:grpSp>
      <p:sp>
        <p:nvSpPr>
          <p:cNvPr id="12" name="Rectangle 11"/>
          <p:cNvSpPr/>
          <p:nvPr/>
        </p:nvSpPr>
        <p:spPr bwMode="auto">
          <a:xfrm>
            <a:off x="3506617" y="1173707"/>
            <a:ext cx="2939009" cy="382859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
        <p:nvSpPr>
          <p:cNvPr id="11" name="Right Arrow 10"/>
          <p:cNvSpPr/>
          <p:nvPr/>
        </p:nvSpPr>
        <p:spPr bwMode="auto">
          <a:xfrm>
            <a:off x="2183729" y="2331344"/>
            <a:ext cx="5578641" cy="1597439"/>
          </a:xfrm>
          <a:prstGeom prst="rightArrow">
            <a:avLst>
              <a:gd name="adj1" fmla="val 50000"/>
              <a:gd name="adj2" fmla="val 105407"/>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4800" b="1" spc="450" dirty="0" smtClean="0">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How?</a:t>
            </a:r>
            <a:endParaRPr kumimoji="0" lang="en-CA" sz="4800" b="1" i="0" u="none" strike="noStrike" cap="none" spc="450" normalizeH="0" dirty="0" smtClean="0">
              <a:ln>
                <a:noFill/>
              </a:ln>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075867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026" name="Picture 2" descr="Image result for sudoku photograph"/>
          <p:cNvPicPr>
            <a:picLocks noChangeAspect="1" noChangeArrowheads="1"/>
          </p:cNvPicPr>
          <p:nvPr/>
        </p:nvPicPr>
        <p:blipFill rotWithShape="1">
          <a:blip r:embed="rId2">
            <a:extLst>
              <a:ext uri="{28A0092B-C50C-407E-A947-70E740481C1C}">
                <a14:useLocalDpi xmlns:a14="http://schemas.microsoft.com/office/drawing/2010/main" val="0"/>
              </a:ext>
            </a:extLst>
          </a:blip>
          <a:srcRect l="29014" r="20423"/>
          <a:stretch/>
        </p:blipFill>
        <p:spPr bwMode="auto">
          <a:xfrm>
            <a:off x="0" y="-1"/>
            <a:ext cx="438520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
            <a:ext cx="4385209" cy="2052322"/>
          </a:xfrm>
          <a:solidFill>
            <a:srgbClr val="EAEAEA">
              <a:alpha val="80000"/>
            </a:srgbClr>
          </a:solidFill>
        </p:spPr>
        <p:txBody>
          <a:bodyPr/>
          <a:lstStyle/>
          <a:p>
            <a:r>
              <a:rPr lang="en-CA" sz="6000" dirty="0" smtClean="0">
                <a:solidFill>
                  <a:schemeClr val="bg2"/>
                </a:solidFill>
                <a:effectLst/>
              </a:rPr>
              <a:t>Sudoku Anyone?</a:t>
            </a:r>
            <a:endParaRPr lang="en-CA" sz="6000" dirty="0">
              <a:solidFill>
                <a:schemeClr val="bg2"/>
              </a:solidFill>
              <a:effectLst/>
            </a:endParaRPr>
          </a:p>
        </p:txBody>
      </p:sp>
      <p:pic>
        <p:nvPicPr>
          <p:cNvPr id="6" name="Picture 2" descr="Image result for bad car drive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846"/>
          <a:stretch/>
        </p:blipFill>
        <p:spPr bwMode="auto">
          <a:xfrm>
            <a:off x="4385208" y="2052322"/>
            <a:ext cx="4758791" cy="48056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4385210" y="0"/>
            <a:ext cx="4750158" cy="2052322"/>
          </a:xfrm>
          <a:prstGeom prst="rect">
            <a:avLst/>
          </a:prstGeom>
          <a:solidFill>
            <a:srgbClr val="EAEAEA"/>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CA" sz="6000" kern="0" dirty="0" smtClean="0">
                <a:solidFill>
                  <a:schemeClr val="bg2"/>
                </a:solidFill>
                <a:effectLst/>
              </a:rPr>
              <a:t>Bad Drivers</a:t>
            </a:r>
            <a:endParaRPr lang="en-CA" sz="6000" kern="0" dirty="0">
              <a:solidFill>
                <a:schemeClr val="bg2"/>
              </a:solidFill>
              <a:effectLst/>
            </a:endParaRPr>
          </a:p>
        </p:txBody>
      </p:sp>
      <p:sp>
        <p:nvSpPr>
          <p:cNvPr id="8" name="Content Placeholder 2"/>
          <p:cNvSpPr txBox="1">
            <a:spLocks/>
          </p:cNvSpPr>
          <p:nvPr/>
        </p:nvSpPr>
        <p:spPr bwMode="auto">
          <a:xfrm>
            <a:off x="0" y="2078978"/>
            <a:ext cx="4385210" cy="2943783"/>
          </a:xfrm>
          <a:prstGeom prst="rect">
            <a:avLst/>
          </a:prstGeom>
          <a:solidFill>
            <a:srgbClr val="000000">
              <a:alpha val="60000"/>
            </a:srgb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a:buFont typeface="Wingdings" pitchFamily="2" charset="2"/>
              <a:buNone/>
            </a:pPr>
            <a:r>
              <a:rPr lang="en-CA" sz="4400" kern="0" dirty="0" smtClean="0"/>
              <a:t>Sudoku will </a:t>
            </a:r>
            <a:r>
              <a:rPr lang="en-CA" sz="4400" kern="0" dirty="0" smtClean="0">
                <a:solidFill>
                  <a:srgbClr val="F6DB3C"/>
                </a:solidFill>
              </a:rPr>
              <a:t>not</a:t>
            </a:r>
            <a:r>
              <a:rPr lang="en-CA" sz="4400" kern="0" dirty="0" smtClean="0"/>
              <a:t> help improve your math. </a:t>
            </a:r>
            <a:r>
              <a:rPr lang="en-CA" sz="4400" kern="0" dirty="0" smtClean="0">
                <a:solidFill>
                  <a:srgbClr val="F6DB3C"/>
                </a:solidFill>
              </a:rPr>
              <a:t>Why</a:t>
            </a:r>
            <a:r>
              <a:rPr lang="en-CA" sz="4400" kern="0" dirty="0" smtClean="0"/>
              <a:t>?</a:t>
            </a:r>
          </a:p>
          <a:p>
            <a:pPr marL="0" indent="0" algn="ctr">
              <a:buFont typeface="Wingdings" pitchFamily="2" charset="2"/>
              <a:buNone/>
            </a:pPr>
            <a:endParaRPr lang="en-CA" sz="4400" kern="0" dirty="0" smtClean="0"/>
          </a:p>
        </p:txBody>
      </p:sp>
      <p:sp>
        <p:nvSpPr>
          <p:cNvPr id="10" name="Content Placeholder 2"/>
          <p:cNvSpPr txBox="1">
            <a:spLocks/>
          </p:cNvSpPr>
          <p:nvPr/>
        </p:nvSpPr>
        <p:spPr bwMode="auto">
          <a:xfrm>
            <a:off x="4385208" y="2078978"/>
            <a:ext cx="4750159" cy="2943783"/>
          </a:xfrm>
          <a:prstGeom prst="rect">
            <a:avLst/>
          </a:prstGeom>
          <a:solidFill>
            <a:srgbClr val="000000">
              <a:alpha val="60000"/>
            </a:srgb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a:buFont typeface="Wingdings" pitchFamily="2" charset="2"/>
              <a:buNone/>
            </a:pPr>
            <a:r>
              <a:rPr lang="en-CA" sz="4400" kern="0" dirty="0" smtClean="0"/>
              <a:t>After years of driving, people </a:t>
            </a:r>
            <a:r>
              <a:rPr lang="en-CA" sz="4400" kern="0" dirty="0" smtClean="0">
                <a:solidFill>
                  <a:srgbClr val="F6DB3C"/>
                </a:solidFill>
              </a:rPr>
              <a:t>don’t</a:t>
            </a:r>
            <a:r>
              <a:rPr lang="en-CA" sz="4400" kern="0" dirty="0" smtClean="0"/>
              <a:t> improve. </a:t>
            </a:r>
            <a:r>
              <a:rPr lang="en-CA" sz="4400" kern="0" dirty="0" smtClean="0">
                <a:solidFill>
                  <a:srgbClr val="F6DB3C"/>
                </a:solidFill>
              </a:rPr>
              <a:t>Why</a:t>
            </a:r>
            <a:r>
              <a:rPr lang="en-CA" sz="4400" kern="0" dirty="0" smtClean="0"/>
              <a:t>?</a:t>
            </a:r>
          </a:p>
          <a:p>
            <a:pPr marL="0" indent="0" algn="ctr">
              <a:buFont typeface="Wingdings" pitchFamily="2" charset="2"/>
              <a:buNone/>
            </a:pPr>
            <a:endParaRPr lang="en-CA" sz="4400" kern="0" dirty="0" smtClean="0"/>
          </a:p>
        </p:txBody>
      </p:sp>
      <p:sp>
        <p:nvSpPr>
          <p:cNvPr id="11" name="Content Placeholder 2"/>
          <p:cNvSpPr txBox="1">
            <a:spLocks/>
          </p:cNvSpPr>
          <p:nvPr/>
        </p:nvSpPr>
        <p:spPr bwMode="auto">
          <a:xfrm>
            <a:off x="-1" y="5022761"/>
            <a:ext cx="9135367" cy="1827901"/>
          </a:xfrm>
          <a:prstGeom prst="rect">
            <a:avLst/>
          </a:prstGeom>
          <a:solidFill>
            <a:srgbClr val="000000">
              <a:alpha val="60000"/>
            </a:srgb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ctr"/>
            <a:r>
              <a:rPr lang="en-CA" sz="4400" kern="0" dirty="0" smtClean="0">
                <a:solidFill>
                  <a:srgbClr val="92D050"/>
                </a:solidFill>
              </a:rPr>
              <a:t>Discuss in your group</a:t>
            </a:r>
          </a:p>
          <a:p>
            <a:pPr algn="ctr"/>
            <a:r>
              <a:rPr lang="en-CA" sz="4400" kern="0" dirty="0" smtClean="0">
                <a:solidFill>
                  <a:srgbClr val="92D050"/>
                </a:solidFill>
              </a:rPr>
              <a:t>Be prepared to share</a:t>
            </a:r>
            <a:endParaRPr lang="en-CA" sz="4400" kern="0" dirty="0">
              <a:solidFill>
                <a:srgbClr val="92D050"/>
              </a:solidFill>
            </a:endParaRPr>
          </a:p>
        </p:txBody>
      </p:sp>
    </p:spTree>
    <p:extLst>
      <p:ext uri="{BB962C8B-B14F-4D97-AF65-F5344CB8AC3E}">
        <p14:creationId xmlns:p14="http://schemas.microsoft.com/office/powerpoint/2010/main" val="83539769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smtClean="0"/>
              <a:t>In the Growth Zone</a:t>
            </a:r>
            <a:endParaRPr lang="en-CA" sz="60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580545"/>
            <a:ext cx="3825024" cy="2554545"/>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2" name="Right Arrow 1"/>
          <p:cNvSpPr/>
          <p:nvPr/>
        </p:nvSpPr>
        <p:spPr bwMode="auto">
          <a:xfrm rot="17253073">
            <a:off x="-503652" y="3742487"/>
            <a:ext cx="3116004" cy="1730296"/>
          </a:xfrm>
          <a:prstGeom prst="rightArrow">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4800" b="1" i="0" u="none" strike="noStrike" cap="none" normalizeH="0" baseline="0" dirty="0" smtClean="0">
                <a:ln>
                  <a:noFill/>
                </a:ln>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Sudoku!</a:t>
            </a:r>
          </a:p>
        </p:txBody>
      </p:sp>
    </p:spTree>
    <p:extLst>
      <p:ext uri="{BB962C8B-B14F-4D97-AF65-F5344CB8AC3E}">
        <p14:creationId xmlns:p14="http://schemas.microsoft.com/office/powerpoint/2010/main" val="1285565005"/>
      </p:ext>
    </p:extLst>
  </p:cSld>
  <p:clrMapOvr>
    <a:masterClrMapping/>
  </p:clrMapOvr>
  <p:transition spd="med" advClick="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sz="6000" dirty="0" smtClean="0"/>
              <a:t>Comfort Zone!</a:t>
            </a:r>
            <a:endParaRPr lang="en-US" sz="6000" dirty="0"/>
          </a:p>
        </p:txBody>
      </p:sp>
      <p:pic>
        <p:nvPicPr>
          <p:cNvPr id="29698" name="Picture 4" descr="http://www.jenniferhudson.com/sites/jhudson/files/imagecache/600wide_max/photos/3_my_lazy_cat.jpg"/>
          <p:cNvPicPr>
            <a:picLocks noChangeAspect="1" noChangeArrowheads="1"/>
          </p:cNvPicPr>
          <p:nvPr/>
        </p:nvPicPr>
        <p:blipFill rotWithShape="1">
          <a:blip r:embed="rId2"/>
          <a:srcRect r="8992"/>
          <a:stretch/>
        </p:blipFill>
        <p:spPr bwMode="auto">
          <a:xfrm>
            <a:off x="4560888" y="2936182"/>
            <a:ext cx="4583112" cy="3940501"/>
          </a:xfrm>
          <a:prstGeom prst="rect">
            <a:avLst/>
          </a:prstGeom>
          <a:noFill/>
          <a:ln w="9525">
            <a:noFill/>
            <a:miter lim="800000"/>
            <a:headEnd/>
            <a:tailEnd/>
          </a:ln>
        </p:spPr>
      </p:pic>
      <p:sp>
        <p:nvSpPr>
          <p:cNvPr id="3" name="Content Placeholder 2"/>
          <p:cNvSpPr>
            <a:spLocks noGrp="1"/>
          </p:cNvSpPr>
          <p:nvPr>
            <p:ph idx="1"/>
          </p:nvPr>
        </p:nvSpPr>
        <p:spPr>
          <a:xfrm>
            <a:off x="204788" y="1365250"/>
            <a:ext cx="8748712" cy="4897438"/>
          </a:xfrm>
        </p:spPr>
        <p:txBody>
          <a:bodyPr/>
          <a:lstStyle/>
          <a:p>
            <a:pPr marL="0" indent="0" algn="ctr">
              <a:buFont typeface="Wingdings" pitchFamily="2" charset="2"/>
              <a:buNone/>
              <a:defRPr/>
            </a:pPr>
            <a:r>
              <a:rPr lang="en-US" sz="5400" dirty="0" smtClean="0">
                <a:effectLst>
                  <a:outerShdw blurRad="38100" dist="38100" dir="2700000" algn="tl">
                    <a:srgbClr val="000000">
                      <a:alpha val="43137"/>
                    </a:srgbClr>
                  </a:outerShdw>
                </a:effectLst>
              </a:rPr>
              <a:t>Lack of challenge!</a:t>
            </a:r>
            <a:endParaRPr lang="en-CA" sz="5400" dirty="0"/>
          </a:p>
        </p:txBody>
      </p:sp>
      <p:pic>
        <p:nvPicPr>
          <p:cNvPr id="29700" name="Picture 2" descr="http://cl.jroo.me/z3/t/V/B/e/a.baa-Lazy-cute-cat-on-coach.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4332" t="9104" r="9949" b="4819"/>
          <a:stretch/>
        </p:blipFill>
        <p:spPr bwMode="auto">
          <a:xfrm>
            <a:off x="0" y="2949062"/>
            <a:ext cx="4560889" cy="3909332"/>
          </a:xfrm>
          <a:prstGeom prst="rect">
            <a:avLst/>
          </a:prstGeom>
          <a:noFill/>
          <a:ln w="9525">
            <a:noFill/>
            <a:miter lim="800000"/>
            <a:headEnd/>
            <a:tailEnd/>
          </a:ln>
        </p:spPr>
      </p:pic>
    </p:spTree>
    <p:extLst>
      <p:ext uri="{BB962C8B-B14F-4D97-AF65-F5344CB8AC3E}">
        <p14:creationId xmlns:p14="http://schemas.microsoft.com/office/powerpoint/2010/main" val="443899620"/>
      </p:ext>
    </p:extLst>
  </p:cSld>
  <p:clrMapOvr>
    <a:masterClrMapping/>
  </p:clrMapOvr>
  <p:transition advClick="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3" cstate="print"/>
          <a:srcRect l="1464"/>
          <a:stretch>
            <a:fillRect/>
          </a:stretch>
        </p:blipFill>
        <p:spPr bwMode="auto">
          <a:xfrm>
            <a:off x="1" y="1398214"/>
            <a:ext cx="9144000" cy="3565672"/>
          </a:xfrm>
          <a:prstGeom prst="rect">
            <a:avLst/>
          </a:prstGeom>
        </p:spPr>
      </p:pic>
      <p:pic>
        <p:nvPicPr>
          <p:cNvPr id="8" name="Picture 5"/>
          <p:cNvPicPr>
            <a:picLocks noChangeAspect="1" noChangeArrowheads="1"/>
          </p:cNvPicPr>
          <p:nvPr/>
        </p:nvPicPr>
        <p:blipFill>
          <a:blip r:embed="rId3" cstate="print"/>
          <a:srcRect l="34882" t="10244" r="1655" b="9542"/>
          <a:stretch>
            <a:fillRect/>
          </a:stretch>
        </p:blipFill>
        <p:spPr bwMode="auto">
          <a:xfrm>
            <a:off x="2449700" y="1576058"/>
            <a:ext cx="6694299" cy="3251123"/>
          </a:xfrm>
          <a:prstGeom prst="rect">
            <a:avLst/>
          </a:prstGeom>
          <a:noFill/>
          <a:ln w="9525">
            <a:noFill/>
            <a:miter lim="800000"/>
            <a:headEnd/>
            <a:tailEnd/>
          </a:ln>
        </p:spPr>
      </p:pic>
      <p:sp>
        <p:nvSpPr>
          <p:cNvPr id="2" name="Title 1"/>
          <p:cNvSpPr>
            <a:spLocks noGrp="1"/>
          </p:cNvSpPr>
          <p:nvPr>
            <p:ph type="title"/>
          </p:nvPr>
        </p:nvSpPr>
        <p:spPr>
          <a:xfrm>
            <a:off x="0" y="-2588"/>
            <a:ext cx="9144000" cy="1143000"/>
          </a:xfrm>
          <a:solidFill>
            <a:srgbClr val="000000"/>
          </a:solidFill>
        </p:spPr>
        <p:txBody>
          <a:bodyPr/>
          <a:lstStyle/>
          <a:p>
            <a:r>
              <a:rPr lang="en-US" sz="6000" dirty="0" smtClean="0"/>
              <a:t>Comfort Zone!</a:t>
            </a:r>
            <a:endParaRPr lang="en-CA" sz="6000" dirty="0"/>
          </a:p>
        </p:txBody>
      </p:sp>
      <p:sp>
        <p:nvSpPr>
          <p:cNvPr id="3" name="Content Placeholder 2"/>
          <p:cNvSpPr>
            <a:spLocks noGrp="1"/>
          </p:cNvSpPr>
          <p:nvPr>
            <p:ph idx="1"/>
          </p:nvPr>
        </p:nvSpPr>
        <p:spPr>
          <a:xfrm>
            <a:off x="2" y="4963886"/>
            <a:ext cx="9143999" cy="1667814"/>
          </a:xfrm>
          <a:solidFill>
            <a:srgbClr val="000000"/>
          </a:solidFill>
        </p:spPr>
        <p:txBody>
          <a:bodyPr/>
          <a:lstStyle/>
          <a:p>
            <a:pPr marL="0" indent="0" algn="ctr">
              <a:buNone/>
            </a:pPr>
            <a:r>
              <a:rPr lang="en-CA" sz="4400" dirty="0" smtClean="0">
                <a:effectLst>
                  <a:outerShdw blurRad="38100" dist="38100" dir="2700000" algn="tl">
                    <a:srgbClr val="000000">
                      <a:alpha val="43137"/>
                    </a:srgbClr>
                  </a:outerShdw>
                </a:effectLst>
              </a:rPr>
              <a:t>Connection shrink!</a:t>
            </a:r>
          </a:p>
          <a:p>
            <a:pPr marL="0" indent="0" algn="ctr">
              <a:buNone/>
            </a:pPr>
            <a:endParaRPr lang="en-CA" sz="1600" dirty="0" smtClean="0">
              <a:effectLst>
                <a:outerShdw blurRad="38100" dist="38100" dir="2700000" algn="tl">
                  <a:srgbClr val="000000">
                    <a:alpha val="43137"/>
                  </a:srgbClr>
                </a:outerShdw>
              </a:effectLst>
            </a:endParaRPr>
          </a:p>
          <a:p>
            <a:pPr marL="0" indent="0" algn="ctr">
              <a:buNone/>
            </a:pPr>
            <a:r>
              <a:rPr lang="en-CA" sz="1600" dirty="0" err="1" smtClean="0">
                <a:effectLst>
                  <a:outerShdw blurRad="38100" dist="38100" dir="2700000" algn="tl">
                    <a:srgbClr val="000000">
                      <a:alpha val="43137"/>
                    </a:srgbClr>
                  </a:outerShdw>
                </a:effectLst>
              </a:rPr>
              <a:t>Zatorre</a:t>
            </a:r>
            <a:r>
              <a:rPr lang="en-CA" sz="1600" dirty="0">
                <a:effectLst>
                  <a:outerShdw blurRad="38100" dist="38100" dir="2700000" algn="tl">
                    <a:srgbClr val="000000">
                      <a:alpha val="43137"/>
                    </a:srgbClr>
                  </a:outerShdw>
                </a:effectLst>
              </a:rPr>
              <a:t>, R. J., Fields, R. D., &amp; Johansen-Berg, H. (2012). Plasticity in gray and white: </a:t>
            </a:r>
            <a:r>
              <a:rPr lang="en-CA" sz="1600" dirty="0" err="1">
                <a:effectLst>
                  <a:outerShdw blurRad="38100" dist="38100" dir="2700000" algn="tl">
                    <a:srgbClr val="000000">
                      <a:alpha val="43137"/>
                    </a:srgbClr>
                  </a:outerShdw>
                </a:effectLst>
              </a:rPr>
              <a:t>neuroimaging</a:t>
            </a:r>
            <a:r>
              <a:rPr lang="en-CA" sz="1600" dirty="0">
                <a:effectLst>
                  <a:outerShdw blurRad="38100" dist="38100" dir="2700000" algn="tl">
                    <a:srgbClr val="000000">
                      <a:alpha val="43137"/>
                    </a:srgbClr>
                  </a:outerShdw>
                </a:effectLst>
              </a:rPr>
              <a:t> changes in brain structure during learning. </a:t>
            </a:r>
            <a:r>
              <a:rPr lang="en-CA" sz="1600" i="1" dirty="0">
                <a:effectLst>
                  <a:outerShdw blurRad="38100" dist="38100" dir="2700000" algn="tl">
                    <a:srgbClr val="000000">
                      <a:alpha val="43137"/>
                    </a:srgbClr>
                  </a:outerShdw>
                </a:effectLst>
              </a:rPr>
              <a:t>Nature neuroscience</a:t>
            </a:r>
            <a:r>
              <a:rPr lang="en-CA" sz="1600" dirty="0">
                <a:effectLst>
                  <a:outerShdw blurRad="38100" dist="38100" dir="2700000" algn="tl">
                    <a:srgbClr val="000000">
                      <a:alpha val="43137"/>
                    </a:srgbClr>
                  </a:outerShdw>
                </a:effectLst>
              </a:rPr>
              <a:t>, </a:t>
            </a:r>
            <a:r>
              <a:rPr lang="en-CA" sz="1600" i="1" dirty="0">
                <a:effectLst>
                  <a:outerShdw blurRad="38100" dist="38100" dir="2700000" algn="tl">
                    <a:srgbClr val="000000">
                      <a:alpha val="43137"/>
                    </a:srgbClr>
                  </a:outerShdw>
                </a:effectLst>
              </a:rPr>
              <a:t>15</a:t>
            </a:r>
            <a:r>
              <a:rPr lang="en-CA" sz="1600" dirty="0">
                <a:effectLst>
                  <a:outerShdw blurRad="38100" dist="38100" dir="2700000" algn="tl">
                    <a:srgbClr val="000000">
                      <a:alpha val="43137"/>
                    </a:srgbClr>
                  </a:outerShdw>
                </a:effectLst>
              </a:rPr>
              <a:t>(4), 528-536.</a:t>
            </a:r>
          </a:p>
        </p:txBody>
      </p:sp>
      <p:sp>
        <p:nvSpPr>
          <p:cNvPr id="9" name="Rounded Rectangle 8"/>
          <p:cNvSpPr/>
          <p:nvPr/>
        </p:nvSpPr>
        <p:spPr bwMode="auto">
          <a:xfrm>
            <a:off x="6896394" y="2965102"/>
            <a:ext cx="2034962" cy="11922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CA">
              <a:solidFill>
                <a:srgbClr val="FFFFFF"/>
              </a:solidFill>
            </a:endParaRPr>
          </a:p>
        </p:txBody>
      </p:sp>
    </p:spTree>
    <p:extLst>
      <p:ext uri="{BB962C8B-B14F-4D97-AF65-F5344CB8AC3E}">
        <p14:creationId xmlns:p14="http://schemas.microsoft.com/office/powerpoint/2010/main" val="1091183738"/>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b="17096"/>
          <a:stretch/>
        </p:blipFill>
        <p:spPr bwMode="auto">
          <a:xfrm>
            <a:off x="0" y="1174811"/>
            <a:ext cx="9144000" cy="5683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60000"/>
            </a:srgbClr>
          </a:solidFill>
        </p:spPr>
        <p:txBody>
          <a:bodyPr/>
          <a:lstStyle/>
          <a:p>
            <a:r>
              <a:rPr lang="en-US" sz="6000" dirty="0" smtClean="0"/>
              <a:t>Brain Wiring</a:t>
            </a:r>
            <a:endParaRPr lang="en-US" sz="6000" dirty="0"/>
          </a:p>
        </p:txBody>
      </p:sp>
      <p:sp>
        <p:nvSpPr>
          <p:cNvPr id="3" name="Content Placeholder 2"/>
          <p:cNvSpPr>
            <a:spLocks noGrp="1"/>
          </p:cNvSpPr>
          <p:nvPr>
            <p:ph idx="1"/>
          </p:nvPr>
        </p:nvSpPr>
        <p:spPr>
          <a:xfrm>
            <a:off x="0" y="1142733"/>
            <a:ext cx="9144000" cy="1373188"/>
          </a:xfrm>
          <a:solidFill>
            <a:srgbClr val="000000">
              <a:alpha val="60000"/>
            </a:srgbClr>
          </a:solidFill>
        </p:spPr>
        <p:txBody>
          <a:bodyPr/>
          <a:lstStyle/>
          <a:p>
            <a:pPr marL="0" indent="0" algn="ctr">
              <a:buNone/>
            </a:pPr>
            <a:r>
              <a:rPr lang="en-CA" dirty="0" smtClean="0">
                <a:solidFill>
                  <a:srgbClr val="F6DB3C"/>
                </a:solidFill>
              </a:rPr>
              <a:t>Fundamental Rule of Brains:</a:t>
            </a:r>
          </a:p>
          <a:p>
            <a:pPr marL="0" indent="0" algn="ctr">
              <a:buNone/>
            </a:pPr>
            <a:r>
              <a:rPr lang="en-CA" dirty="0" smtClean="0"/>
              <a:t>Neurons </a:t>
            </a:r>
            <a:r>
              <a:rPr lang="en-CA" dirty="0"/>
              <a:t>that fire together, wire together</a:t>
            </a:r>
          </a:p>
        </p:txBody>
      </p:sp>
    </p:spTree>
    <p:extLst>
      <p:ext uri="{BB962C8B-B14F-4D97-AF65-F5344CB8AC3E}">
        <p14:creationId xmlns:p14="http://schemas.microsoft.com/office/powerpoint/2010/main" val="1711021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lstStyle/>
          <a:p>
            <a:pPr>
              <a:defRPr/>
            </a:pPr>
            <a:r>
              <a:rPr lang="en-US" sz="5400" dirty="0" smtClean="0"/>
              <a:t>Growth Zone = Challenges</a:t>
            </a:r>
            <a:endParaRPr lang="en-US" sz="5400" dirty="0"/>
          </a:p>
        </p:txBody>
      </p:sp>
      <p:sp>
        <p:nvSpPr>
          <p:cNvPr id="6" name="Content Placeholder 5"/>
          <p:cNvSpPr>
            <a:spLocks noGrp="1"/>
          </p:cNvSpPr>
          <p:nvPr>
            <p:ph idx="1"/>
          </p:nvPr>
        </p:nvSpPr>
        <p:spPr>
          <a:xfrm>
            <a:off x="457200" y="1228725"/>
            <a:ext cx="8229600" cy="4897438"/>
          </a:xfrm>
        </p:spPr>
        <p:txBody>
          <a:bodyPr/>
          <a:lstStyle/>
          <a:p>
            <a:pPr algn="ctr">
              <a:buFont typeface="Wingdings" pitchFamily="2" charset="2"/>
              <a:buNone/>
              <a:defRPr/>
            </a:pPr>
            <a:r>
              <a:rPr lang="en-US" sz="3600" dirty="0" smtClean="0"/>
              <a:t>When a task is too easy, move up!</a:t>
            </a:r>
          </a:p>
          <a:p>
            <a:pPr algn="ctr">
              <a:buFont typeface="Wingdings" pitchFamily="2" charset="2"/>
              <a:buNone/>
              <a:defRPr/>
            </a:pPr>
            <a:r>
              <a:rPr lang="en-US" sz="3600" dirty="0" smtClean="0"/>
              <a:t>You need to be </a:t>
            </a:r>
            <a:r>
              <a:rPr lang="en-US" sz="3600" dirty="0" smtClean="0">
                <a:solidFill>
                  <a:srgbClr val="F6DB3C"/>
                </a:solidFill>
              </a:rPr>
              <a:t>working hard </a:t>
            </a:r>
            <a:r>
              <a:rPr lang="en-US" sz="3600" dirty="0" smtClean="0"/>
              <a:t>to improve.</a:t>
            </a:r>
            <a:endParaRPr lang="en-US" sz="3600" dirty="0"/>
          </a:p>
        </p:txBody>
      </p:sp>
      <p:pic>
        <p:nvPicPr>
          <p:cNvPr id="31747" name="Picture 4" descr="http://preview.turbosquid.com/Preview/2011/08/31__12_49_18/Dumbbells_V4_01.jpg65f0c76c-c16e-4aa1-915e-9c198f22247dLarge.jpg"/>
          <p:cNvPicPr>
            <a:picLocks noChangeAspect="1" noChangeArrowheads="1"/>
          </p:cNvPicPr>
          <p:nvPr/>
        </p:nvPicPr>
        <p:blipFill>
          <a:blip r:embed="rId2"/>
          <a:srcRect/>
          <a:stretch>
            <a:fillRect/>
          </a:stretch>
        </p:blipFill>
        <p:spPr bwMode="auto">
          <a:xfrm>
            <a:off x="5124450" y="3241903"/>
            <a:ext cx="4019550" cy="3844925"/>
          </a:xfrm>
          <a:prstGeom prst="rect">
            <a:avLst/>
          </a:prstGeom>
          <a:noFill/>
          <a:ln w="9525">
            <a:noFill/>
            <a:miter lim="800000"/>
            <a:headEnd/>
            <a:tailEnd/>
          </a:ln>
        </p:spPr>
      </p:pic>
      <p:pic>
        <p:nvPicPr>
          <p:cNvPr id="31748" name="Picture 2" descr="http://ecx.images-amazon.com/images/I/41D7MC6Z6KL.jpg"/>
          <p:cNvPicPr>
            <a:picLocks noChangeAspect="1" noChangeArrowheads="1"/>
          </p:cNvPicPr>
          <p:nvPr/>
        </p:nvPicPr>
        <p:blipFill>
          <a:blip r:embed="rId3"/>
          <a:srcRect/>
          <a:stretch>
            <a:fillRect/>
          </a:stretch>
        </p:blipFill>
        <p:spPr bwMode="auto">
          <a:xfrm>
            <a:off x="723900" y="3648075"/>
            <a:ext cx="2667000" cy="2341563"/>
          </a:xfrm>
          <a:prstGeom prst="rect">
            <a:avLst/>
          </a:prstGeom>
          <a:noFill/>
          <a:ln w="9525">
            <a:noFill/>
            <a:miter lim="800000"/>
            <a:headEnd/>
            <a:tailEnd/>
          </a:ln>
        </p:spPr>
      </p:pic>
      <p:sp>
        <p:nvSpPr>
          <p:cNvPr id="31749" name="Right Arrow 7"/>
          <p:cNvSpPr>
            <a:spLocks noChangeArrowheads="1"/>
          </p:cNvSpPr>
          <p:nvPr/>
        </p:nvSpPr>
        <p:spPr bwMode="auto">
          <a:xfrm>
            <a:off x="3221038" y="3973513"/>
            <a:ext cx="2182812" cy="1019175"/>
          </a:xfrm>
          <a:prstGeom prst="rightArrow">
            <a:avLst>
              <a:gd name="adj1" fmla="val 50000"/>
              <a:gd name="adj2" fmla="val 49984"/>
            </a:avLst>
          </a:prstGeom>
          <a:solidFill>
            <a:schemeClr val="accent1"/>
          </a:solidFill>
          <a:ln w="38100" algn="ctr">
            <a:solidFill>
              <a:schemeClr val="bg2"/>
            </a:solidFill>
            <a:round/>
            <a:headEnd/>
            <a:tailEnd/>
          </a:ln>
        </p:spPr>
        <p:txBody>
          <a:bodyPr/>
          <a:lstStyle/>
          <a:p>
            <a:pPr eaLnBrk="0" hangingPunct="0"/>
            <a:endParaRPr lang="en-US">
              <a:solidFill>
                <a:srgbClr val="FFFFFF"/>
              </a:solidFill>
            </a:endParaRPr>
          </a:p>
        </p:txBody>
      </p:sp>
    </p:spTree>
    <p:extLst>
      <p:ext uri="{BB962C8B-B14F-4D97-AF65-F5344CB8AC3E}">
        <p14:creationId xmlns:p14="http://schemas.microsoft.com/office/powerpoint/2010/main" val="4178880374"/>
      </p:ext>
    </p:extLst>
  </p:cSld>
  <p:clrMapOvr>
    <a:masterClrMapping/>
  </p:clrMapOvr>
  <p:transition advClick="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Need Careful Feedback</a:t>
            </a:r>
            <a:endParaRPr lang="en-CA" sz="5400" dirty="0"/>
          </a:p>
        </p:txBody>
      </p:sp>
      <p:sp>
        <p:nvSpPr>
          <p:cNvPr id="3" name="Content Placeholder 2"/>
          <p:cNvSpPr>
            <a:spLocks noGrp="1"/>
          </p:cNvSpPr>
          <p:nvPr>
            <p:ph idx="1"/>
          </p:nvPr>
        </p:nvSpPr>
        <p:spPr>
          <a:xfrm>
            <a:off x="0" y="1168400"/>
            <a:ext cx="4000500" cy="5372100"/>
          </a:xfrm>
        </p:spPr>
        <p:txBody>
          <a:bodyPr/>
          <a:lstStyle/>
          <a:p>
            <a:pPr marL="0" indent="0" algn="ctr">
              <a:buNone/>
            </a:pPr>
            <a:r>
              <a:rPr lang="en-CA" dirty="0" smtClean="0"/>
              <a:t>Need to use regular, careful, targeted feedback</a:t>
            </a:r>
          </a:p>
          <a:p>
            <a:pPr marL="0" indent="0" algn="ctr">
              <a:buNone/>
            </a:pPr>
            <a:endParaRPr lang="en-CA" dirty="0" smtClean="0"/>
          </a:p>
          <a:p>
            <a:pPr marL="0" indent="0" algn="ctr">
              <a:buNone/>
            </a:pPr>
            <a:r>
              <a:rPr lang="en-CA" dirty="0" smtClean="0"/>
              <a:t>Listen to group members</a:t>
            </a:r>
          </a:p>
          <a:p>
            <a:pPr marL="0" indent="0" algn="ctr">
              <a:buNone/>
            </a:pPr>
            <a:endParaRPr lang="en-CA" dirty="0" smtClean="0"/>
          </a:p>
          <a:p>
            <a:pPr marL="0" indent="0" algn="ctr">
              <a:buNone/>
            </a:pPr>
            <a:r>
              <a:rPr lang="en-CA" dirty="0" smtClean="0"/>
              <a:t>Focus on teacher comments</a:t>
            </a:r>
          </a:p>
        </p:txBody>
      </p:sp>
      <p:pic>
        <p:nvPicPr>
          <p:cNvPr id="3074" name="Picture 2" descr="Image result for driving lesson"/>
          <p:cNvPicPr>
            <a:picLocks noChangeAspect="1" noChangeArrowheads="1"/>
          </p:cNvPicPr>
          <p:nvPr/>
        </p:nvPicPr>
        <p:blipFill rotWithShape="1">
          <a:blip r:embed="rId2">
            <a:extLst>
              <a:ext uri="{28A0092B-C50C-407E-A947-70E740481C1C}">
                <a14:useLocalDpi xmlns:a14="http://schemas.microsoft.com/office/drawing/2010/main" val="0"/>
              </a:ext>
            </a:extLst>
          </a:blip>
          <a:srcRect l="13640" r="15353"/>
          <a:stretch/>
        </p:blipFill>
        <p:spPr bwMode="auto">
          <a:xfrm>
            <a:off x="3957172" y="1182946"/>
            <a:ext cx="5186828" cy="548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97798"/>
      </p:ext>
    </p:extLst>
  </p:cSld>
  <p:clrMapOvr>
    <a:masterClrMapping/>
  </p:clrMapOvr>
  <p:transition spd="med" advClick="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298"/>
            <a:ext cx="9144000" cy="1143000"/>
          </a:xfrm>
        </p:spPr>
        <p:txBody>
          <a:bodyPr/>
          <a:lstStyle/>
          <a:p>
            <a:r>
              <a:rPr lang="en-US" sz="5400" dirty="0" smtClean="0"/>
              <a:t>Finding the Growth Zone</a:t>
            </a:r>
            <a:endParaRPr lang="en-CA" sz="54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739959"/>
            <a:ext cx="3825024" cy="2308324"/>
          </a:xfrm>
          <a:prstGeom prst="rect">
            <a:avLst/>
          </a:prstGeom>
          <a:noFill/>
        </p:spPr>
        <p:txBody>
          <a:bodyPr wrap="square" rtlCol="0">
            <a:spAutoFit/>
          </a:bodyPr>
          <a:lstStyle/>
          <a:p>
            <a:pPr algn="ctr"/>
            <a:r>
              <a:rPr lang="en-US" sz="72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13" name="Right Arrow 12"/>
          <p:cNvSpPr/>
          <p:nvPr/>
        </p:nvSpPr>
        <p:spPr bwMode="auto">
          <a:xfrm rot="19601739">
            <a:off x="334727" y="4245736"/>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effectLst>
                  <a:outerShdw blurRad="38100" dist="38100" dir="2700000" algn="tl">
                    <a:srgbClr val="000000">
                      <a:alpha val="43137"/>
                    </a:srgbClr>
                  </a:outerShdw>
                </a:effectLst>
                <a:latin typeface="Arial" pitchFamily="34" charset="0"/>
                <a:cs typeface="Arial" pitchFamily="34" charset="0"/>
              </a:rPr>
              <a:t>Practice </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Right Arrow 13"/>
          <p:cNvSpPr/>
          <p:nvPr/>
        </p:nvSpPr>
        <p:spPr bwMode="auto">
          <a:xfrm rot="19670476" flipH="1">
            <a:off x="5746363" y="947162"/>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Careful Feedback</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44106299"/>
      </p:ext>
    </p:extLst>
  </p:cSld>
  <p:clrMapOvr>
    <a:masterClrMapping/>
  </p:clrMapOvr>
  <p:transition spd="med" advClick="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sz="5400" dirty="0" smtClean="0"/>
              <a:t>Leaving the Growth Zone</a:t>
            </a:r>
            <a:endParaRPr lang="en-CA" sz="54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580545"/>
            <a:ext cx="3825024" cy="2554545"/>
          </a:xfrm>
          <a:prstGeom prst="rect">
            <a:avLst/>
          </a:prstGeom>
          <a:noFill/>
        </p:spPr>
        <p:txBody>
          <a:bodyPr wrap="square" rtlCol="0">
            <a:spAutoFit/>
          </a:bodyPr>
          <a:lstStyle/>
          <a:p>
            <a:pPr algn="ctr"/>
            <a:r>
              <a:rPr lang="en-US" sz="80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3" name="Circular Arrow 2"/>
          <p:cNvSpPr/>
          <p:nvPr/>
        </p:nvSpPr>
        <p:spPr bwMode="auto">
          <a:xfrm rot="11976541">
            <a:off x="255960" y="2252174"/>
            <a:ext cx="4330856" cy="3793810"/>
          </a:xfrm>
          <a:prstGeom prst="circularArrow">
            <a:avLst>
              <a:gd name="adj1" fmla="val 13801"/>
              <a:gd name="adj2" fmla="val 1389803"/>
              <a:gd name="adj3" fmla="val 21557908"/>
              <a:gd name="adj4" fmla="val 12505887"/>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sp>
        <p:nvSpPr>
          <p:cNvPr id="13" name="Circular Arrow 12"/>
          <p:cNvSpPr/>
          <p:nvPr/>
        </p:nvSpPr>
        <p:spPr bwMode="auto">
          <a:xfrm rot="14054747" flipH="1">
            <a:off x="3177896" y="3037729"/>
            <a:ext cx="4330856" cy="3793810"/>
          </a:xfrm>
          <a:prstGeom prst="circularArrow">
            <a:avLst>
              <a:gd name="adj1" fmla="val 13801"/>
              <a:gd name="adj2" fmla="val 1389803"/>
              <a:gd name="adj3" fmla="val 21557908"/>
              <a:gd name="adj4" fmla="val 15680869"/>
              <a:gd name="adj5" fmla="val 15479"/>
            </a:avLst>
          </a:prstGeom>
          <a:solidFill>
            <a:srgbClr val="F6DB3C"/>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Garamond" pitchFamily="18" charset="0"/>
            </a:endParaRPr>
          </a:p>
        </p:txBody>
      </p:sp>
      <p:sp>
        <p:nvSpPr>
          <p:cNvPr id="14" name="TextBox 13"/>
          <p:cNvSpPr txBox="1"/>
          <p:nvPr/>
        </p:nvSpPr>
        <p:spPr>
          <a:xfrm rot="1882997">
            <a:off x="-322650" y="4848598"/>
            <a:ext cx="3924300" cy="523220"/>
          </a:xfrm>
          <a:prstGeom prst="rect">
            <a:avLst/>
          </a:prstGeom>
          <a:noFill/>
        </p:spPr>
        <p:txBody>
          <a:bodyPr wrap="square" rtlCol="0">
            <a:spAutoFit/>
          </a:bodyPr>
          <a:lstStyle/>
          <a:p>
            <a:pPr algn="ctr"/>
            <a:r>
              <a:rPr lang="en-CA" sz="2800" b="1" dirty="0" smtClean="0">
                <a:solidFill>
                  <a:schemeClr val="bg2"/>
                </a:solidFill>
                <a:latin typeface="Arial" panose="020B0604020202020204" pitchFamily="34" charset="0"/>
                <a:cs typeface="Arial" panose="020B0604020202020204" pitchFamily="34" charset="0"/>
              </a:rPr>
              <a:t>Shortcuts</a:t>
            </a:r>
            <a:endParaRPr lang="en-CA" sz="2800" b="1" dirty="0">
              <a:solidFill>
                <a:schemeClr val="bg2"/>
              </a:solidFill>
              <a:latin typeface="Arial" panose="020B0604020202020204" pitchFamily="34" charset="0"/>
              <a:cs typeface="Arial" panose="020B0604020202020204" pitchFamily="34" charset="0"/>
            </a:endParaRPr>
          </a:p>
        </p:txBody>
      </p:sp>
      <p:sp>
        <p:nvSpPr>
          <p:cNvPr id="15" name="TextBox 14"/>
          <p:cNvSpPr txBox="1"/>
          <p:nvPr/>
        </p:nvSpPr>
        <p:spPr>
          <a:xfrm rot="820977">
            <a:off x="3326506" y="6014191"/>
            <a:ext cx="3924300" cy="523220"/>
          </a:xfrm>
          <a:prstGeom prst="rect">
            <a:avLst/>
          </a:prstGeom>
          <a:noFill/>
        </p:spPr>
        <p:txBody>
          <a:bodyPr wrap="square" rtlCol="0">
            <a:spAutoFit/>
          </a:bodyPr>
          <a:lstStyle/>
          <a:p>
            <a:pPr algn="ctr"/>
            <a:r>
              <a:rPr lang="en-CA" sz="2800" b="1" dirty="0" smtClean="0">
                <a:solidFill>
                  <a:schemeClr val="bg2"/>
                </a:solidFill>
                <a:latin typeface="Arial" panose="020B0604020202020204" pitchFamily="34" charset="0"/>
                <a:cs typeface="Arial" panose="020B0604020202020204" pitchFamily="34" charset="0"/>
              </a:rPr>
              <a:t>Shortcuts</a:t>
            </a:r>
            <a:endParaRPr lang="en-CA" sz="2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61306"/>
      </p:ext>
    </p:extLst>
  </p:cSld>
  <p:clrMapOvr>
    <a:masterClrMapping/>
  </p:clrMapOvr>
  <p:transition advClick="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Leaving the Growth Zone</a:t>
            </a:r>
            <a:endParaRPr lang="en-CA" sz="5400" baseline="30000" dirty="0"/>
          </a:p>
        </p:txBody>
      </p:sp>
      <p:sp>
        <p:nvSpPr>
          <p:cNvPr id="5" name="Subtitle 4"/>
          <p:cNvSpPr>
            <a:spLocks noGrp="1"/>
          </p:cNvSpPr>
          <p:nvPr>
            <p:ph idx="1"/>
          </p:nvPr>
        </p:nvSpPr>
        <p:spPr>
          <a:xfrm>
            <a:off x="0" y="1685364"/>
            <a:ext cx="3239968" cy="4440799"/>
          </a:xfrm>
        </p:spPr>
        <p:txBody>
          <a:bodyPr/>
          <a:lstStyle/>
          <a:p>
            <a:pPr marL="0" indent="0" algn="ctr">
              <a:buNone/>
            </a:pPr>
            <a:r>
              <a:rPr lang="en-CA" sz="4400" dirty="0" smtClean="0"/>
              <a:t>Short cuts make learning needlessly</a:t>
            </a:r>
            <a:r>
              <a:rPr lang="en-CA" sz="4400" dirty="0" smtClean="0">
                <a:solidFill>
                  <a:srgbClr val="F6DB3C"/>
                </a:solidFill>
              </a:rPr>
              <a:t> harder </a:t>
            </a:r>
            <a:r>
              <a:rPr lang="en-CA" sz="4400" dirty="0" smtClean="0"/>
              <a:t>or </a:t>
            </a:r>
            <a:r>
              <a:rPr lang="en-CA" sz="4400" dirty="0" smtClean="0">
                <a:solidFill>
                  <a:srgbClr val="F6DB3C"/>
                </a:solidFill>
              </a:rPr>
              <a:t>longer.</a:t>
            </a:r>
            <a:endParaRPr lang="en-CA" sz="4400" dirty="0">
              <a:solidFill>
                <a:srgbClr val="F6DB3C"/>
              </a:solidFill>
            </a:endParaRPr>
          </a:p>
        </p:txBody>
      </p:sp>
      <p:pic>
        <p:nvPicPr>
          <p:cNvPr id="118786" name="Picture 2" descr="Image result"/>
          <p:cNvPicPr>
            <a:picLocks noChangeAspect="1" noChangeArrowheads="1"/>
          </p:cNvPicPr>
          <p:nvPr/>
        </p:nvPicPr>
        <p:blipFill>
          <a:blip r:embed="rId2" cstate="print"/>
          <a:srcRect/>
          <a:stretch>
            <a:fillRect/>
          </a:stretch>
        </p:blipFill>
        <p:spPr bwMode="auto">
          <a:xfrm>
            <a:off x="3239968" y="1194806"/>
            <a:ext cx="5893355" cy="5369767"/>
          </a:xfrm>
          <a:prstGeom prst="rect">
            <a:avLst/>
          </a:prstGeom>
          <a:noFill/>
        </p:spPr>
      </p:pic>
    </p:spTree>
    <p:extLst>
      <p:ext uri="{BB962C8B-B14F-4D97-AF65-F5344CB8AC3E}">
        <p14:creationId xmlns:p14="http://schemas.microsoft.com/office/powerpoint/2010/main" val="1564061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Leaving the Growth Zone</a:t>
            </a:r>
            <a:endParaRPr lang="en-CA" sz="5400" dirty="0"/>
          </a:p>
        </p:txBody>
      </p:sp>
      <p:sp>
        <p:nvSpPr>
          <p:cNvPr id="3" name="Content Placeholder 2"/>
          <p:cNvSpPr>
            <a:spLocks noGrp="1"/>
          </p:cNvSpPr>
          <p:nvPr>
            <p:ph idx="1"/>
          </p:nvPr>
        </p:nvSpPr>
        <p:spPr>
          <a:xfrm>
            <a:off x="125034" y="1215847"/>
            <a:ext cx="4009086" cy="4708435"/>
          </a:xfrm>
        </p:spPr>
        <p:txBody>
          <a:bodyPr/>
          <a:lstStyle/>
          <a:p>
            <a:pPr marL="0" indent="0" algn="ctr">
              <a:buNone/>
            </a:pPr>
            <a:r>
              <a:rPr lang="en-CA" sz="4000" dirty="0" smtClean="0"/>
              <a:t>Letting others </a:t>
            </a:r>
            <a:r>
              <a:rPr lang="en-CA" sz="4000" dirty="0" smtClean="0">
                <a:solidFill>
                  <a:srgbClr val="F6DB3C"/>
                </a:solidFill>
              </a:rPr>
              <a:t>tell you </a:t>
            </a:r>
            <a:r>
              <a:rPr lang="en-CA" sz="4000" dirty="0" smtClean="0"/>
              <a:t>the answers</a:t>
            </a:r>
            <a:r>
              <a:rPr lang="en-CA" sz="4000" dirty="0" smtClean="0">
                <a:solidFill>
                  <a:srgbClr val="F6DB3C"/>
                </a:solidFill>
              </a:rPr>
              <a:t>.</a:t>
            </a:r>
          </a:p>
          <a:p>
            <a:pPr marL="0" indent="0" algn="ctr">
              <a:buNone/>
            </a:pPr>
            <a:r>
              <a:rPr lang="en-CA" sz="4000" dirty="0" smtClean="0">
                <a:solidFill>
                  <a:srgbClr val="92D050"/>
                </a:solidFill>
              </a:rPr>
              <a:t>You</a:t>
            </a:r>
            <a:r>
              <a:rPr lang="en-CA" sz="4000" dirty="0" smtClean="0"/>
              <a:t> must do the thinking to </a:t>
            </a:r>
            <a:r>
              <a:rPr lang="en-CA" sz="4000" dirty="0" smtClean="0">
                <a:solidFill>
                  <a:srgbClr val="92D050"/>
                </a:solidFill>
              </a:rPr>
              <a:t>make the connections</a:t>
            </a:r>
            <a:r>
              <a:rPr lang="en-CA" sz="4000" dirty="0" smtClean="0"/>
              <a:t>.</a:t>
            </a:r>
          </a:p>
          <a:p>
            <a:endParaRPr lang="en-CA" sz="4000" dirty="0" smtClean="0"/>
          </a:p>
          <a:p>
            <a:pPr marL="0" indent="0">
              <a:buNone/>
            </a:pPr>
            <a:endParaRPr lang="en-CA" sz="3600" dirty="0" smtClean="0"/>
          </a:p>
          <a:p>
            <a:endParaRPr lang="en-CA" sz="3600" dirty="0" smtClean="0"/>
          </a:p>
          <a:p>
            <a:endParaRPr lang="en-CA" sz="3600" dirty="0"/>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743" t="57100" b="2794"/>
          <a:stretch/>
        </p:blipFill>
        <p:spPr bwMode="auto">
          <a:xfrm>
            <a:off x="4150233" y="1178417"/>
            <a:ext cx="4993767" cy="418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31353" y="5489684"/>
            <a:ext cx="4231526" cy="1077218"/>
          </a:xfrm>
          <a:prstGeom prst="rect">
            <a:avLst/>
          </a:prstGeom>
          <a:noFill/>
        </p:spPr>
        <p:txBody>
          <a:bodyPr wrap="square" rtlCol="0">
            <a:spAutoFit/>
          </a:bodyPr>
          <a:lstStyle/>
          <a:p>
            <a:pPr algn="ctr"/>
            <a:r>
              <a:rPr lang="en-CA" sz="1600" b="1" dirty="0"/>
              <a:t>Finn, Emily S., et al. "Disruption of functional networks in dyslexia: a whole-brain, data-driven analysis of connectivity." </a:t>
            </a:r>
            <a:r>
              <a:rPr lang="en-CA" sz="1600" b="1" i="1" dirty="0"/>
              <a:t>Biological psychiatry</a:t>
            </a:r>
            <a:r>
              <a:rPr lang="en-CA" sz="1600" b="1" dirty="0"/>
              <a:t> 76.5 (2014): 397-404.</a:t>
            </a:r>
          </a:p>
        </p:txBody>
      </p:sp>
    </p:spTree>
    <p:extLst>
      <p:ext uri="{BB962C8B-B14F-4D97-AF65-F5344CB8AC3E}">
        <p14:creationId xmlns:p14="http://schemas.microsoft.com/office/powerpoint/2010/main" val="1272982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Leaving the Growth Zone</a:t>
            </a:r>
            <a:endParaRPr lang="en-CA" sz="5400" dirty="0"/>
          </a:p>
        </p:txBody>
      </p:sp>
      <p:sp>
        <p:nvSpPr>
          <p:cNvPr id="3" name="Content Placeholder 2"/>
          <p:cNvSpPr>
            <a:spLocks noGrp="1"/>
          </p:cNvSpPr>
          <p:nvPr>
            <p:ph idx="1"/>
          </p:nvPr>
        </p:nvSpPr>
        <p:spPr>
          <a:xfrm>
            <a:off x="0" y="2252568"/>
            <a:ext cx="3000777" cy="2873224"/>
          </a:xfrm>
        </p:spPr>
        <p:txBody>
          <a:bodyPr/>
          <a:lstStyle/>
          <a:p>
            <a:pPr marL="0" indent="0" algn="ctr">
              <a:buNone/>
            </a:pPr>
            <a:r>
              <a:rPr lang="en-CA" sz="4000" dirty="0" smtClean="0"/>
              <a:t>Not asking questions </a:t>
            </a:r>
            <a:r>
              <a:rPr lang="en-CA" sz="4000" dirty="0" smtClean="0">
                <a:solidFill>
                  <a:srgbClr val="F6DB3C"/>
                </a:solidFill>
              </a:rPr>
              <a:t>right when they arise</a:t>
            </a:r>
          </a:p>
        </p:txBody>
      </p:sp>
      <p:grpSp>
        <p:nvGrpSpPr>
          <p:cNvPr id="5" name="Group 4"/>
          <p:cNvGrpSpPr/>
          <p:nvPr/>
        </p:nvGrpSpPr>
        <p:grpSpPr>
          <a:xfrm>
            <a:off x="2884868" y="1455313"/>
            <a:ext cx="6259132" cy="4868213"/>
            <a:chOff x="3277603" y="1609726"/>
            <a:chExt cx="5716272" cy="4290916"/>
          </a:xfrm>
        </p:grpSpPr>
        <p:pic>
          <p:nvPicPr>
            <p:cNvPr id="2054" name="Picture 6"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603" y="1609726"/>
              <a:ext cx="5716272" cy="42909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0809" y="3453523"/>
              <a:ext cx="1609859" cy="1446550"/>
            </a:xfrm>
            <a:prstGeom prst="rect">
              <a:avLst/>
            </a:prstGeom>
            <a:noFill/>
          </p:spPr>
          <p:txBody>
            <a:bodyPr wrap="square" rtlCol="0">
              <a:spAutoFit/>
            </a:bodyPr>
            <a:lstStyle/>
            <a:p>
              <a:r>
                <a:rPr lang="en-CA" sz="8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CA"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7796142" y="3429750"/>
              <a:ext cx="1090282" cy="1446550"/>
            </a:xfrm>
            <a:prstGeom prst="rect">
              <a:avLst/>
            </a:prstGeom>
            <a:noFill/>
          </p:spPr>
          <p:txBody>
            <a:bodyPr wrap="square" rtlCol="0">
              <a:spAutoFit/>
            </a:bodyPr>
            <a:lstStyle/>
            <a:p>
              <a:r>
                <a:rPr lang="en-CA" sz="8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CA"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572197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t>Leaving the Growth Zone</a:t>
            </a:r>
            <a:endParaRPr lang="en-CA" sz="5400" dirty="0"/>
          </a:p>
        </p:txBody>
      </p:sp>
      <p:sp>
        <p:nvSpPr>
          <p:cNvPr id="3" name="Content Placeholder 2"/>
          <p:cNvSpPr>
            <a:spLocks noGrp="1"/>
          </p:cNvSpPr>
          <p:nvPr>
            <p:ph idx="1"/>
          </p:nvPr>
        </p:nvSpPr>
        <p:spPr>
          <a:xfrm>
            <a:off x="1" y="1971676"/>
            <a:ext cx="3361385" cy="4107152"/>
          </a:xfrm>
        </p:spPr>
        <p:txBody>
          <a:bodyPr/>
          <a:lstStyle/>
          <a:p>
            <a:pPr marL="0" indent="0" algn="ctr">
              <a:buNone/>
            </a:pPr>
            <a:r>
              <a:rPr lang="en-CA" sz="4000" dirty="0" smtClean="0"/>
              <a:t>Not practising new skills the </a:t>
            </a:r>
            <a:r>
              <a:rPr lang="en-CA" sz="4000" dirty="0" smtClean="0">
                <a:solidFill>
                  <a:srgbClr val="F6DB3C"/>
                </a:solidFill>
              </a:rPr>
              <a:t>regularly </a:t>
            </a:r>
            <a:r>
              <a:rPr lang="en-CA" sz="4000" dirty="0" smtClean="0">
                <a:solidFill>
                  <a:srgbClr val="FFFFFF"/>
                </a:solidFill>
              </a:rPr>
              <a:t>and</a:t>
            </a:r>
            <a:r>
              <a:rPr lang="en-CA" sz="4000" dirty="0" smtClean="0">
                <a:solidFill>
                  <a:srgbClr val="F6DB3C"/>
                </a:solidFill>
              </a:rPr>
              <a:t> thoughtfully.</a:t>
            </a:r>
            <a:endParaRPr lang="en-CA" sz="4000" dirty="0" smtClean="0"/>
          </a:p>
          <a:p>
            <a:pPr marL="0" indent="0">
              <a:buNone/>
            </a:pPr>
            <a:endParaRPr lang="en-CA" sz="4000" dirty="0" smtClean="0"/>
          </a:p>
          <a:p>
            <a:pPr marL="0" indent="0">
              <a:buNone/>
            </a:pPr>
            <a:endParaRPr lang="en-CA" sz="4000" dirty="0" smtClean="0"/>
          </a:p>
          <a:p>
            <a:pPr marL="0" indent="0">
              <a:buNone/>
            </a:pPr>
            <a:endParaRPr lang="en-CA" sz="3600" dirty="0" smtClean="0"/>
          </a:p>
          <a:p>
            <a:endParaRPr lang="en-CA" sz="3600" dirty="0" smtClean="0"/>
          </a:p>
          <a:p>
            <a:endParaRPr lang="en-CA" sz="3600" dirty="0"/>
          </a:p>
        </p:txBody>
      </p:sp>
      <p:sp>
        <p:nvSpPr>
          <p:cNvPr id="5" name="AutoShape 2" descr="Image titled Practice Step 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CA">
              <a:solidFill>
                <a:srgbClr val="FFFFFF"/>
              </a:solidFill>
            </a:endParaRPr>
          </a:p>
        </p:txBody>
      </p:sp>
      <p:pic>
        <p:nvPicPr>
          <p:cNvPr id="102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07" r="14286"/>
          <a:stretch/>
        </p:blipFill>
        <p:spPr bwMode="auto">
          <a:xfrm>
            <a:off x="3372826" y="1300767"/>
            <a:ext cx="5771174" cy="5557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253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298"/>
            <a:ext cx="9144000" cy="1143000"/>
          </a:xfrm>
        </p:spPr>
        <p:txBody>
          <a:bodyPr/>
          <a:lstStyle/>
          <a:p>
            <a:r>
              <a:rPr lang="en-US" sz="5400" dirty="0" smtClean="0"/>
              <a:t>Finding the Growth Zone</a:t>
            </a:r>
            <a:endParaRPr lang="en-CA" sz="54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739959"/>
            <a:ext cx="3825024" cy="2308324"/>
          </a:xfrm>
          <a:prstGeom prst="rect">
            <a:avLst/>
          </a:prstGeom>
          <a:noFill/>
        </p:spPr>
        <p:txBody>
          <a:bodyPr wrap="square" rtlCol="0">
            <a:spAutoFit/>
          </a:bodyPr>
          <a:lstStyle/>
          <a:p>
            <a:pPr algn="ctr"/>
            <a:r>
              <a:rPr lang="en-US" sz="7200" b="1" dirty="0" smtClean="0">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Arial" pitchFamily="34" charset="0"/>
                <a:cs typeface="Arial" pitchFamily="34" charset="0"/>
              </a:rPr>
              <a:t>Panic Zone</a:t>
            </a:r>
          </a:p>
        </p:txBody>
      </p:sp>
      <p:sp>
        <p:nvSpPr>
          <p:cNvPr id="13" name="Right Arrow 12"/>
          <p:cNvSpPr/>
          <p:nvPr/>
        </p:nvSpPr>
        <p:spPr bwMode="auto">
          <a:xfrm rot="20898915">
            <a:off x="95951" y="3057894"/>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effectLst>
                  <a:outerShdw blurRad="38100" dist="38100" dir="2700000" algn="tl">
                    <a:srgbClr val="000000">
                      <a:alpha val="43137"/>
                    </a:srgbClr>
                  </a:outerShdw>
                </a:effectLst>
                <a:latin typeface="Arial" pitchFamily="34" charset="0"/>
                <a:cs typeface="Arial" pitchFamily="34" charset="0"/>
              </a:rPr>
              <a:t>Practice </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Right Arrow 13"/>
          <p:cNvSpPr/>
          <p:nvPr/>
        </p:nvSpPr>
        <p:spPr bwMode="auto">
          <a:xfrm rot="19670476" flipH="1">
            <a:off x="5746363" y="947162"/>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Careful Feedback</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15" name="Right Arrow 14"/>
          <p:cNvSpPr/>
          <p:nvPr/>
        </p:nvSpPr>
        <p:spPr bwMode="auto">
          <a:xfrm rot="19888636">
            <a:off x="819341" y="4586696"/>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16" name="Right Arrow 15"/>
          <p:cNvSpPr/>
          <p:nvPr/>
        </p:nvSpPr>
        <p:spPr bwMode="auto">
          <a:xfrm rot="20898915">
            <a:off x="127716" y="3057894"/>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effectLst>
                  <a:outerShdw blurRad="38100" dist="38100" dir="2700000" algn="tl">
                    <a:srgbClr val="000000">
                      <a:alpha val="43137"/>
                    </a:srgbClr>
                  </a:outerShdw>
                </a:effectLst>
                <a:latin typeface="Arial" pitchFamily="34" charset="0"/>
                <a:cs typeface="Arial" pitchFamily="34" charset="0"/>
              </a:rPr>
              <a:t>Practice </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17" name="Right Arrow 16"/>
          <p:cNvSpPr/>
          <p:nvPr/>
        </p:nvSpPr>
        <p:spPr bwMode="auto">
          <a:xfrm rot="19888636">
            <a:off x="851106" y="4586696"/>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5472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333875" y="209551"/>
            <a:ext cx="4733925" cy="2829864"/>
          </a:xfrm>
        </p:spPr>
        <p:txBody>
          <a:bodyPr/>
          <a:lstStyle/>
          <a:p>
            <a:r>
              <a:rPr lang="en-US" sz="6000" dirty="0" smtClean="0"/>
              <a:t>Follow Your Training Carefully!</a:t>
            </a:r>
            <a:endParaRPr lang="en-CA" sz="6000" dirty="0"/>
          </a:p>
        </p:txBody>
      </p:sp>
      <p:sp>
        <p:nvSpPr>
          <p:cNvPr id="4" name="Subtitle 3"/>
          <p:cNvSpPr>
            <a:spLocks noGrp="1"/>
          </p:cNvSpPr>
          <p:nvPr>
            <p:ph type="subTitle" sz="quarter" idx="1"/>
          </p:nvPr>
        </p:nvSpPr>
        <p:spPr>
          <a:xfrm>
            <a:off x="4588233" y="3315103"/>
            <a:ext cx="4257675" cy="2514600"/>
          </a:xfrm>
        </p:spPr>
        <p:txBody>
          <a:bodyPr/>
          <a:lstStyle/>
          <a:p>
            <a:r>
              <a:rPr lang="en-US" sz="4400" dirty="0" smtClean="0"/>
              <a:t>Serve you well it will.</a:t>
            </a:r>
          </a:p>
        </p:txBody>
      </p:sp>
      <p:pic>
        <p:nvPicPr>
          <p:cNvPr id="5" name="Shape 477" descr="Image result for master yoda"/>
          <p:cNvPicPr preferRelativeResize="0"/>
          <p:nvPr/>
        </p:nvPicPr>
        <p:blipFill rotWithShape="1">
          <a:blip r:embed="rId2">
            <a:alphaModFix/>
          </a:blip>
          <a:srcRect l="3921" r="8627"/>
          <a:stretch/>
        </p:blipFill>
        <p:spPr>
          <a:xfrm>
            <a:off x="-28575" y="0"/>
            <a:ext cx="4248149" cy="6858000"/>
          </a:xfrm>
          <a:prstGeom prst="rect">
            <a:avLst/>
          </a:prstGeom>
          <a:noFill/>
          <a:ln>
            <a:noFill/>
          </a:ln>
        </p:spPr>
      </p:pic>
    </p:spTree>
    <p:extLst>
      <p:ext uri="{BB962C8B-B14F-4D97-AF65-F5344CB8AC3E}">
        <p14:creationId xmlns:p14="http://schemas.microsoft.com/office/powerpoint/2010/main" val="3509341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b="17096"/>
          <a:stretch/>
        </p:blipFill>
        <p:spPr bwMode="auto">
          <a:xfrm>
            <a:off x="0" y="1174811"/>
            <a:ext cx="9144000" cy="5683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60000"/>
            </a:srgbClr>
          </a:solidFill>
        </p:spPr>
        <p:txBody>
          <a:bodyPr/>
          <a:lstStyle/>
          <a:p>
            <a:r>
              <a:rPr lang="en-US" sz="5400" dirty="0" smtClean="0"/>
              <a:t>You are your brain’s wiring</a:t>
            </a:r>
            <a:endParaRPr lang="en-US" sz="5400" dirty="0"/>
          </a:p>
        </p:txBody>
      </p:sp>
      <p:sp>
        <p:nvSpPr>
          <p:cNvPr id="3" name="Content Placeholder 2"/>
          <p:cNvSpPr>
            <a:spLocks noGrp="1"/>
          </p:cNvSpPr>
          <p:nvPr>
            <p:ph idx="1"/>
          </p:nvPr>
        </p:nvSpPr>
        <p:spPr>
          <a:xfrm>
            <a:off x="0" y="1148769"/>
            <a:ext cx="9144000" cy="1573214"/>
          </a:xfrm>
          <a:solidFill>
            <a:srgbClr val="000000">
              <a:alpha val="60000"/>
            </a:srgbClr>
          </a:solidFill>
        </p:spPr>
        <p:txBody>
          <a:bodyPr/>
          <a:lstStyle/>
          <a:p>
            <a:pPr marL="0" indent="0" algn="ctr">
              <a:buNone/>
            </a:pPr>
            <a:r>
              <a:rPr lang="en-CA" dirty="0" smtClean="0"/>
              <a:t>All your memories, skills, habits, and thoughts are a result of the connections in your brain.</a:t>
            </a:r>
            <a:endParaRPr lang="en-CA" dirty="0"/>
          </a:p>
        </p:txBody>
      </p:sp>
    </p:spTree>
    <p:extLst>
      <p:ext uri="{BB962C8B-B14F-4D97-AF65-F5344CB8AC3E}">
        <p14:creationId xmlns:p14="http://schemas.microsoft.com/office/powerpoint/2010/main" val="230058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333875" y="209551"/>
            <a:ext cx="4733925" cy="2829864"/>
          </a:xfrm>
        </p:spPr>
        <p:txBody>
          <a:bodyPr/>
          <a:lstStyle/>
          <a:p>
            <a:r>
              <a:rPr lang="en-US" sz="6000" dirty="0" smtClean="0"/>
              <a:t>Follow Your Training Carefully!</a:t>
            </a:r>
            <a:endParaRPr lang="en-CA" sz="6000" dirty="0"/>
          </a:p>
        </p:txBody>
      </p:sp>
      <p:sp>
        <p:nvSpPr>
          <p:cNvPr id="4" name="Subtitle 3"/>
          <p:cNvSpPr>
            <a:spLocks noGrp="1"/>
          </p:cNvSpPr>
          <p:nvPr>
            <p:ph type="subTitle" sz="quarter" idx="1"/>
          </p:nvPr>
        </p:nvSpPr>
        <p:spPr>
          <a:xfrm>
            <a:off x="4219575" y="3193961"/>
            <a:ext cx="4924426" cy="2635742"/>
          </a:xfrm>
        </p:spPr>
        <p:txBody>
          <a:bodyPr/>
          <a:lstStyle/>
          <a:p>
            <a:r>
              <a:rPr lang="en-US" sz="3600" dirty="0" smtClean="0"/>
              <a:t>As you master it, you won’t notice the effort anymore. </a:t>
            </a:r>
            <a:endParaRPr lang="en-US" sz="3600" dirty="0"/>
          </a:p>
        </p:txBody>
      </p:sp>
      <p:pic>
        <p:nvPicPr>
          <p:cNvPr id="5" name="Shape 477" descr="Image result for master yoda"/>
          <p:cNvPicPr preferRelativeResize="0"/>
          <p:nvPr/>
        </p:nvPicPr>
        <p:blipFill rotWithShape="1">
          <a:blip r:embed="rId2">
            <a:alphaModFix/>
          </a:blip>
          <a:srcRect l="3921" r="8627"/>
          <a:stretch/>
        </p:blipFill>
        <p:spPr>
          <a:xfrm>
            <a:off x="-28575" y="0"/>
            <a:ext cx="4248149" cy="6858000"/>
          </a:xfrm>
          <a:prstGeom prst="rect">
            <a:avLst/>
          </a:prstGeom>
          <a:noFill/>
          <a:ln>
            <a:noFill/>
          </a:ln>
        </p:spPr>
      </p:pic>
      <p:grpSp>
        <p:nvGrpSpPr>
          <p:cNvPr id="3" name="Group 2"/>
          <p:cNvGrpSpPr/>
          <p:nvPr/>
        </p:nvGrpSpPr>
        <p:grpSpPr>
          <a:xfrm>
            <a:off x="4219574" y="4876384"/>
            <a:ext cx="4924426" cy="1981616"/>
            <a:chOff x="0" y="1173707"/>
            <a:chExt cx="9144000" cy="3912715"/>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3493167" y="1173707"/>
              <a:ext cx="2945733" cy="3804693"/>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smtClean="0">
                <a:solidFill>
                  <a:srgbClr val="FFFFFF"/>
                </a:solidFill>
              </a:endParaRPr>
            </a:p>
          </p:txBody>
        </p:sp>
        <p:sp>
          <p:nvSpPr>
            <p:cNvPr id="8" name="Right Arrow 7"/>
            <p:cNvSpPr/>
            <p:nvPr/>
          </p:nvSpPr>
          <p:spPr bwMode="auto">
            <a:xfrm>
              <a:off x="3098595" y="2137892"/>
              <a:ext cx="3734873" cy="2151364"/>
            </a:xfrm>
            <a:prstGeom prst="rightArrow">
              <a:avLst>
                <a:gd name="adj1" fmla="val 50000"/>
                <a:gd name="adj2" fmla="val 69943"/>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CA" sz="3200" b="1" spc="450" dirty="0" smtClean="0">
                <a:solidFill>
                  <a:srgbClr val="FF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grpSp>
    </p:spTree>
    <p:extLst>
      <p:ext uri="{BB962C8B-B14F-4D97-AF65-F5344CB8AC3E}">
        <p14:creationId xmlns:p14="http://schemas.microsoft.com/office/powerpoint/2010/main" val="2881449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070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CA" sz="9600" dirty="0" smtClean="0"/>
              <a:t>Give me lots of practice!</a:t>
            </a:r>
            <a:endParaRPr lang="en-CA" sz="9600" dirty="0"/>
          </a:p>
        </p:txBody>
      </p:sp>
      <p:sp>
        <p:nvSpPr>
          <p:cNvPr id="3" name="Subtitle 2"/>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1367073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298"/>
            <a:ext cx="9144000" cy="1143000"/>
          </a:xfrm>
        </p:spPr>
        <p:txBody>
          <a:bodyPr/>
          <a:lstStyle/>
          <a:p>
            <a:r>
              <a:rPr lang="en-US" sz="4800" dirty="0" smtClean="0"/>
              <a:t>Practice is Needed to Improve</a:t>
            </a:r>
            <a:endParaRPr lang="en-CA" sz="48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739959"/>
            <a:ext cx="3825024" cy="2308324"/>
          </a:xfrm>
          <a:prstGeom prst="rect">
            <a:avLst/>
          </a:prstGeom>
          <a:noFill/>
        </p:spPr>
        <p:txBody>
          <a:bodyPr wrap="square" rtlCol="0">
            <a:spAutoFit/>
          </a:bodyPr>
          <a:lstStyle/>
          <a:p>
            <a:pPr algn="ctr"/>
            <a:r>
              <a:rPr lang="en-US" sz="72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Panic Zone</a:t>
            </a:r>
          </a:p>
        </p:txBody>
      </p:sp>
      <p:sp>
        <p:nvSpPr>
          <p:cNvPr id="13" name="Right Arrow 12"/>
          <p:cNvSpPr/>
          <p:nvPr/>
        </p:nvSpPr>
        <p:spPr bwMode="auto">
          <a:xfrm rot="20898915">
            <a:off x="95951" y="3057894"/>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ight Arrow 13"/>
          <p:cNvSpPr/>
          <p:nvPr/>
        </p:nvSpPr>
        <p:spPr bwMode="auto">
          <a:xfrm rot="19670476" flipH="1">
            <a:off x="5746365" y="1353562"/>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Careful Feedback?</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ight Arrow 14"/>
          <p:cNvSpPr/>
          <p:nvPr/>
        </p:nvSpPr>
        <p:spPr bwMode="auto">
          <a:xfrm rot="19888636">
            <a:off x="819341" y="4586696"/>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ight Arrow 15"/>
          <p:cNvSpPr/>
          <p:nvPr/>
        </p:nvSpPr>
        <p:spPr bwMode="auto">
          <a:xfrm rot="20898915">
            <a:off x="127716" y="3057894"/>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ight Arrow 16"/>
          <p:cNvSpPr/>
          <p:nvPr/>
        </p:nvSpPr>
        <p:spPr bwMode="auto">
          <a:xfrm rot="19888636">
            <a:off x="851106" y="4586696"/>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37011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0" y="1392238"/>
            <a:ext cx="9144000" cy="5465762"/>
          </a:xfrm>
          <a:prstGeom prst="rect">
            <a:avLst/>
          </a:prstGeom>
          <a:noFill/>
          <a:ln w="9525">
            <a:noFill/>
            <a:miter lim="800000"/>
            <a:headEnd/>
            <a:tailEnd/>
          </a:ln>
        </p:spPr>
      </p:pic>
      <p:sp>
        <p:nvSpPr>
          <p:cNvPr id="7" name="Title 6"/>
          <p:cNvSpPr>
            <a:spLocks noGrp="1"/>
          </p:cNvSpPr>
          <p:nvPr>
            <p:ph type="title"/>
          </p:nvPr>
        </p:nvSpPr>
        <p:spPr/>
        <p:txBody>
          <a:bodyPr/>
          <a:lstStyle/>
          <a:p>
            <a:pPr>
              <a:defRPr/>
            </a:pPr>
            <a:r>
              <a:rPr lang="en-US" sz="6000" dirty="0" smtClean="0"/>
              <a:t>Lots of Practice?</a:t>
            </a:r>
            <a:endParaRPr lang="en-US" sz="6000" dirty="0"/>
          </a:p>
        </p:txBody>
      </p:sp>
    </p:spTree>
    <p:extLst>
      <p:ext uri="{BB962C8B-B14F-4D97-AF65-F5344CB8AC3E}">
        <p14:creationId xmlns:p14="http://schemas.microsoft.com/office/powerpoint/2010/main" val="337478426"/>
      </p:ext>
    </p:extLst>
  </p:cSld>
  <p:clrMapOvr>
    <a:masterClrMapping/>
  </p:clrMapOvr>
  <p:transition advClick="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sz="6000" dirty="0" smtClean="0"/>
              <a:t>Lots of Practice?</a:t>
            </a:r>
            <a:endParaRPr lang="en-US" sz="6000" dirty="0"/>
          </a:p>
        </p:txBody>
      </p:sp>
      <p:sp>
        <p:nvSpPr>
          <p:cNvPr id="2" name="Content Placeholder 1"/>
          <p:cNvSpPr>
            <a:spLocks noGrp="1"/>
          </p:cNvSpPr>
          <p:nvPr>
            <p:ph idx="1"/>
          </p:nvPr>
        </p:nvSpPr>
        <p:spPr/>
        <p:txBody>
          <a:bodyPr/>
          <a:lstStyle/>
          <a:p>
            <a:pPr marL="0" indent="0">
              <a:buNone/>
            </a:pPr>
            <a:r>
              <a:rPr lang="en-CA" sz="4000" dirty="0" smtClean="0"/>
              <a:t>Famous Korean cram schools!</a:t>
            </a:r>
          </a:p>
          <a:p>
            <a:r>
              <a:rPr lang="en-CA" sz="4000" dirty="0" smtClean="0"/>
              <a:t>Students do practice problems</a:t>
            </a:r>
          </a:p>
          <a:p>
            <a:r>
              <a:rPr lang="en-CA" sz="4000" dirty="0" smtClean="0"/>
              <a:t>Researches gave them simple questions based on ideas (no math)</a:t>
            </a:r>
            <a:endParaRPr lang="en-CA" sz="4000" dirty="0"/>
          </a:p>
        </p:txBody>
      </p:sp>
    </p:spTree>
    <p:extLst>
      <p:ext uri="{BB962C8B-B14F-4D97-AF65-F5344CB8AC3E}">
        <p14:creationId xmlns:p14="http://schemas.microsoft.com/office/powerpoint/2010/main" val="3519575824"/>
      </p:ext>
    </p:extLst>
  </p:cSld>
  <p:clrMapOvr>
    <a:masterClrMapping/>
  </p:clrMapOvr>
  <p:transition advClick="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p:cNvPicPr>
            <a:picLocks noChangeAspect="1" noChangeArrowheads="1"/>
          </p:cNvPicPr>
          <p:nvPr/>
        </p:nvPicPr>
        <p:blipFill rotWithShape="1">
          <a:blip r:embed="rId2" cstate="print"/>
          <a:srcRect l="4347" t="3538" r="1529"/>
          <a:stretch/>
        </p:blipFill>
        <p:spPr bwMode="auto">
          <a:xfrm>
            <a:off x="1186385" y="2017486"/>
            <a:ext cx="7233536" cy="4840514"/>
          </a:xfrm>
          <a:prstGeom prst="rect">
            <a:avLst/>
          </a:prstGeom>
          <a:noFill/>
          <a:ln w="9525">
            <a:noFill/>
            <a:miter lim="800000"/>
            <a:headEnd/>
            <a:tailEnd/>
          </a:ln>
        </p:spPr>
      </p:pic>
      <p:sp>
        <p:nvSpPr>
          <p:cNvPr id="4" name="TextBox 3"/>
          <p:cNvSpPr txBox="1"/>
          <p:nvPr/>
        </p:nvSpPr>
        <p:spPr>
          <a:xfrm>
            <a:off x="1678828" y="6329455"/>
            <a:ext cx="6259132" cy="400110"/>
          </a:xfrm>
          <a:prstGeom prst="rect">
            <a:avLst/>
          </a:prstGeom>
          <a:solidFill>
            <a:schemeClr val="tx1"/>
          </a:solidFill>
        </p:spPr>
        <p:txBody>
          <a:bodyPr wrap="square" rtlCol="0">
            <a:spAutoFit/>
          </a:bodyPr>
          <a:lstStyle/>
          <a:p>
            <a:pPr algn="ctr"/>
            <a:r>
              <a:rPr lang="en-CA" sz="2000" b="1" dirty="0" smtClean="0">
                <a:solidFill>
                  <a:schemeClr val="bg2"/>
                </a:solidFill>
                <a:latin typeface="Arial" panose="020B0604020202020204" pitchFamily="34" charset="0"/>
                <a:cs typeface="Arial" panose="020B0604020202020204" pitchFamily="34" charset="0"/>
              </a:rPr>
              <a:t>Number of completed practice problems</a:t>
            </a:r>
          </a:p>
        </p:txBody>
      </p:sp>
      <p:sp>
        <p:nvSpPr>
          <p:cNvPr id="6" name="TextBox 5"/>
          <p:cNvSpPr txBox="1"/>
          <p:nvPr/>
        </p:nvSpPr>
        <p:spPr>
          <a:xfrm>
            <a:off x="1186385" y="2017486"/>
            <a:ext cx="492443" cy="4311969"/>
          </a:xfrm>
          <a:prstGeom prst="rect">
            <a:avLst/>
          </a:prstGeom>
          <a:solidFill>
            <a:schemeClr val="tx1"/>
          </a:solidFill>
        </p:spPr>
        <p:txBody>
          <a:bodyPr vert="vert270" wrap="square" rtlCol="0">
            <a:spAutoFit/>
          </a:bodyPr>
          <a:lstStyle/>
          <a:p>
            <a:pPr algn="ctr"/>
            <a:r>
              <a:rPr lang="en-CA" sz="2000" b="1" dirty="0" smtClean="0">
                <a:solidFill>
                  <a:schemeClr val="bg2"/>
                </a:solidFill>
                <a:latin typeface="Arial" panose="020B0604020202020204" pitchFamily="34" charset="0"/>
                <a:cs typeface="Arial" panose="020B0604020202020204" pitchFamily="34" charset="0"/>
              </a:rPr>
              <a:t>Number of correct questions</a:t>
            </a:r>
            <a:endParaRPr lang="en-CA" sz="2000" b="1" dirty="0">
              <a:solidFill>
                <a:schemeClr val="bg2"/>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0" y="0"/>
            <a:ext cx="9144000" cy="2017486"/>
          </a:xfrm>
        </p:spPr>
        <p:txBody>
          <a:bodyPr/>
          <a:lstStyle/>
          <a:p>
            <a:pPr>
              <a:defRPr/>
            </a:pPr>
            <a:r>
              <a:rPr lang="en-US" dirty="0"/>
              <a:t>Discuss patterns in this data.</a:t>
            </a:r>
            <a:br>
              <a:rPr lang="en-US" dirty="0"/>
            </a:br>
            <a:r>
              <a:rPr lang="en-US" dirty="0"/>
              <a:t>Why does this happen? </a:t>
            </a:r>
            <a:r>
              <a:rPr lang="en-US" dirty="0" smtClean="0"/>
              <a:t/>
            </a:r>
            <a:br>
              <a:rPr lang="en-US" dirty="0" smtClean="0"/>
            </a:br>
            <a:r>
              <a:rPr lang="en-US" dirty="0" smtClean="0"/>
              <a:t>Be </a:t>
            </a:r>
            <a:r>
              <a:rPr lang="en-US" dirty="0"/>
              <a:t>prepared to share</a:t>
            </a:r>
            <a:r>
              <a:rPr lang="en-US" dirty="0" smtClean="0"/>
              <a:t>.</a:t>
            </a:r>
            <a:endParaRPr lang="en-CA" dirty="0"/>
          </a:p>
        </p:txBody>
      </p:sp>
    </p:spTree>
    <p:extLst>
      <p:ext uri="{BB962C8B-B14F-4D97-AF65-F5344CB8AC3E}">
        <p14:creationId xmlns:p14="http://schemas.microsoft.com/office/powerpoint/2010/main" val="3942975646"/>
      </p:ext>
    </p:extLst>
  </p:cSld>
  <p:clrMapOvr>
    <a:masterClrMapping/>
  </p:clrMapOvr>
  <p:transition advClick="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298"/>
            <a:ext cx="9144000" cy="1143000"/>
          </a:xfrm>
        </p:spPr>
        <p:txBody>
          <a:bodyPr/>
          <a:lstStyle/>
          <a:p>
            <a:r>
              <a:rPr lang="en-US" sz="6000" dirty="0" smtClean="0"/>
              <a:t>Not in Growth Zone!</a:t>
            </a:r>
            <a:endParaRPr lang="en-CA" sz="6000" dirty="0"/>
          </a:p>
        </p:txBody>
      </p:sp>
      <p:sp>
        <p:nvSpPr>
          <p:cNvPr id="5" name="Oval 4"/>
          <p:cNvSpPr/>
          <p:nvPr/>
        </p:nvSpPr>
        <p:spPr>
          <a:xfrm>
            <a:off x="111590" y="1167291"/>
            <a:ext cx="3260236" cy="2355745"/>
          </a:xfrm>
          <a:prstGeom prst="ellipse">
            <a:avLst/>
          </a:prstGeom>
          <a:solidFill>
            <a:schemeClr val="bg2">
              <a:lumMod val="50000"/>
              <a:lumOff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6" name="Oval 5"/>
          <p:cNvSpPr/>
          <p:nvPr/>
        </p:nvSpPr>
        <p:spPr>
          <a:xfrm>
            <a:off x="2118395" y="1658783"/>
            <a:ext cx="5040560" cy="4398073"/>
          </a:xfrm>
          <a:prstGeom prst="ellipse">
            <a:avLst/>
          </a:prstGeom>
          <a:solidFill>
            <a:srgbClr val="00B05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9" name="Oval 8"/>
          <p:cNvSpPr/>
          <p:nvPr/>
        </p:nvSpPr>
        <p:spPr>
          <a:xfrm>
            <a:off x="6087662" y="4149080"/>
            <a:ext cx="3141829" cy="2739508"/>
          </a:xfrm>
          <a:prstGeom prst="ellipse">
            <a:avLst/>
          </a:prstGeom>
          <a:solidFill>
            <a:srgbClr val="FF0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solidFill>
                <a:srgbClr val="FFFFFF"/>
              </a:solidFill>
            </a:endParaRPr>
          </a:p>
        </p:txBody>
      </p:sp>
      <p:sp>
        <p:nvSpPr>
          <p:cNvPr id="10" name="TextBox 9"/>
          <p:cNvSpPr txBox="1"/>
          <p:nvPr/>
        </p:nvSpPr>
        <p:spPr>
          <a:xfrm>
            <a:off x="355312" y="1683443"/>
            <a:ext cx="2772792" cy="1323439"/>
          </a:xfrm>
          <a:prstGeom prst="rect">
            <a:avLst/>
          </a:prstGeom>
          <a:noFill/>
        </p:spPr>
        <p:txBody>
          <a:bodyPr wrap="square" rtlCol="0">
            <a:spAutoFit/>
          </a:bodyPr>
          <a:lstStyle/>
          <a:p>
            <a:pPr algn="ctr"/>
            <a:r>
              <a:rPr lang="en-US" sz="40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Comfort Zone</a:t>
            </a:r>
          </a:p>
        </p:txBody>
      </p:sp>
      <p:sp>
        <p:nvSpPr>
          <p:cNvPr id="11" name="TextBox 10"/>
          <p:cNvSpPr txBox="1"/>
          <p:nvPr/>
        </p:nvSpPr>
        <p:spPr>
          <a:xfrm>
            <a:off x="2726163" y="2739959"/>
            <a:ext cx="3825024" cy="2308324"/>
          </a:xfrm>
          <a:prstGeom prst="rect">
            <a:avLst/>
          </a:prstGeom>
          <a:noFill/>
        </p:spPr>
        <p:txBody>
          <a:bodyPr wrap="square" rtlCol="0">
            <a:spAutoFit/>
          </a:bodyPr>
          <a:lstStyle/>
          <a:p>
            <a:pPr algn="ctr"/>
            <a:r>
              <a:rPr lang="en-US" sz="72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Growth Zone</a:t>
            </a:r>
          </a:p>
        </p:txBody>
      </p:sp>
      <p:sp>
        <p:nvSpPr>
          <p:cNvPr id="12" name="TextBox 11"/>
          <p:cNvSpPr txBox="1"/>
          <p:nvPr/>
        </p:nvSpPr>
        <p:spPr>
          <a:xfrm>
            <a:off x="6300144" y="4734004"/>
            <a:ext cx="2716863" cy="1569660"/>
          </a:xfrm>
          <a:prstGeom prst="rect">
            <a:avLst/>
          </a:prstGeom>
          <a:noFill/>
        </p:spPr>
        <p:txBody>
          <a:bodyPr wrap="square" rtlCol="0">
            <a:spAutoFit/>
          </a:bodyPr>
          <a:lstStyle/>
          <a:p>
            <a:pPr algn="ctr"/>
            <a:r>
              <a:rPr lang="en-US" sz="48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Panic Zone</a:t>
            </a:r>
          </a:p>
        </p:txBody>
      </p:sp>
      <p:sp>
        <p:nvSpPr>
          <p:cNvPr id="13" name="Right Arrow 12"/>
          <p:cNvSpPr/>
          <p:nvPr/>
        </p:nvSpPr>
        <p:spPr bwMode="auto">
          <a:xfrm rot="20898915">
            <a:off x="95951" y="3057894"/>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ight Arrow 13"/>
          <p:cNvSpPr/>
          <p:nvPr/>
        </p:nvSpPr>
        <p:spPr bwMode="auto">
          <a:xfrm rot="19670476" flipH="1">
            <a:off x="5746363" y="947162"/>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Careful Feedback?</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ight Arrow 14"/>
          <p:cNvSpPr/>
          <p:nvPr/>
        </p:nvSpPr>
        <p:spPr bwMode="auto">
          <a:xfrm rot="19888636">
            <a:off x="819341" y="4586696"/>
            <a:ext cx="3291515" cy="2203726"/>
          </a:xfrm>
          <a:prstGeom prst="rightArrow">
            <a:avLst>
              <a:gd name="adj1" fmla="val 58183"/>
              <a:gd name="adj2" fmla="val 50606"/>
            </a:avLst>
          </a:prstGeom>
          <a:solidFill>
            <a:schemeClr val="accent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ight Arrow 15"/>
          <p:cNvSpPr/>
          <p:nvPr/>
        </p:nvSpPr>
        <p:spPr bwMode="auto">
          <a:xfrm rot="20898915">
            <a:off x="127716" y="3057894"/>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ight Arrow 16"/>
          <p:cNvSpPr/>
          <p:nvPr/>
        </p:nvSpPr>
        <p:spPr bwMode="auto">
          <a:xfrm rot="19888636">
            <a:off x="851106" y="4586696"/>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ight Arrow 17"/>
          <p:cNvSpPr/>
          <p:nvPr/>
        </p:nvSpPr>
        <p:spPr bwMode="auto">
          <a:xfrm rot="20898915">
            <a:off x="145027" y="3017444"/>
            <a:ext cx="3291515" cy="2203726"/>
          </a:xfrm>
          <a:prstGeom prst="rightArrow">
            <a:avLst>
              <a:gd name="adj1" fmla="val 58183"/>
              <a:gd name="adj2" fmla="val 50606"/>
            </a:avLst>
          </a:prstGeom>
          <a:solidFill>
            <a:srgbClr val="F6DB3C"/>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ight Arrow 18"/>
          <p:cNvSpPr/>
          <p:nvPr/>
        </p:nvSpPr>
        <p:spPr bwMode="auto">
          <a:xfrm rot="19888636">
            <a:off x="868417" y="4546246"/>
            <a:ext cx="3291515" cy="2203726"/>
          </a:xfrm>
          <a:prstGeom prst="rightArrow">
            <a:avLst>
              <a:gd name="adj1" fmla="val 58183"/>
              <a:gd name="adj2" fmla="val 50606"/>
            </a:avLst>
          </a:prstGeom>
          <a:solidFill>
            <a:srgbClr val="F6DB3C"/>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ight Arrow 19"/>
          <p:cNvSpPr/>
          <p:nvPr/>
        </p:nvSpPr>
        <p:spPr bwMode="auto">
          <a:xfrm rot="20898915">
            <a:off x="145029" y="2981143"/>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rPr>
              <a:t>Thoughtful </a:t>
            </a: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ight Arrow 20"/>
          <p:cNvSpPr/>
          <p:nvPr/>
        </p:nvSpPr>
        <p:spPr bwMode="auto">
          <a:xfrm rot="19888636">
            <a:off x="868419" y="4509945"/>
            <a:ext cx="3291515" cy="2203726"/>
          </a:xfrm>
          <a:prstGeom prst="rightArrow">
            <a:avLst>
              <a:gd name="adj1" fmla="val 58183"/>
              <a:gd name="adj2" fmla="val 50606"/>
            </a:avLst>
          </a:prstGeom>
          <a:solidFill>
            <a:srgbClr val="92D05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Frequent Practice?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Right Arrow 21"/>
          <p:cNvSpPr/>
          <p:nvPr/>
        </p:nvSpPr>
        <p:spPr bwMode="auto">
          <a:xfrm rot="20898915">
            <a:off x="104244" y="2966116"/>
            <a:ext cx="3291515" cy="2203726"/>
          </a:xfrm>
          <a:prstGeom prst="rightArrow">
            <a:avLst>
              <a:gd name="adj1" fmla="val 58183"/>
              <a:gd name="adj2" fmla="val 50606"/>
            </a:avLst>
          </a:prstGeom>
          <a:solidFill>
            <a:srgbClr val="FF00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Rushed Practice! </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Right Arrow 22"/>
          <p:cNvSpPr/>
          <p:nvPr/>
        </p:nvSpPr>
        <p:spPr bwMode="auto">
          <a:xfrm rot="19888636">
            <a:off x="853392" y="4533555"/>
            <a:ext cx="3291515" cy="2203726"/>
          </a:xfrm>
          <a:prstGeom prst="rightArrow">
            <a:avLst>
              <a:gd name="adj1" fmla="val 58183"/>
              <a:gd name="adj2" fmla="val 50606"/>
            </a:avLst>
          </a:prstGeom>
          <a:solidFill>
            <a:srgbClr val="FF00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All at once!</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ight Arrow 23"/>
          <p:cNvSpPr/>
          <p:nvPr/>
        </p:nvSpPr>
        <p:spPr bwMode="auto">
          <a:xfrm rot="19670476" flipH="1">
            <a:off x="5757093" y="983651"/>
            <a:ext cx="3291515" cy="2203726"/>
          </a:xfrm>
          <a:prstGeom prst="rightArrow">
            <a:avLst>
              <a:gd name="adj1" fmla="val 58183"/>
              <a:gd name="adj2" fmla="val 50606"/>
            </a:avLst>
          </a:prstGeom>
          <a:solidFill>
            <a:srgbClr val="FF00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No critical feedback</a:t>
            </a:r>
            <a:endParaRPr lang="en-US" sz="36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93193562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685800" y="1736725"/>
            <a:ext cx="7772400" cy="2912548"/>
          </a:xfrm>
        </p:spPr>
        <p:txBody>
          <a:bodyPr/>
          <a:lstStyle/>
          <a:p>
            <a:r>
              <a:rPr lang="en-CA" sz="8800" dirty="0" smtClean="0"/>
              <a:t>What is the best way to practice?</a:t>
            </a:r>
            <a:endParaRPr lang="en-CA" sz="8800" dirty="0"/>
          </a:p>
        </p:txBody>
      </p:sp>
    </p:spTree>
    <p:extLst>
      <p:ext uri="{BB962C8B-B14F-4D97-AF65-F5344CB8AC3E}">
        <p14:creationId xmlns:p14="http://schemas.microsoft.com/office/powerpoint/2010/main" val="727483415"/>
      </p:ext>
    </p:extLst>
  </p:cSld>
  <p:clrMapOvr>
    <a:masterClrMapping/>
  </p:clrMapOvr>
  <p:transition advClick="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000" dirty="0" smtClean="0"/>
              <a:t>Best Ways to Practice</a:t>
            </a:r>
            <a:endParaRPr lang="en-CA" sz="6000" dirty="0"/>
          </a:p>
        </p:txBody>
      </p:sp>
      <p:pic>
        <p:nvPicPr>
          <p:cNvPr id="4" name="The Karate Kid - MPEG4.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cstate="screen"/>
          <a:stretch>
            <a:fillRect/>
          </a:stretch>
        </p:blipFill>
        <p:spPr>
          <a:xfrm>
            <a:off x="0" y="1147940"/>
            <a:ext cx="9144000" cy="5044722"/>
          </a:xfrm>
          <a:prstGeom prst="rect">
            <a:avLst/>
          </a:prstGeom>
        </p:spPr>
      </p:pic>
    </p:spTree>
    <p:extLst>
      <p:ext uri="{BB962C8B-B14F-4D97-AF65-F5344CB8AC3E}">
        <p14:creationId xmlns:p14="http://schemas.microsoft.com/office/powerpoint/2010/main" val="2764710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purecostumes.com/mm5/graphics/00000001/F5852_full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262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26280" y="8298"/>
            <a:ext cx="4617720" cy="1143000"/>
          </a:xfrm>
        </p:spPr>
        <p:txBody>
          <a:bodyPr/>
          <a:lstStyle/>
          <a:p>
            <a:pPr algn="ctr">
              <a:buNone/>
            </a:pPr>
            <a:r>
              <a:rPr lang="en-US" sz="6000" cap="none" dirty="0" smtClean="0"/>
              <a:t>Muscles!</a:t>
            </a:r>
            <a:endParaRPr lang="en-CA" sz="6000" cap="none" dirty="0"/>
          </a:p>
        </p:txBody>
      </p:sp>
      <p:sp>
        <p:nvSpPr>
          <p:cNvPr id="4" name="Content Placeholder 3"/>
          <p:cNvSpPr>
            <a:spLocks noGrp="1"/>
          </p:cNvSpPr>
          <p:nvPr>
            <p:ph idx="1"/>
          </p:nvPr>
        </p:nvSpPr>
        <p:spPr>
          <a:xfrm>
            <a:off x="4791074" y="1285874"/>
            <a:ext cx="3990976" cy="5105401"/>
          </a:xfrm>
        </p:spPr>
        <p:txBody>
          <a:bodyPr/>
          <a:lstStyle/>
          <a:p>
            <a:pPr marL="0" indent="0" algn="ctr">
              <a:buNone/>
            </a:pPr>
            <a:r>
              <a:rPr lang="en-CA" sz="3600" dirty="0" smtClean="0"/>
              <a:t>When you work </a:t>
            </a:r>
            <a:r>
              <a:rPr lang="en-CA" sz="3600" dirty="0" smtClean="0">
                <a:solidFill>
                  <a:srgbClr val="F6DB3C"/>
                </a:solidFill>
              </a:rPr>
              <a:t>vigorously</a:t>
            </a:r>
            <a:r>
              <a:rPr lang="en-CA" sz="3600" dirty="0" smtClean="0"/>
              <a:t>, what happens to your muscles?</a:t>
            </a:r>
          </a:p>
          <a:p>
            <a:pPr marL="0" indent="0" algn="ctr">
              <a:buNone/>
            </a:pPr>
            <a:endParaRPr lang="en-CA" sz="3600" dirty="0" smtClean="0"/>
          </a:p>
          <a:p>
            <a:pPr marL="0" indent="0" algn="ctr">
              <a:buNone/>
            </a:pPr>
            <a:r>
              <a:rPr lang="en-CA" sz="3600" dirty="0" smtClean="0">
                <a:solidFill>
                  <a:srgbClr val="92D050"/>
                </a:solidFill>
              </a:rPr>
              <a:t>Discuss with your group. Be prepared to share.</a:t>
            </a:r>
            <a:endParaRPr lang="en-CA" sz="3600" dirty="0">
              <a:solidFill>
                <a:srgbClr val="92D050"/>
              </a:solidFill>
            </a:endParaRPr>
          </a:p>
          <a:p>
            <a:pPr marL="0" indent="0" algn="ctr">
              <a:buNone/>
            </a:pPr>
            <a:endParaRPr lang="en-CA" sz="3600" dirty="0"/>
          </a:p>
        </p:txBody>
      </p:sp>
    </p:spTree>
    <p:extLst>
      <p:ext uri="{BB962C8B-B14F-4D97-AF65-F5344CB8AC3E}">
        <p14:creationId xmlns:p14="http://schemas.microsoft.com/office/powerpoint/2010/main" val="29324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Best Ways to Practice</a:t>
            </a:r>
            <a:endParaRPr lang="en-CA" sz="6000" dirty="0"/>
          </a:p>
        </p:txBody>
      </p:sp>
      <p:sp>
        <p:nvSpPr>
          <p:cNvPr id="3" name="Content Placeholder 2"/>
          <p:cNvSpPr>
            <a:spLocks noGrp="1"/>
          </p:cNvSpPr>
          <p:nvPr>
            <p:ph idx="1"/>
          </p:nvPr>
        </p:nvSpPr>
        <p:spPr/>
        <p:txBody>
          <a:bodyPr/>
          <a:lstStyle/>
          <a:p>
            <a:pPr marL="0" indent="0">
              <a:buNone/>
            </a:pPr>
            <a:r>
              <a:rPr lang="en-CA" sz="4400" dirty="0" smtClean="0">
                <a:solidFill>
                  <a:srgbClr val="F6DB3C"/>
                </a:solidFill>
              </a:rPr>
              <a:t>Basic Skills:</a:t>
            </a:r>
          </a:p>
          <a:p>
            <a:r>
              <a:rPr lang="en-CA" sz="4000" dirty="0" smtClean="0"/>
              <a:t>Short, quick questions</a:t>
            </a:r>
          </a:p>
          <a:p>
            <a:r>
              <a:rPr lang="en-CA" sz="4000" dirty="0" smtClean="0"/>
              <a:t>Daily</a:t>
            </a:r>
          </a:p>
          <a:p>
            <a:r>
              <a:rPr lang="en-CA" sz="4000" dirty="0" smtClean="0"/>
              <a:t>Accuracy and speed</a:t>
            </a:r>
          </a:p>
          <a:p>
            <a:r>
              <a:rPr lang="en-CA" sz="4000" dirty="0" smtClean="0"/>
              <a:t>Happens early in the learning process</a:t>
            </a:r>
          </a:p>
          <a:p>
            <a:r>
              <a:rPr lang="en-CA" sz="4000" dirty="0"/>
              <a:t>Goal: perform </a:t>
            </a:r>
            <a:r>
              <a:rPr lang="en-CA" sz="4000" dirty="0">
                <a:solidFill>
                  <a:srgbClr val="92D050"/>
                </a:solidFill>
              </a:rPr>
              <a:t>without thinking</a:t>
            </a:r>
          </a:p>
          <a:p>
            <a:pPr marL="0" indent="0">
              <a:buNone/>
            </a:pPr>
            <a:endParaRPr lang="en-CA" sz="4000" dirty="0" smtClean="0"/>
          </a:p>
        </p:txBody>
      </p:sp>
    </p:spTree>
    <p:extLst>
      <p:ext uri="{BB962C8B-B14F-4D97-AF65-F5344CB8AC3E}">
        <p14:creationId xmlns:p14="http://schemas.microsoft.com/office/powerpoint/2010/main" val="3997352988"/>
      </p:ext>
    </p:extLst>
  </p:cSld>
  <p:clrMapOvr>
    <a:masterClrMapping/>
  </p:clrMapOvr>
  <p:transition advClick="0">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09948" cy="1175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9144000" cy="1230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88393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rgbClr val="FFFF00"/>
                </a:solidFill>
              </a:rPr>
              <a:t>Best Ways to Practice? </a:t>
            </a:r>
            <a:endParaRPr lang="en-US" sz="5400" dirty="0">
              <a:solidFill>
                <a:srgbClr val="FFFF00"/>
              </a:solidFill>
            </a:endParaRPr>
          </a:p>
        </p:txBody>
      </p:sp>
      <p:sp>
        <p:nvSpPr>
          <p:cNvPr id="5" name="Content Placeholder 4"/>
          <p:cNvSpPr>
            <a:spLocks noGrp="1"/>
          </p:cNvSpPr>
          <p:nvPr>
            <p:ph idx="1"/>
          </p:nvPr>
        </p:nvSpPr>
        <p:spPr>
          <a:prstGeom prst="rect">
            <a:avLst/>
          </a:prstGeom>
        </p:spPr>
        <p:txBody>
          <a:bodyPr/>
          <a:lstStyle/>
          <a:p>
            <a:pPr algn="ctr">
              <a:buFont typeface="Wingdings" pitchFamily="2" charset="2"/>
              <a:buNone/>
              <a:defRPr/>
            </a:pPr>
            <a:r>
              <a:rPr lang="en-US" sz="3600" dirty="0" smtClean="0"/>
              <a:t>What about these?</a:t>
            </a:r>
            <a:endParaRPr lang="en-US" sz="3600"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81199"/>
            <a:ext cx="9144000" cy="594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43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smtClean="0"/>
              <a:t>Best Ways to Practice</a:t>
            </a:r>
            <a:endParaRPr lang="en-CA" sz="6000" dirty="0"/>
          </a:p>
        </p:txBody>
      </p:sp>
      <p:sp>
        <p:nvSpPr>
          <p:cNvPr id="3" name="Content Placeholder 2"/>
          <p:cNvSpPr>
            <a:spLocks noGrp="1"/>
          </p:cNvSpPr>
          <p:nvPr>
            <p:ph idx="1"/>
          </p:nvPr>
        </p:nvSpPr>
        <p:spPr/>
        <p:txBody>
          <a:bodyPr/>
          <a:lstStyle/>
          <a:p>
            <a:pPr marL="0" indent="0">
              <a:buNone/>
            </a:pPr>
            <a:r>
              <a:rPr lang="en-CA" sz="4400" dirty="0" smtClean="0">
                <a:solidFill>
                  <a:srgbClr val="F6DB3C"/>
                </a:solidFill>
              </a:rPr>
              <a:t>Deep Understanding:</a:t>
            </a:r>
          </a:p>
          <a:p>
            <a:r>
              <a:rPr lang="en-CA" sz="4000" dirty="0" smtClean="0"/>
              <a:t>Need fluent basic skills</a:t>
            </a:r>
          </a:p>
          <a:p>
            <a:r>
              <a:rPr lang="en-CA" sz="4000" dirty="0" smtClean="0"/>
              <a:t>Long, rich problems</a:t>
            </a:r>
          </a:p>
          <a:p>
            <a:r>
              <a:rPr lang="en-CA" sz="4000" dirty="0" smtClean="0"/>
              <a:t>Attention to detail and consistency</a:t>
            </a:r>
          </a:p>
          <a:p>
            <a:r>
              <a:rPr lang="en-CA" sz="4000" dirty="0" smtClean="0"/>
              <a:t>Thoughtful explanations of ideas</a:t>
            </a:r>
            <a:endParaRPr lang="en-CA" sz="4000" dirty="0"/>
          </a:p>
        </p:txBody>
      </p:sp>
    </p:spTree>
    <p:extLst>
      <p:ext uri="{BB962C8B-B14F-4D97-AF65-F5344CB8AC3E}">
        <p14:creationId xmlns:p14="http://schemas.microsoft.com/office/powerpoint/2010/main" val="924365545"/>
      </p:ext>
    </p:extLst>
  </p:cSld>
  <p:clrMapOvr>
    <a:masterClrMapping/>
  </p:clrMapOvr>
  <p:transition advClick="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7"/>
            <a:ext cx="9144000" cy="1440761"/>
          </a:xfrm>
        </p:spPr>
        <p:txBody>
          <a:bodyPr/>
          <a:lstStyle/>
          <a:p>
            <a:r>
              <a:rPr lang="en-CA" sz="6000" dirty="0" smtClean="0"/>
              <a:t>Lots of Practice?</a:t>
            </a:r>
            <a:endParaRPr lang="en-CA" sz="6000" dirty="0"/>
          </a:p>
        </p:txBody>
      </p:sp>
      <p:sp>
        <p:nvSpPr>
          <p:cNvPr id="3" name="Content Placeholder 2"/>
          <p:cNvSpPr>
            <a:spLocks noGrp="1"/>
          </p:cNvSpPr>
          <p:nvPr>
            <p:ph idx="1"/>
          </p:nvPr>
        </p:nvSpPr>
        <p:spPr>
          <a:xfrm>
            <a:off x="218941" y="1449060"/>
            <a:ext cx="3271233" cy="5299468"/>
          </a:xfrm>
        </p:spPr>
        <p:txBody>
          <a:bodyPr/>
          <a:lstStyle/>
          <a:p>
            <a:pPr marL="0" indent="0" algn="ctr">
              <a:buNone/>
            </a:pPr>
            <a:r>
              <a:rPr lang="en-CA" sz="4800" dirty="0" smtClean="0">
                <a:solidFill>
                  <a:srgbClr val="92D050"/>
                </a:solidFill>
              </a:rPr>
              <a:t>Security blanket. </a:t>
            </a:r>
          </a:p>
          <a:p>
            <a:pPr marL="0" indent="0" algn="ctr">
              <a:buNone/>
            </a:pPr>
            <a:r>
              <a:rPr lang="en-CA" sz="4800" dirty="0" smtClean="0"/>
              <a:t>If I can do these, </a:t>
            </a:r>
          </a:p>
          <a:p>
            <a:pPr marL="0" indent="0" algn="ctr">
              <a:buNone/>
            </a:pPr>
            <a:r>
              <a:rPr lang="en-CA" sz="4800" dirty="0" smtClean="0"/>
              <a:t>I’m OK</a:t>
            </a:r>
          </a:p>
        </p:txBody>
      </p:sp>
      <p:pic>
        <p:nvPicPr>
          <p:cNvPr id="1026" name="Picture 2" descr="Image result for security blank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059" y="1449059"/>
            <a:ext cx="5408941" cy="540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42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7"/>
            <a:ext cx="9144000" cy="1369741"/>
          </a:xfrm>
        </p:spPr>
        <p:txBody>
          <a:bodyPr/>
          <a:lstStyle/>
          <a:p>
            <a:r>
              <a:rPr lang="en-CA" sz="6000" dirty="0" smtClean="0"/>
              <a:t>Lots of Practice?</a:t>
            </a:r>
            <a:endParaRPr lang="en-CA" sz="6000" dirty="0"/>
          </a:p>
        </p:txBody>
      </p:sp>
      <p:sp>
        <p:nvSpPr>
          <p:cNvPr id="3" name="Content Placeholder 2"/>
          <p:cNvSpPr>
            <a:spLocks noGrp="1"/>
          </p:cNvSpPr>
          <p:nvPr>
            <p:ph idx="1"/>
          </p:nvPr>
        </p:nvSpPr>
        <p:spPr>
          <a:xfrm>
            <a:off x="457200" y="1627971"/>
            <a:ext cx="8480738" cy="4409972"/>
          </a:xfrm>
        </p:spPr>
        <p:txBody>
          <a:bodyPr/>
          <a:lstStyle/>
          <a:p>
            <a:pPr marL="0" indent="0">
              <a:buNone/>
            </a:pPr>
            <a:r>
              <a:rPr lang="en-CA" sz="4000" dirty="0" smtClean="0">
                <a:solidFill>
                  <a:srgbClr val="F6DB3C"/>
                </a:solidFill>
              </a:rPr>
              <a:t>Students avoid actual studying</a:t>
            </a:r>
          </a:p>
          <a:p>
            <a:pPr marL="0" indent="0">
              <a:buNone/>
            </a:pPr>
            <a:r>
              <a:rPr lang="en-CA" sz="4000" dirty="0" smtClean="0"/>
              <a:t>Carefully go through the unit and:</a:t>
            </a:r>
          </a:p>
          <a:p>
            <a:pPr marL="0" indent="0">
              <a:buNone/>
            </a:pPr>
            <a:r>
              <a:rPr lang="en-CA" sz="4000" dirty="0" smtClean="0">
                <a:solidFill>
                  <a:srgbClr val="F6DB3C"/>
                </a:solidFill>
              </a:rPr>
              <a:t>(1) </a:t>
            </a:r>
            <a:r>
              <a:rPr lang="en-CA" sz="4000" dirty="0" smtClean="0"/>
              <a:t>Identify key ideas</a:t>
            </a:r>
          </a:p>
          <a:p>
            <a:pPr marL="0" indent="0">
              <a:buNone/>
            </a:pPr>
            <a:r>
              <a:rPr lang="en-CA" sz="4000" dirty="0" smtClean="0">
                <a:solidFill>
                  <a:srgbClr val="F6DB3C"/>
                </a:solidFill>
              </a:rPr>
              <a:t>(2) </a:t>
            </a:r>
            <a:r>
              <a:rPr lang="en-CA" sz="4000" dirty="0" smtClean="0"/>
              <a:t>Explain key ideas</a:t>
            </a:r>
          </a:p>
          <a:p>
            <a:pPr marL="0" indent="0">
              <a:buNone/>
            </a:pPr>
            <a:r>
              <a:rPr lang="en-CA" sz="4000" dirty="0" smtClean="0">
                <a:solidFill>
                  <a:srgbClr val="F6DB3C"/>
                </a:solidFill>
              </a:rPr>
              <a:t>(3) </a:t>
            </a:r>
            <a:r>
              <a:rPr lang="en-CA" sz="4000" dirty="0" smtClean="0"/>
              <a:t>Understand how to use key ideas in a variety of situations</a:t>
            </a:r>
          </a:p>
          <a:p>
            <a:pPr marL="0" indent="0">
              <a:buNone/>
            </a:pPr>
            <a:endParaRPr lang="en-CA" sz="4000" dirty="0"/>
          </a:p>
        </p:txBody>
      </p:sp>
    </p:spTree>
    <p:extLst>
      <p:ext uri="{BB962C8B-B14F-4D97-AF65-F5344CB8AC3E}">
        <p14:creationId xmlns:p14="http://schemas.microsoft.com/office/powerpoint/2010/main" val="2019539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878647071"/>
      </p:ext>
    </p:extLst>
  </p:cSld>
  <p:clrMapOvr>
    <a:masterClrMapping/>
  </p:clrMapOvr>
  <p:transition advClick="0">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CA" dirty="0" smtClean="0"/>
              <a:t>Sense-Making</a:t>
            </a:r>
            <a:endParaRPr lang="en-CA" dirty="0"/>
          </a:p>
        </p:txBody>
      </p:sp>
      <p:sp>
        <p:nvSpPr>
          <p:cNvPr id="5" name="Subtitle 4"/>
          <p:cNvSpPr>
            <a:spLocks noGrp="1"/>
          </p:cNvSpPr>
          <p:nvPr>
            <p:ph type="subTitle" sz="quarter" idx="1"/>
          </p:nvPr>
        </p:nvSpPr>
        <p:spPr/>
        <p:txBody>
          <a:bodyPr/>
          <a:lstStyle/>
          <a:p>
            <a:endParaRPr lang="en-CA"/>
          </a:p>
        </p:txBody>
      </p:sp>
    </p:spTree>
    <p:extLst>
      <p:ext uri="{BB962C8B-B14F-4D97-AF65-F5344CB8AC3E}">
        <p14:creationId xmlns:p14="http://schemas.microsoft.com/office/powerpoint/2010/main" val="3533458715"/>
      </p:ext>
    </p:extLst>
  </p:cSld>
  <p:clrMapOvr>
    <a:masterClrMapping/>
  </p:clrMapOvr>
  <p:transition advClick="0">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Has this happened to you?</a:t>
            </a:r>
            <a:endParaRPr lang="en-CA" dirty="0"/>
          </a:p>
        </p:txBody>
      </p:sp>
      <p:sp>
        <p:nvSpPr>
          <p:cNvPr id="5" name="Content Placeholder 4"/>
          <p:cNvSpPr>
            <a:spLocks noGrp="1"/>
          </p:cNvSpPr>
          <p:nvPr>
            <p:ph idx="1"/>
          </p:nvPr>
        </p:nvSpPr>
        <p:spPr/>
        <p:txBody>
          <a:bodyPr/>
          <a:lstStyle/>
          <a:p>
            <a:r>
              <a:rPr lang="en-CA" dirty="0" smtClean="0"/>
              <a:t>Study</a:t>
            </a:r>
          </a:p>
          <a:p>
            <a:r>
              <a:rPr lang="en-CA" dirty="0" smtClean="0"/>
              <a:t>Study</a:t>
            </a:r>
          </a:p>
          <a:p>
            <a:r>
              <a:rPr lang="en-CA" dirty="0" smtClean="0"/>
              <a:t>Study</a:t>
            </a:r>
          </a:p>
          <a:p>
            <a:r>
              <a:rPr lang="en-CA" dirty="0" smtClean="0"/>
              <a:t>Test</a:t>
            </a:r>
          </a:p>
          <a:p>
            <a:r>
              <a:rPr lang="en-CA" dirty="0" smtClean="0"/>
              <a:t>Disaster!</a:t>
            </a:r>
          </a:p>
          <a:p>
            <a:pPr marL="0" indent="0" algn="ctr">
              <a:buNone/>
            </a:pPr>
            <a:r>
              <a:rPr lang="en-CA" sz="6000" dirty="0" smtClean="0"/>
              <a:t>Why?</a:t>
            </a:r>
            <a:endParaRPr lang="en-CA" sz="6000" dirty="0"/>
          </a:p>
        </p:txBody>
      </p:sp>
    </p:spTree>
    <p:extLst>
      <p:ext uri="{BB962C8B-B14F-4D97-AF65-F5344CB8AC3E}">
        <p14:creationId xmlns:p14="http://schemas.microsoft.com/office/powerpoint/2010/main" val="287011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7938"/>
            <a:ext cx="9144000" cy="1143000"/>
          </a:xfrm>
        </p:spPr>
        <p:txBody>
          <a:bodyPr/>
          <a:lstStyle/>
          <a:p>
            <a:pPr eaLnBrk="1" hangingPunct="1">
              <a:defRPr/>
            </a:pPr>
            <a:r>
              <a:rPr lang="en-US" sz="6000" dirty="0" smtClean="0"/>
              <a:t>Time for a Test!</a:t>
            </a:r>
            <a:endParaRPr lang="en-CA" sz="6000" dirty="0" smtClean="0"/>
          </a:p>
        </p:txBody>
      </p:sp>
      <p:sp>
        <p:nvSpPr>
          <p:cNvPr id="25603" name="Content Placeholder 2"/>
          <p:cNvSpPr>
            <a:spLocks noGrp="1"/>
          </p:cNvSpPr>
          <p:nvPr>
            <p:ph idx="1"/>
          </p:nvPr>
        </p:nvSpPr>
        <p:spPr>
          <a:xfrm>
            <a:off x="843566" y="3018888"/>
            <a:ext cx="2878428" cy="1578869"/>
          </a:xfrm>
        </p:spPr>
        <p:txBody>
          <a:bodyPr/>
          <a:lstStyle/>
          <a:p>
            <a:pPr eaLnBrk="1" hangingPunct="1">
              <a:buFont typeface="Wingdings" pitchFamily="2" charset="2"/>
              <a:buNone/>
              <a:defRPr/>
            </a:pPr>
            <a:r>
              <a:rPr lang="en-US" sz="4800" dirty="0" smtClean="0"/>
              <a:t>Ready!</a:t>
            </a:r>
            <a:endParaRPr lang="en-CA" sz="4800" dirty="0" smtClean="0"/>
          </a:p>
        </p:txBody>
      </p:sp>
      <p:pic>
        <p:nvPicPr>
          <p:cNvPr id="27651" name="Picture 4" descr="http://www.citizenship-aei.org/wp-content/uploads/Testing.jpg"/>
          <p:cNvPicPr>
            <a:picLocks noChangeAspect="1" noChangeArrowheads="1"/>
          </p:cNvPicPr>
          <p:nvPr/>
        </p:nvPicPr>
        <p:blipFill>
          <a:blip r:embed="rId2"/>
          <a:srcRect/>
          <a:stretch>
            <a:fillRect/>
          </a:stretch>
        </p:blipFill>
        <p:spPr bwMode="auto">
          <a:xfrm>
            <a:off x="4002631" y="1357575"/>
            <a:ext cx="5141369" cy="5500425"/>
          </a:xfrm>
          <a:prstGeom prst="rect">
            <a:avLst/>
          </a:prstGeom>
          <a:noFill/>
          <a:ln w="9525">
            <a:noFill/>
            <a:miter lim="800000"/>
            <a:headEnd/>
            <a:tailEnd/>
          </a:ln>
        </p:spPr>
      </p:pic>
    </p:spTree>
    <p:extLst>
      <p:ext uri="{BB962C8B-B14F-4D97-AF65-F5344CB8AC3E}">
        <p14:creationId xmlns:p14="http://schemas.microsoft.com/office/powerpoint/2010/main" val="169921850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17&quot;&gt;&lt;object type=&quot;3&quot; unique_id=&quot;10024&quot;&gt;&lt;property id=&quot;20148&quot; value=&quot;5&quot;/&gt;&lt;property id=&quot;20300&quot; value=&quot;Slide 7 - &amp;quot;The Problem with Lectures&amp;quot;&quot;/&gt;&lt;property id=&quot;20307&quot; value=&quot;427&quot;/&gt;&lt;/object&gt;&lt;object type=&quot;3&quot; unique_id=&quot;10025&quot;&gt;&lt;property id=&quot;20148&quot; value=&quot;5&quot;/&gt;&lt;property id=&quot;20300&quot; value=&quot;Slide 13&quot;/&gt;&lt;property id=&quot;20307&quot; value=&quot;402&quot;/&gt;&lt;/object&gt;&lt;object type=&quot;3&quot; unique_id=&quot;10044&quot;&gt;&lt;property id=&quot;20148&quot; value=&quot;5&quot;/&gt;&lt;property id=&quot;20300&quot; value=&quot;Slide 5 - &amp;quot;Mazur’s Discovery&amp;quot;&quot;/&gt;&lt;property id=&quot;20307&quot; value=&quot;390&quot;/&gt;&lt;/object&gt;&lt;object type=&quot;3&quot; unique_id=&quot;10045&quot;&gt;&lt;property id=&quot;20148&quot; value=&quot;5&quot;/&gt;&lt;property id=&quot;20300&quot; value=&quot;Slide 6 - &amp;quot;Mazur’s Discovery&amp;quot;&quot;/&gt;&lt;property id=&quot;20307&quot; value=&quot;391&quot;/&gt;&lt;/object&gt;&lt;object type=&quot;3&quot; unique_id=&quot;10064&quot;&gt;&lt;property id=&quot;20148&quot; value=&quot;5&quot;/&gt;&lt;property id=&quot;20300&quot; value=&quot;Slide 11 - &amp;quot;Answer: Physics Education Research&amp;quot;&quot;/&gt;&lt;property id=&quot;20307&quot; value=&quot;319&quot;/&gt;&lt;/object&gt;&lt;object type=&quot;3&quot; unique_id=&quot;10065&quot;&gt;&lt;property id=&quot;20148&quot; value=&quot;5&quot;/&gt;&lt;property id=&quot;20300&quot; value=&quot;Slide 19 - &amp;quot;Force Concept Inventory (FCI)&amp;quot;&quot;/&gt;&lt;property id=&quot;20307&quot; value=&quot;361&quot;/&gt;&lt;/object&gt;&lt;object type=&quot;3&quot; unique_id=&quot;10067&quot;&gt;&lt;property id=&quot;20148&quot; value=&quot;5&quot;/&gt;&lt;property id=&quot;20300&quot; value=&quot;Slide 22 - &amp;quot;Force Concept Inventory (FCI)&amp;quot;&quot;/&gt;&lt;property id=&quot;20307&quot; value=&quot;370&quot;/&gt;&lt;/object&gt;&lt;object type=&quot;3&quot; unique_id=&quot;10076&quot;&gt;&lt;property id=&quot;20148&quot; value=&quot;5&quot;/&gt;&lt;property id=&quot;20300&quot; value=&quot;Slide 31 - &amp;quot;meyercreations.com/physics&amp;quot;&quot;/&gt;&lt;property id=&quot;20307&quot; value=&quot;362&quot;/&gt;&lt;/object&gt;&lt;object type=&quot;3&quot; unique_id=&quot;10077&quot;&gt;&lt;property id=&quot;20148&quot; value=&quot;5&quot;/&gt;&lt;property id=&quot;20300&quot; value=&quot;Slide 32&quot;/&gt;&lt;property id=&quot;20307&quot; value=&quot;363&quot;/&gt;&lt;/object&gt;&lt;object type=&quot;3&quot; unique_id=&quot;13354&quot;&gt;&lt;property id=&quot;20148&quot; value=&quot;5&quot;/&gt;&lt;property id=&quot;20300&quot; value=&quot;Slide 1 - &amp;quot;The Problem with Lectures&amp;quot;&quot;/&gt;&lt;property id=&quot;20307&quot; value=&quot;463&quot;/&gt;&lt;/object&gt;&lt;object type=&quot;3&quot; unique_id=&quot;13355&quot;&gt;&lt;property id=&quot;20148&quot; value=&quot;5&quot;/&gt;&lt;property id=&quot;20300&quot; value=&quot;Slide 10 - &amp;quot;Question: What’s Going on Upstairs?&amp;quot;&quot;/&gt;&lt;property id=&quot;20307&quot; value=&quot;474&quot;/&gt;&lt;/object&gt;&lt;object type=&quot;3&quot; unique_id=&quot;13363&quot;&gt;&lt;property id=&quot;20148&quot; value=&quot;5&quot;/&gt;&lt;property id=&quot;20300&quot; value=&quot;Slide 23 - &amp;quot;Other Surveys&amp;quot;&quot;/&gt;&lt;property id=&quot;20307&quot; value=&quot;464&quot;/&gt;&lt;/object&gt;&lt;object type=&quot;3&quot; unique_id=&quot;13364&quot;&gt;&lt;property id=&quot;20148&quot; value=&quot;5&quot;/&gt;&lt;property id=&quot;20300&quot; value=&quot;Slide 25 - &amp;quot;Success: Rich Problem Solving&amp;quot;&quot;/&gt;&lt;property id=&quot;20307&quot; value=&quot;472&quot;/&gt;&lt;/object&gt;&lt;object type=&quot;3&quot; unique_id=&quot;13365&quot;&gt;&lt;property id=&quot;20148&quot; value=&quot;5&quot;/&gt;&lt;property id=&quot;20300&quot; value=&quot;Slide 27 - &amp;quot;Success: A Median Student’s Test&amp;quot;&quot;/&gt;&lt;property id=&quot;20307&quot; value=&quot;473&quot;/&gt;&lt;/object&gt;&lt;object type=&quot;3&quot; unique_id=&quot;13822&quot;&gt;&lt;property id=&quot;20148&quot; value=&quot;5&quot;/&gt;&lt;property id=&quot;20300&quot; value=&quot;Slide 35 - &amp;quot;The Reform Imperative&amp;quot;&quot;/&gt;&lt;property id=&quot;20307&quot; value=&quot;475&quot;/&gt;&lt;/object&gt;&lt;object type=&quot;3&quot; unique_id=&quot;13823&quot;&gt;&lt;property id=&quot;20148&quot; value=&quot;5&quot;/&gt;&lt;property id=&quot;20300&quot; value=&quot;Slide 37 - &amp;quot;The Reform Imperative&amp;quot;&quot;/&gt;&lt;property id=&quot;20307&quot; value=&quot;476&quot;/&gt;&lt;/object&gt;&lt;object type=&quot;3&quot; unique_id=&quot;13825&quot;&gt;&lt;property id=&quot;20148&quot; value=&quot;5&quot;/&gt;&lt;property id=&quot;20300&quot; value=&quot;Slide 38 - &amp;quot;The Reform Imperative&amp;quot;&quot;/&gt;&lt;property id=&quot;20307&quot; value=&quot;478&quot;/&gt;&lt;/object&gt;&lt;object type=&quot;3&quot; unique_id=&quot;14178&quot;&gt;&lt;property id=&quot;20148&quot; value=&quot;5&quot;/&gt;&lt;property id=&quot;20300&quot; value=&quot;Slide 2 - &amp;quot;The Problem with Lectures&amp;quot;&quot;/&gt;&lt;property id=&quot;20307&quot; value=&quot;479&quot;/&gt;&lt;/object&gt;&lt;object type=&quot;3&quot; unique_id=&quot;14179&quot;&gt;&lt;property id=&quot;20148&quot; value=&quot;5&quot;/&gt;&lt;property id=&quot;20300&quot; value=&quot;Slide 3 - &amp;quot;Eric Mazur&amp;quot;&quot;/&gt;&lt;property id=&quot;20307&quot; value=&quot;481&quot;/&gt;&lt;/object&gt;&lt;object type=&quot;3&quot; unique_id=&quot;14180&quot;&gt;&lt;property id=&quot;20148&quot; value=&quot;5&quot;/&gt;&lt;property id=&quot;20300&quot; value=&quot;Slide 12 - &amp;quot;Tool: Force Concept Inventory&amp;quot;&quot;/&gt;&lt;property id=&quot;20307&quot; value=&quot;480&quot;/&gt;&lt;/object&gt;&lt;object type=&quot;3&quot; unique_id=&quot;14597&quot;&gt;&lt;property id=&quot;20148&quot; value=&quot;5&quot;/&gt;&lt;property id=&quot;20300&quot; value=&quot;Slide 8 - &amp;quot;Best Lesson Ever&amp;quot;&quot;/&gt;&lt;property id=&quot;20307&quot; value=&quot;482&quot;/&gt;&lt;/object&gt;&lt;object type=&quot;3&quot; unique_id=&quot;14598&quot;&gt;&lt;property id=&quot;20148&quot; value=&quot;5&quot;/&gt;&lt;property id=&quot;20300&quot; value=&quot;Slide 16 - &amp;quot;A PER Classroom&amp;quot;&quot;/&gt;&lt;property id=&quot;20307&quot; value=&quot;483&quot;/&gt;&lt;/object&gt;&lt;object type=&quot;3&quot; unique_id=&quot;15065&quot;&gt;&lt;property id=&quot;20148&quot; value=&quot;5&quot;/&gt;&lt;property id=&quot;20300&quot; value=&quot;Slide 17 - &amp;quot;No Lectures  Guided Inquiry Activities&amp;quot;&quot;/&gt;&lt;property id=&quot;20307&quot; value=&quot;484&quot;/&gt;&lt;/object&gt;&lt;object type=&quot;3&quot; unique_id=&quot;15066&quot;&gt;&lt;property id=&quot;20148&quot; value=&quot;5&quot;/&gt;&lt;property id=&quot;20300&quot; value=&quot;Slide 18 - &amp;quot;Students Explain to Students&amp;quot;&quot;/&gt;&lt;property id=&quot;20307&quot; value=&quot;485&quot;/&gt;&lt;/object&gt;&lt;object type=&quot;3&quot; unique_id=&quot;15298&quot;&gt;&lt;property id=&quot;20148&quot; value=&quot;5&quot;/&gt;&lt;property id=&quot;20300&quot; value=&quot;Slide 20 - &amp;quot;FCI: Pretest (Starting Gr. 12)&amp;quot;&quot;/&gt;&lt;property id=&quot;20307&quot; value=&quot;486&quot;/&gt;&lt;/object&gt;&lt;object type=&quot;3&quot; unique_id=&quot;15299&quot;&gt;&lt;property id=&quot;20148&quot; value=&quot;5&quot;/&gt;&lt;property id=&quot;20300&quot; value=&quot;Slide 21 - &amp;quot;FCI: Posttest (Finishing Gr. 12)&amp;quot;&quot;/&gt;&lt;property id=&quot;20307&quot; value=&quot;487&quot;/&gt;&lt;/object&gt;&lt;object type=&quot;3&quot; unique_id=&quot;15487&quot;&gt;&lt;property id=&quot;20148&quot; value=&quot;5&quot;/&gt;&lt;property id=&quot;20300&quot; value=&quot;Slide 26 - &amp;quot;Success: HomeWork with Vitamins!&amp;quot;&quot;/&gt;&lt;property id=&quot;20307&quot; value=&quot;488&quot;/&gt;&lt;/object&gt;&lt;object type=&quot;3&quot; unique_id=&quot;15680&quot;&gt;&lt;property id=&quot;20148&quot; value=&quot;5&quot;/&gt;&lt;property id=&quot;20300&quot; value=&quot;Slide 24 - &amp;quot;Success: Daily Class Work&amp;quot;&quot;/&gt;&lt;property id=&quot;20307&quot; value=&quot;490&quot;/&gt;&lt;/object&gt;&lt;object type=&quot;3&quot; unique_id=&quot;15819&quot;&gt;&lt;property id=&quot;20148&quot; value=&quot;5&quot;/&gt;&lt;property id=&quot;20300&quot; value=&quot;Slide 4 - &amp;quot;High-tech Jiffy Pop?&amp;quot;&quot;/&gt;&lt;property id=&quot;20307&quot; value=&quot;491&quot;/&gt;&lt;/object&gt;&lt;object type=&quot;3&quot; unique_id=&quot;15820&quot;&gt;&lt;property id=&quot;20148&quot; value=&quot;5&quot;/&gt;&lt;property id=&quot;20300&quot; value=&quot;Slide 15&quot;/&gt;&lt;property id=&quot;20307&quot; value=&quot;492&quot;/&gt;&lt;/object&gt;&lt;object type=&quot;3&quot; unique_id=&quot;16037&quot;&gt;&lt;property id=&quot;20148&quot; value=&quot;5&quot;/&gt;&lt;property id=&quot;20300&quot; value=&quot;Slide 36 - &amp;quot;The Reform Imperative&amp;quot;&quot;/&gt;&lt;property id=&quot;20307&quot; value=&quot;493&quot;/&gt;&lt;/object&gt;&lt;object type=&quot;3&quot; unique_id=&quot;16150&quot;&gt;&lt;property id=&quot;20148&quot; value=&quot;5&quot;/&gt;&lt;property id=&quot;20300&quot; value=&quot;Slide 14&quot;/&gt;&lt;property id=&quot;20307&quot; value=&quot;494&quot;/&gt;&lt;/object&gt;&lt;object type=&quot;3&quot; unique_id=&quot;16266&quot;&gt;&lt;property id=&quot;20148&quot; value=&quot;5&quot;/&gt;&lt;property id=&quot;20300&quot; value=&quot;Slide 28 - &amp;quot;Dip Your Toes in the PER Pool&amp;quot;&quot;/&gt;&lt;property id=&quot;20307&quot; value=&quot;495&quot;/&gt;&lt;/object&gt;&lt;object type=&quot;3&quot; unique_id=&quot;16420&quot;&gt;&lt;property id=&quot;20148&quot; value=&quot;5&quot;/&gt;&lt;property id=&quot;20300&quot; value=&quot;Slide 29 - &amp;quot;Or Dive Right In&amp;quot;&quot;/&gt;&lt;property id=&quot;20307&quot; value=&quot;496&quot;/&gt;&lt;/object&gt;&lt;object type=&quot;3&quot; unique_id=&quot;16421&quot;&gt;&lt;property id=&quot;20148&quot; value=&quot;5&quot;/&gt;&lt;property id=&quot;20300&quot; value=&quot;Slide 30 - &amp;quot;Or Dive Right In&amp;quot;&quot;/&gt;&lt;property id=&quot;20307&quot; value=&quot;497&quot;/&gt;&lt;/object&gt;&lt;object type=&quot;3&quot; unique_id=&quot;16811&quot;&gt;&lt;property id=&quot;20148&quot; value=&quot;5&quot;/&gt;&lt;property id=&quot;20300&quot; value=&quot;Slide 9&quot;/&gt;&lt;property id=&quot;20307&quot; value=&quot;498&quot;/&gt;&lt;/object&gt;&lt;object type=&quot;3&quot; unique_id=&quot;16812&quot;&gt;&lt;property id=&quot;20148&quot; value=&quot;5&quot;/&gt;&lt;property id=&quot;20300&quot; value=&quot;Slide 39 - &amp;quot;Try It: You’ll Like It!&amp;quot;&quot;/&gt;&lt;property id=&quot;20307&quot; value=&quot;499&quot;/&gt;&lt;/object&gt;&lt;object type=&quot;3&quot; unique_id=&quot;20491&quot;&gt;&lt;property id=&quot;20148&quot; value=&quot;5&quot;/&gt;&lt;property id=&quot;20300&quot; value=&quot;Slide 34&quot;/&gt;&lt;property id=&quot;20307&quot; value=&quot;500&quot;/&gt;&lt;/object&gt;&lt;object type=&quot;3&quot; unique_id=&quot;20745&quot;&gt;&lt;property id=&quot;20148&quot; value=&quot;5&quot;/&gt;&lt;property id=&quot;20300&quot; value=&quot;Slide 33&quot;/&gt;&lt;property id=&quot;20307&quot; value=&quot;501&quot;/&gt;&lt;/object&gt;&lt;/object&gt;&lt;object type=&quot;8&quot; unique_id=&quot;10149&quot;&gt;&lt;/object&gt;&lt;/object&gt;&lt;/database&gt;"/>
  <p:tag name="SECTOMILLISECCONVERTED" val="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Fading Grid</Template>
  <TotalTime>8174</TotalTime>
  <Words>4509</Words>
  <Application>Microsoft Office PowerPoint</Application>
  <PresentationFormat>On-screen Show (4:3)</PresentationFormat>
  <Paragraphs>862</Paragraphs>
  <Slides>196</Slides>
  <Notes>23</Notes>
  <HiddenSlides>0</HiddenSlides>
  <MMClips>4</MMClips>
  <ScaleCrop>false</ScaleCrop>
  <HeadingPairs>
    <vt:vector size="4" baseType="variant">
      <vt:variant>
        <vt:lpstr>Theme</vt:lpstr>
      </vt:variant>
      <vt:variant>
        <vt:i4>12</vt:i4>
      </vt:variant>
      <vt:variant>
        <vt:lpstr>Slide Titles</vt:lpstr>
      </vt:variant>
      <vt:variant>
        <vt:i4>196</vt:i4>
      </vt:variant>
    </vt:vector>
  </HeadingPairs>
  <TitlesOfParts>
    <vt:vector size="208" baseType="lpstr">
      <vt:lpstr>Stream</vt:lpstr>
      <vt:lpstr>1_Stream</vt:lpstr>
      <vt:lpstr>2_Stream</vt:lpstr>
      <vt:lpstr>3_Stream</vt:lpstr>
      <vt:lpstr>4_Stream</vt:lpstr>
      <vt:lpstr>5_Stream</vt:lpstr>
      <vt:lpstr>6_Stream</vt:lpstr>
      <vt:lpstr>1_Office Theme</vt:lpstr>
      <vt:lpstr>8_Stream</vt:lpstr>
      <vt:lpstr>7_Stream</vt:lpstr>
      <vt:lpstr>9_Stream</vt:lpstr>
      <vt:lpstr>10_Stream</vt:lpstr>
      <vt:lpstr>Your Brain: A User’s Guide</vt:lpstr>
      <vt:lpstr>Brain Lessons</vt:lpstr>
      <vt:lpstr>Neurons and Muscles</vt:lpstr>
      <vt:lpstr>Look Inside!</vt:lpstr>
      <vt:lpstr>PowerPoint Presentation</vt:lpstr>
      <vt:lpstr>Brain Wiring</vt:lpstr>
      <vt:lpstr>Brain Wiring</vt:lpstr>
      <vt:lpstr>You are your brain’s wiring</vt:lpstr>
      <vt:lpstr>Muscles!</vt:lpstr>
      <vt:lpstr>Brain!</vt:lpstr>
      <vt:lpstr>Brain Growth!</vt:lpstr>
      <vt:lpstr>PowerPoint Presentation</vt:lpstr>
      <vt:lpstr>Grey Matter Grows with Learning</vt:lpstr>
      <vt:lpstr>Grey Matter Shrinks Without!</vt:lpstr>
      <vt:lpstr>Use it or Lose it!</vt:lpstr>
      <vt:lpstr>PowerPoint Presentation</vt:lpstr>
      <vt:lpstr>PowerPoint Presentation</vt:lpstr>
      <vt:lpstr>Habits!</vt:lpstr>
      <vt:lpstr>PowerPoint Presentation</vt:lpstr>
      <vt:lpstr>Habit = Efficiency!</vt:lpstr>
      <vt:lpstr>Our Daily Work Creates Habits</vt:lpstr>
      <vt:lpstr>PowerPoint Presentation</vt:lpstr>
      <vt:lpstr>PowerPoint Presentation</vt:lpstr>
      <vt:lpstr>What happens?</vt:lpstr>
      <vt:lpstr>PowerPoint Presentation</vt:lpstr>
      <vt:lpstr>Changing habits requires persistence and hard work</vt:lpstr>
      <vt:lpstr>Don’t reinforce unhelpful habits!</vt:lpstr>
      <vt:lpstr>PowerPoint Presentation</vt:lpstr>
      <vt:lpstr>How Learning Feels</vt:lpstr>
      <vt:lpstr>MRI Brain Scan</vt:lpstr>
      <vt:lpstr>Brain Workload</vt:lpstr>
      <vt:lpstr>Brain Workload</vt:lpstr>
      <vt:lpstr>The Novice Brain</vt:lpstr>
      <vt:lpstr>How Learning Feels</vt:lpstr>
      <vt:lpstr>Greatest Learning?</vt:lpstr>
      <vt:lpstr>The Growth Zone!</vt:lpstr>
      <vt:lpstr>Challenges of Learning</vt:lpstr>
      <vt:lpstr>Challenges of Learning</vt:lpstr>
      <vt:lpstr>Mistakes and Failure</vt:lpstr>
      <vt:lpstr>Train Your Brain!</vt:lpstr>
      <vt:lpstr>Train Your Brain!</vt:lpstr>
      <vt:lpstr>In the Growth Zone</vt:lpstr>
      <vt:lpstr>Challenges of Learning</vt:lpstr>
      <vt:lpstr>Challenges of Learning</vt:lpstr>
      <vt:lpstr>Challenges of Learning</vt:lpstr>
      <vt:lpstr>Find Your Growth Zone!</vt:lpstr>
      <vt:lpstr>PowerPoint Presentation</vt:lpstr>
      <vt:lpstr>Learning from Evaluations</vt:lpstr>
      <vt:lpstr>Your recent evaluation </vt:lpstr>
      <vt:lpstr>What does it mean?</vt:lpstr>
      <vt:lpstr>What does it mean?</vt:lpstr>
      <vt:lpstr>What does it mean?</vt:lpstr>
      <vt:lpstr>What does it mean?</vt:lpstr>
      <vt:lpstr>PowerPoint Presentation</vt:lpstr>
      <vt:lpstr>The human brain has an unlimited capacity  to  make connections and learn</vt:lpstr>
      <vt:lpstr>What does it mean?</vt:lpstr>
      <vt:lpstr>You have learned a lot!</vt:lpstr>
      <vt:lpstr>Your recent evaluation </vt:lpstr>
      <vt:lpstr>Learn</vt:lpstr>
      <vt:lpstr>The Improvement Deal</vt:lpstr>
      <vt:lpstr>Advice</vt:lpstr>
      <vt:lpstr>Acceleration!</vt:lpstr>
      <vt:lpstr>PowerPoint Presentation</vt:lpstr>
      <vt:lpstr>Finding the  Growth Zone</vt:lpstr>
      <vt:lpstr>Finding the Growth Zone</vt:lpstr>
      <vt:lpstr>Sudoku Anyone?</vt:lpstr>
      <vt:lpstr>In the Growth Zone</vt:lpstr>
      <vt:lpstr>Comfort Zone!</vt:lpstr>
      <vt:lpstr>Comfort Zone!</vt:lpstr>
      <vt:lpstr>Growth Zone = Challenges</vt:lpstr>
      <vt:lpstr>Need Careful Feedback</vt:lpstr>
      <vt:lpstr>Finding the Growth Zone</vt:lpstr>
      <vt:lpstr>Leaving the Growth Zone</vt:lpstr>
      <vt:lpstr>Leaving the Growth Zone</vt:lpstr>
      <vt:lpstr>Leaving the Growth Zone</vt:lpstr>
      <vt:lpstr>Leaving the Growth Zone</vt:lpstr>
      <vt:lpstr>Leaving the Growth Zone</vt:lpstr>
      <vt:lpstr>Finding the Growth Zone</vt:lpstr>
      <vt:lpstr>Follow Your Training Carefully!</vt:lpstr>
      <vt:lpstr>Follow Your Training Carefully!</vt:lpstr>
      <vt:lpstr>PowerPoint Presentation</vt:lpstr>
      <vt:lpstr>Give me lots of practice!</vt:lpstr>
      <vt:lpstr>Practice is Needed to Improve</vt:lpstr>
      <vt:lpstr>Lots of Practice?</vt:lpstr>
      <vt:lpstr>Lots of Practice?</vt:lpstr>
      <vt:lpstr>Discuss patterns in this data. Why does this happen?  Be prepared to share.</vt:lpstr>
      <vt:lpstr>Not in Growth Zone!</vt:lpstr>
      <vt:lpstr>What is the best way to practice?</vt:lpstr>
      <vt:lpstr>Best Ways to Practice</vt:lpstr>
      <vt:lpstr>Best Ways to Practice</vt:lpstr>
      <vt:lpstr>PowerPoint Presentation</vt:lpstr>
      <vt:lpstr>Best Ways to Practice? </vt:lpstr>
      <vt:lpstr>Best Ways to Practice</vt:lpstr>
      <vt:lpstr>Lots of Practice?</vt:lpstr>
      <vt:lpstr>Lots of Practice?</vt:lpstr>
      <vt:lpstr>PowerPoint Presentation</vt:lpstr>
      <vt:lpstr>Sense-Making</vt:lpstr>
      <vt:lpstr>Has this happened to you?</vt:lpstr>
      <vt:lpstr>Time for a Test!</vt:lpstr>
      <vt:lpstr>Study This – You Will Be Tested!</vt:lpstr>
      <vt:lpstr>Test Time!</vt:lpstr>
      <vt:lpstr>Discuss!</vt:lpstr>
      <vt:lpstr>The Pattern</vt:lpstr>
      <vt:lpstr>Test Time!</vt:lpstr>
      <vt:lpstr>Your Brain: A User’s Guide</vt:lpstr>
      <vt:lpstr>Deep learning occurs when this cycle is complete</vt:lpstr>
      <vt:lpstr>Thoughtful writing and discussion make this process work.</vt:lpstr>
      <vt:lpstr>Thoughtful writing and discussion make this process work.</vt:lpstr>
      <vt:lpstr>So What?</vt:lpstr>
      <vt:lpstr>Memorization does not lead to understanding</vt:lpstr>
      <vt:lpstr>PowerPoint Presentation</vt:lpstr>
      <vt:lpstr>Why Do We Sleep?</vt:lpstr>
      <vt:lpstr>Why Sleep?</vt:lpstr>
      <vt:lpstr>Sleep</vt:lpstr>
      <vt:lpstr>Sleep</vt:lpstr>
      <vt:lpstr>Sleep</vt:lpstr>
      <vt:lpstr>Sleep</vt:lpstr>
      <vt:lpstr>Sleep</vt:lpstr>
      <vt:lpstr>PowerPoint Presentation</vt:lpstr>
      <vt:lpstr>Good Sleep Habits</vt:lpstr>
      <vt:lpstr>Sleep</vt:lpstr>
      <vt:lpstr>Sleep</vt:lpstr>
      <vt:lpstr>PowerPoint Presentation</vt:lpstr>
      <vt:lpstr>Sleep</vt:lpstr>
      <vt:lpstr>Sleep</vt:lpstr>
      <vt:lpstr>Sleep</vt:lpstr>
      <vt:lpstr>PowerPoint Presentation</vt:lpstr>
      <vt:lpstr>Executive Function</vt:lpstr>
      <vt:lpstr>PowerPoint Presentation</vt:lpstr>
      <vt:lpstr>PowerPoint Presentation</vt:lpstr>
      <vt:lpstr>Eat one now, or get two later!</vt:lpstr>
      <vt:lpstr>The Marshmallow Test</vt:lpstr>
      <vt:lpstr>Self-Regulation</vt:lpstr>
      <vt:lpstr>Self-Regulation</vt:lpstr>
      <vt:lpstr>PowerPoint Presentation</vt:lpstr>
      <vt:lpstr>Diversity in Thinking</vt:lpstr>
      <vt:lpstr>The Physics Community in 1927</vt:lpstr>
      <vt:lpstr>The Physics Community in 1927</vt:lpstr>
      <vt:lpstr>Diversity is Important</vt:lpstr>
      <vt:lpstr>Gender Bias</vt:lpstr>
      <vt:lpstr>Solution: Undermine the Bias</vt:lpstr>
      <vt:lpstr>The Physics Community in 2017</vt:lpstr>
      <vt:lpstr>STEM Careers are Rewarding</vt:lpstr>
      <vt:lpstr>STEM Careers are Creative</vt:lpstr>
      <vt:lpstr>Dyson Award Winner Explains</vt:lpstr>
      <vt:lpstr>STEM Careers Can Help Improve Our World</vt:lpstr>
      <vt:lpstr>STEM Careers Pay Well</vt:lpstr>
      <vt:lpstr>PowerPoint Presentation</vt:lpstr>
      <vt:lpstr>Anxiety</vt:lpstr>
      <vt:lpstr>Emotions and the Brain</vt:lpstr>
      <vt:lpstr>Emotion Can’t Be Separated  from Cognition</vt:lpstr>
      <vt:lpstr>PowerPoint Presentation</vt:lpstr>
      <vt:lpstr>Anxiety!</vt:lpstr>
      <vt:lpstr>Anxiety!</vt:lpstr>
      <vt:lpstr>Anxiety!</vt:lpstr>
      <vt:lpstr>PowerPoint Presentation</vt:lpstr>
      <vt:lpstr>Physics Problem Solving</vt:lpstr>
      <vt:lpstr>Remember Danielson!</vt:lpstr>
      <vt:lpstr>Changing Habits</vt:lpstr>
      <vt:lpstr>You are your brain connections</vt:lpstr>
      <vt:lpstr>Habit = Efficiency!</vt:lpstr>
      <vt:lpstr>FEED Your Brain</vt:lpstr>
      <vt:lpstr>FEED Your Brain</vt:lpstr>
      <vt:lpstr>FEED Your Brain</vt:lpstr>
      <vt:lpstr>FEED Your Brain</vt:lpstr>
      <vt:lpstr>FEED Your Brain</vt:lpstr>
      <vt:lpstr>FEED Your Brain</vt:lpstr>
      <vt:lpstr>PowerPoint Presentation</vt:lpstr>
      <vt:lpstr>PowerPoint Presentation</vt:lpstr>
      <vt:lpstr>Intelligence</vt:lpstr>
      <vt:lpstr>Intelligence</vt:lpstr>
      <vt:lpstr>Intelligence</vt:lpstr>
      <vt:lpstr>PowerPoint Presentation</vt:lpstr>
      <vt:lpstr>Intelligence</vt:lpstr>
      <vt:lpstr>Intelligence</vt:lpstr>
      <vt:lpstr>Intelligence</vt:lpstr>
      <vt:lpstr>Intelligence</vt:lpstr>
      <vt:lpstr>Slide for growth zone vs. comfort zone</vt:lpstr>
      <vt:lpstr>PowerPoint Presentation</vt:lpstr>
      <vt:lpstr>PowerPoint Presentation</vt:lpstr>
      <vt:lpstr>Why Sleep?</vt:lpstr>
      <vt:lpstr>PowerPoint Presentation</vt:lpstr>
      <vt:lpstr>Taking Tests</vt:lpstr>
      <vt:lpstr>Reflection</vt:lpstr>
      <vt:lpstr>Reflection</vt:lpstr>
      <vt:lpstr>Your Brain Protects You</vt:lpstr>
      <vt:lpstr>Your Brain Protects You</vt:lpstr>
      <vt:lpstr>Your Brain Protects You</vt:lpstr>
      <vt:lpstr>Your Brain Protects You</vt:lpstr>
      <vt:lpstr>Test Time!</vt:lpstr>
      <vt:lpstr>Group Discussion</vt:lpstr>
      <vt:lpstr>Mental Focus</vt:lpstr>
      <vt:lpstr>Negative “Self Talk”</vt:lpstr>
      <vt:lpstr>Feelings About Yourself</vt:lpstr>
      <vt:lpstr>Mental Strategies for Tests</vt:lpstr>
      <vt:lpstr>Mental Strategies for Tests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by Inquiry</dc:title>
  <dc:creator>Chris Meyer</dc:creator>
  <cp:lastModifiedBy>Meyer, Christopher</cp:lastModifiedBy>
  <cp:revision>639</cp:revision>
  <dcterms:created xsi:type="dcterms:W3CDTF">2011-11-28T00:45:59Z</dcterms:created>
  <dcterms:modified xsi:type="dcterms:W3CDTF">2017-11-29T16:12:14Z</dcterms:modified>
</cp:coreProperties>
</file>